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639" r:id="rId3"/>
    <p:sldId id="625" r:id="rId4"/>
    <p:sldId id="692" r:id="rId5"/>
    <p:sldId id="668" r:id="rId6"/>
    <p:sldId id="693" r:id="rId7"/>
    <p:sldId id="701" r:id="rId8"/>
    <p:sldId id="704" r:id="rId9"/>
    <p:sldId id="614" r:id="rId10"/>
    <p:sldId id="669" r:id="rId11"/>
    <p:sldId id="602" r:id="rId12"/>
    <p:sldId id="707" r:id="rId13"/>
    <p:sldId id="695" r:id="rId14"/>
    <p:sldId id="696" r:id="rId15"/>
    <p:sldId id="689" r:id="rId16"/>
    <p:sldId id="679" r:id="rId17"/>
    <p:sldId id="702" r:id="rId18"/>
    <p:sldId id="670" r:id="rId19"/>
    <p:sldId id="665" r:id="rId20"/>
    <p:sldId id="705" r:id="rId21"/>
    <p:sldId id="605" r:id="rId22"/>
    <p:sldId id="617" r:id="rId23"/>
    <p:sldId id="616" r:id="rId24"/>
    <p:sldId id="618" r:id="rId25"/>
    <p:sldId id="634" r:id="rId26"/>
    <p:sldId id="645" r:id="rId27"/>
    <p:sldId id="677" r:id="rId28"/>
    <p:sldId id="646" r:id="rId29"/>
    <p:sldId id="698" r:id="rId30"/>
    <p:sldId id="672" r:id="rId31"/>
    <p:sldId id="652" r:id="rId32"/>
    <p:sldId id="706" r:id="rId33"/>
    <p:sldId id="699" r:id="rId34"/>
    <p:sldId id="653" r:id="rId35"/>
    <p:sldId id="654" r:id="rId36"/>
    <p:sldId id="655" r:id="rId37"/>
    <p:sldId id="700" r:id="rId38"/>
    <p:sldId id="657" r:id="rId39"/>
    <p:sldId id="607" r:id="rId40"/>
    <p:sldId id="680" r:id="rId41"/>
    <p:sldId id="703" r:id="rId42"/>
    <p:sldId id="683" r:id="rId43"/>
    <p:sldId id="684" r:id="rId44"/>
    <p:sldId id="686" r:id="rId45"/>
    <p:sldId id="688" r:id="rId46"/>
    <p:sldId id="664" r:id="rId47"/>
    <p:sldId id="638" r:id="rId48"/>
  </p:sldIdLst>
  <p:sldSz cx="9144000" cy="6858000" type="screen4x3"/>
  <p:notesSz cx="6662738" cy="9893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" initials="B" lastIdx="0" clrIdx="0">
    <p:extLst>
      <p:ext uri="{19B8F6BF-5375-455C-9EA6-DF929625EA0E}">
        <p15:presenceInfo xmlns:p15="http://schemas.microsoft.com/office/powerpoint/2012/main" userId="Bridg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ECFF"/>
    <a:srgbClr val="FF99FF"/>
    <a:srgbClr val="FF3300"/>
    <a:srgbClr val="0033CC"/>
    <a:srgbClr val="FF6600"/>
    <a:srgbClr val="FFFF99"/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63" d="100"/>
          <a:sy n="63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dget\Documents\Hear%20it\Reports%20for%20Hear%20it\Final%20report\Calculations\2019\2017%20prevalence%20by%20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Prevalence</a:t>
            </a:r>
            <a:r>
              <a:rPr lang="en-GB" baseline="0" dirty="0"/>
              <a:t> of hearing loss &gt; 20 dB in UK (1000s)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Sheet2!$B$14:$J$14</c:f>
              <c:strCache>
                <c:ptCount val="9"/>
                <c:pt idx="0">
                  <c:v>&lt;20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90-94</c:v>
                </c:pt>
              </c:strCache>
            </c:strRef>
          </c:cat>
          <c:val>
            <c:numRef>
              <c:f>Sheet2!$B$15:$J$15</c:f>
              <c:numCache>
                <c:formatCode>General</c:formatCode>
                <c:ptCount val="9"/>
                <c:pt idx="0">
                  <c:v>424</c:v>
                </c:pt>
                <c:pt idx="1">
                  <c:v>681</c:v>
                </c:pt>
                <c:pt idx="2">
                  <c:v>870</c:v>
                </c:pt>
                <c:pt idx="3">
                  <c:v>1131</c:v>
                </c:pt>
                <c:pt idx="4">
                  <c:v>1891</c:v>
                </c:pt>
                <c:pt idx="5">
                  <c:v>2650</c:v>
                </c:pt>
                <c:pt idx="6">
                  <c:v>3134</c:v>
                </c:pt>
                <c:pt idx="7">
                  <c:v>2065</c:v>
                </c:pt>
                <c:pt idx="8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7-4CD4-B5FE-C0D6C6249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147096"/>
        <c:axId val="424148080"/>
      </c:barChart>
      <c:catAx>
        <c:axId val="424147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Age group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8080"/>
        <c:crosses val="autoZero"/>
        <c:auto val="1"/>
        <c:lblAlgn val="ctr"/>
        <c:lblOffset val="100"/>
        <c:noMultiLvlLbl val="0"/>
      </c:catAx>
      <c:valAx>
        <c:axId val="4241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Prevalence (1000s)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7096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/>
            </a:pPr>
            <a:r>
              <a:rPr lang="en-US" sz="1200" b="0" i="0" baseline="0">
                <a:effectLst/>
                <a:latin typeface="+mn-lt"/>
              </a:rPr>
              <a:t>DHL Estimates Projections</a:t>
            </a:r>
            <a:endParaRPr lang="en-US" sz="1200" b="0">
              <a:effectLst/>
              <a:latin typeface="+mn-lt"/>
            </a:endParaRPr>
          </a:p>
          <a:p>
            <a:pPr>
              <a:defRPr sz="1200" b="0"/>
            </a:pPr>
            <a:r>
              <a:rPr lang="en-US" sz="1200" b="0" i="0" baseline="0">
                <a:effectLst/>
                <a:latin typeface="+mn-lt"/>
              </a:rPr>
              <a:t> (both sexes, all ages)</a:t>
            </a:r>
            <a:endParaRPr lang="en-US" sz="1200" b="0">
              <a:effectLst/>
              <a:latin typeface="+mn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46898848522003"/>
          <c:y val="0.11906295353642683"/>
          <c:w val="0.86233754391956319"/>
          <c:h val="0.72490449640727883"/>
        </c:manualLayout>
      </c:layout>
      <c:scatterChart>
        <c:scatterStyle val="smoothMarker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Sheet1!$C$4:$J$4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xVal>
          <c:yVal>
            <c:numRef>
              <c:f>Sheet1!$C$5:$J$5</c:f>
              <c:numCache>
                <c:formatCode>#,##0.00</c:formatCode>
                <c:ptCount val="8"/>
                <c:pt idx="0">
                  <c:v>431</c:v>
                </c:pt>
                <c:pt idx="1">
                  <c:v>489</c:v>
                </c:pt>
                <c:pt idx="2">
                  <c:v>554</c:v>
                </c:pt>
                <c:pt idx="3">
                  <c:v>630</c:v>
                </c:pt>
                <c:pt idx="4">
                  <c:v>704</c:v>
                </c:pt>
                <c:pt idx="5">
                  <c:v>782</c:v>
                </c:pt>
                <c:pt idx="6">
                  <c:v>859</c:v>
                </c:pt>
                <c:pt idx="7">
                  <c:v>930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6B-44E8-A33E-2FF25C51B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14400"/>
        <c:axId val="116237056"/>
      </c:scatterChart>
      <c:valAx>
        <c:axId val="116214400"/>
        <c:scaling>
          <c:orientation val="minMax"/>
          <c:max val="2050"/>
          <c:min val="2015"/>
        </c:scaling>
        <c:delete val="0"/>
        <c:axPos val="b"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en-US" sz="1050" b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237056"/>
        <c:crosses val="autoZero"/>
        <c:crossBetween val="midCat"/>
        <c:majorUnit val="5"/>
      </c:valAx>
      <c:valAx>
        <c:axId val="116237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 i="0" baseline="0" dirty="0">
                    <a:effectLst/>
                    <a:latin typeface="+mn-lt"/>
                    <a:cs typeface="Arial" panose="020B0604020202020204" pitchFamily="34" charset="0"/>
                  </a:rPr>
                  <a:t>Number of people with DHL in millions</a:t>
                </a:r>
                <a:endParaRPr lang="en-US" sz="1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393518904392015E-2"/>
              <c:y val="0.17847101056895895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116214400"/>
        <c:crosses val="autoZero"/>
        <c:crossBetween val="midCat"/>
        <c:majorUnit val="1000"/>
        <c:min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Death due to all causes (Fisher </a:t>
            </a:r>
            <a:r>
              <a:rPr lang="en-GB" i="1" dirty="0"/>
              <a:t>et al</a:t>
            </a:r>
            <a:r>
              <a:rPr lang="en-GB" dirty="0"/>
              <a:t>, 2014)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No/mild 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Men</c:v>
                </c:pt>
                <c:pt idx="1">
                  <c:v>Women</c:v>
                </c:pt>
                <c:pt idx="2">
                  <c:v>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15.4</c:v>
                </c:pt>
                <c:pt idx="1">
                  <c:v>10.3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3-480B-9E67-50DE87071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HL ≥ 35 dB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Men</c:v>
                </c:pt>
                <c:pt idx="1">
                  <c:v>Women</c:v>
                </c:pt>
                <c:pt idx="2">
                  <c:v>All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25.6</c:v>
                </c:pt>
                <c:pt idx="1">
                  <c:v>20.8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3-480B-9E67-50DE87071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412776"/>
        <c:axId val="417406216"/>
      </c:barChart>
      <c:catAx>
        <c:axId val="41741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06216"/>
        <c:crosses val="autoZero"/>
        <c:auto val="1"/>
        <c:lblAlgn val="ctr"/>
        <c:lblOffset val="100"/>
        <c:noMultiLvlLbl val="0"/>
      </c:catAx>
      <c:valAx>
        <c:axId val="41740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over 5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1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Problems with personal ADL (Gopinath </a:t>
            </a:r>
            <a:r>
              <a:rPr lang="en-GB" sz="1200" i="1"/>
              <a:t>et al</a:t>
            </a:r>
            <a:r>
              <a:rPr lang="en-GB" sz="1200"/>
              <a:t>, 2012)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(4)'!$B$1</c:f>
              <c:strCache>
                <c:ptCount val="1"/>
                <c:pt idx="0">
                  <c:v>No 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(4)'!$A$2:$A$8</c:f>
              <c:strCache>
                <c:ptCount val="7"/>
                <c:pt idx="0">
                  <c:v>Eating</c:v>
                </c:pt>
                <c:pt idx="1">
                  <c:v>Dressing &amp; undressing</c:v>
                </c:pt>
                <c:pt idx="2">
                  <c:v>Caring for appearance</c:v>
                </c:pt>
                <c:pt idx="3">
                  <c:v>Walking</c:v>
                </c:pt>
                <c:pt idx="4">
                  <c:v>Getting in and out of bed</c:v>
                </c:pt>
                <c:pt idx="5">
                  <c:v>Bathing or showering</c:v>
                </c:pt>
                <c:pt idx="6">
                  <c:v>Getting to bathroom on time</c:v>
                </c:pt>
              </c:strCache>
            </c:strRef>
          </c:cat>
          <c:val>
            <c:numRef>
              <c:f>'Sheet1 (4)'!$B$2:$B$8</c:f>
              <c:numCache>
                <c:formatCode>General</c:formatCode>
                <c:ptCount val="7"/>
                <c:pt idx="0">
                  <c:v>0.7</c:v>
                </c:pt>
                <c:pt idx="1">
                  <c:v>0.9</c:v>
                </c:pt>
                <c:pt idx="2">
                  <c:v>0.4</c:v>
                </c:pt>
                <c:pt idx="3">
                  <c:v>1.5</c:v>
                </c:pt>
                <c:pt idx="4">
                  <c:v>0.3</c:v>
                </c:pt>
                <c:pt idx="5">
                  <c:v>1.3</c:v>
                </c:pt>
                <c:pt idx="6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9-43BD-BA15-3E8FA1F02482}"/>
            </c:ext>
          </c:extLst>
        </c:ser>
        <c:ser>
          <c:idx val="1"/>
          <c:order val="1"/>
          <c:tx>
            <c:strRef>
              <c:f>'Sheet1 (4)'!$C$1</c:f>
              <c:strCache>
                <c:ptCount val="1"/>
                <c:pt idx="0">
                  <c:v>HL ≥ 25 dB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(4)'!$A$2:$A$8</c:f>
              <c:strCache>
                <c:ptCount val="7"/>
                <c:pt idx="0">
                  <c:v>Eating</c:v>
                </c:pt>
                <c:pt idx="1">
                  <c:v>Dressing &amp; undressing</c:v>
                </c:pt>
                <c:pt idx="2">
                  <c:v>Caring for appearance</c:v>
                </c:pt>
                <c:pt idx="3">
                  <c:v>Walking</c:v>
                </c:pt>
                <c:pt idx="4">
                  <c:v>Getting in and out of bed</c:v>
                </c:pt>
                <c:pt idx="5">
                  <c:v>Bathing or showering</c:v>
                </c:pt>
                <c:pt idx="6">
                  <c:v>Getting to bathroom on time</c:v>
                </c:pt>
              </c:strCache>
            </c:strRef>
          </c:cat>
          <c:val>
            <c:numRef>
              <c:f>'Sheet1 (4)'!$C$2:$C$8</c:f>
              <c:numCache>
                <c:formatCode>General</c:formatCode>
                <c:ptCount val="7"/>
                <c:pt idx="0">
                  <c:v>0.9</c:v>
                </c:pt>
                <c:pt idx="1">
                  <c:v>1.8</c:v>
                </c:pt>
                <c:pt idx="2">
                  <c:v>0.7</c:v>
                </c:pt>
                <c:pt idx="3">
                  <c:v>3.9</c:v>
                </c:pt>
                <c:pt idx="4">
                  <c:v>0.9</c:v>
                </c:pt>
                <c:pt idx="5">
                  <c:v>3</c:v>
                </c:pt>
                <c:pt idx="6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9-43BD-BA15-3E8FA1F02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201616"/>
        <c:axId val="412197680"/>
      </c:barChart>
      <c:catAx>
        <c:axId val="4122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97680"/>
        <c:crosses val="autoZero"/>
        <c:auto val="1"/>
        <c:lblAlgn val="ctr"/>
        <c:lblOffset val="100"/>
        <c:noMultiLvlLbl val="0"/>
      </c:catAx>
      <c:valAx>
        <c:axId val="41219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of subjects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2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Other</a:t>
            </a:r>
            <a:r>
              <a:rPr lang="en-GB" baseline="0"/>
              <a:t> chronic conditions</a:t>
            </a:r>
            <a:r>
              <a:rPr lang="en-GB"/>
              <a:t> (Stam </a:t>
            </a:r>
            <a:r>
              <a:rPr lang="en-GB" i="1"/>
              <a:t>et al</a:t>
            </a:r>
            <a:r>
              <a:rPr lang="en-GB"/>
              <a:t>, 2014)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(3)'!$B$1</c:f>
              <c:strCache>
                <c:ptCount val="1"/>
                <c:pt idx="0">
                  <c:v>Good hearing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(3)'!$A$2:$A$4</c:f>
              <c:strCache>
                <c:ptCount val="3"/>
                <c:pt idx="0">
                  <c:v>One or more chronic conditions</c:v>
                </c:pt>
                <c:pt idx="1">
                  <c:v>At least 2 chronic conditions</c:v>
                </c:pt>
                <c:pt idx="2">
                  <c:v>4 or more chronic conditions</c:v>
                </c:pt>
              </c:strCache>
            </c:strRef>
          </c:cat>
          <c:val>
            <c:numRef>
              <c:f>'Sheet1 (3)'!$B$2:$B$4</c:f>
              <c:numCache>
                <c:formatCode>General</c:formatCode>
                <c:ptCount val="3"/>
                <c:pt idx="0">
                  <c:v>68.599999999999994</c:v>
                </c:pt>
                <c:pt idx="1">
                  <c:v>38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5-4F63-8B84-AE261C307547}"/>
            </c:ext>
          </c:extLst>
        </c:ser>
        <c:ser>
          <c:idx val="1"/>
          <c:order val="1"/>
          <c:tx>
            <c:strRef>
              <c:f>'Sheet1 (3)'!$C$1</c:f>
              <c:strCache>
                <c:ptCount val="1"/>
                <c:pt idx="0">
                  <c:v>Poor hearing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(3)'!$A$2:$A$4</c:f>
              <c:strCache>
                <c:ptCount val="3"/>
                <c:pt idx="0">
                  <c:v>One or more chronic conditions</c:v>
                </c:pt>
                <c:pt idx="1">
                  <c:v>At least 2 chronic conditions</c:v>
                </c:pt>
                <c:pt idx="2">
                  <c:v>4 or more chronic conditions</c:v>
                </c:pt>
              </c:strCache>
            </c:strRef>
          </c:cat>
          <c:val>
            <c:numRef>
              <c:f>'Sheet1 (3)'!$C$2:$C$4</c:f>
              <c:numCache>
                <c:formatCode>General</c:formatCode>
                <c:ptCount val="3"/>
                <c:pt idx="0">
                  <c:v>78.5</c:v>
                </c:pt>
                <c:pt idx="1">
                  <c:v>50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5-4F63-8B84-AE261C307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412776"/>
        <c:axId val="417406216"/>
      </c:barChart>
      <c:catAx>
        <c:axId val="41741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06216"/>
        <c:crosses val="autoZero"/>
        <c:auto val="1"/>
        <c:lblAlgn val="ctr"/>
        <c:lblOffset val="100"/>
        <c:noMultiLvlLbl val="0"/>
      </c:catAx>
      <c:valAx>
        <c:axId val="41740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1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0" y="0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918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0" y="9396918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E8B4A1-ACB8-430C-A7B5-2A1489A8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699318"/>
            <a:ext cx="5330190" cy="445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918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396918"/>
            <a:ext cx="2887186" cy="49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98F934-2B2B-4C27-A261-B26B96B96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8F934-2B2B-4C27-A261-B26B96B963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8F934-2B2B-4C27-A261-B26B96B963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9C3D-7C55-4E52-BD21-DCB3AA42B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79C9-5AFF-46D5-B38F-A56469EED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90BB-BE24-4790-A86D-C38EF6D3D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7FBD-4267-479E-A31F-D82ADACE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A305-2EFA-4B3A-8E73-DEEA3BC08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3365-7409-46A2-9016-C907AFFF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D136-B09E-4FC2-A06A-36B4148E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A957-952D-47AC-9915-B5160059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30F8-A666-4C63-A589-0FC827C96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637E2-BD7B-45F2-9BE0-45B70CA19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5746-034C-41A8-AB19-C1A49F71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4C5EB-76CB-40CA-B2C9-ABB4C7600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25F3-FAF5-4869-847B-49FFB73D6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192D-C5F8-44CD-B1A1-936473234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11D3-D4ED-49C5-AECE-5D8DE2915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F8EC23-DBBD-4449-96AA-990435F9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ima.com/" TargetMode="External"/><Relationship Id="rId2" Type="http://schemas.openxmlformats.org/officeDocument/2006/relationships/hyperlink" Target="http://www.hear-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932"/>
            <a:ext cx="9144000" cy="960437"/>
          </a:xfrm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sz="3600" dirty="0"/>
              <a:t>The prevalence and impact of hearing impairment in the UK</a:t>
            </a:r>
            <a:endParaRPr lang="en-US" sz="3600" dirty="0"/>
          </a:p>
        </p:txBody>
      </p:sp>
      <p:sp>
        <p:nvSpPr>
          <p:cNvPr id="1028" name="Subtitle 2"/>
          <p:cNvSpPr>
            <a:spLocks/>
          </p:cNvSpPr>
          <p:nvPr/>
        </p:nvSpPr>
        <p:spPr bwMode="auto">
          <a:xfrm>
            <a:off x="0" y="384897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</a:rPr>
              <a:t>Bridget Shield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2060"/>
                </a:solidFill>
              </a:rPr>
              <a:t>Visiting Professor, Brunel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2060"/>
                </a:solidFill>
              </a:rPr>
              <a:t>Professor Emerita, </a:t>
            </a:r>
            <a:r>
              <a:rPr lang="en-US" sz="2400" dirty="0">
                <a:solidFill>
                  <a:srgbClr val="002060"/>
                </a:solidFill>
              </a:rPr>
              <a:t>London South Bank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GB" sz="2400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346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ANC Conference</a:t>
            </a:r>
          </a:p>
          <a:p>
            <a:pPr algn="ctr"/>
            <a:r>
              <a:rPr lang="en-GB" dirty="0"/>
              <a:t>Manchester, June 6</a:t>
            </a:r>
            <a:r>
              <a:rPr lang="en-GB" baseline="30000" dirty="0"/>
              <a:t>th</a:t>
            </a:r>
            <a:r>
              <a:rPr lang="en-GB" dirty="0"/>
              <a:t>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F605C-49E4-448A-965B-DB1712D9AB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491482" cy="2314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1CFEA-78D4-441C-B1B5-6A26ABA5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2" y="487680"/>
            <a:ext cx="1296144" cy="1433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3301E-25EE-4DF1-B106-D0049F39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980728"/>
            <a:ext cx="1584176" cy="670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504" y="26064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Self-reported or measured hearing loss?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88" y="1484784"/>
            <a:ext cx="9036496" cy="4525963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SR underestimates prevalence of mild hearing loss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Younger people overestimate HL in SR surveys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Older people underestimate HL in SR surveys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Overall, SR surveys underestimate prevalence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overestimate prevalence among younger people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underestimate prevalence among older people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In SR surveys, use of a simple, single question is as reliable as more detailed questionnaire surveys</a:t>
            </a:r>
          </a:p>
          <a:p>
            <a:pPr lvl="1"/>
            <a:r>
              <a:rPr lang="en-GB" sz="2000" dirty="0" err="1">
                <a:solidFill>
                  <a:srgbClr val="002060"/>
                </a:solidFill>
              </a:rPr>
              <a:t>eg</a:t>
            </a:r>
            <a:r>
              <a:rPr lang="en-GB" sz="2000" dirty="0">
                <a:solidFill>
                  <a:srgbClr val="002060"/>
                </a:solidFill>
              </a:rPr>
              <a:t> ‘Do you have difficulty with your </a:t>
            </a:r>
            <a:r>
              <a:rPr lang="en-GB" sz="2000" dirty="0" err="1">
                <a:solidFill>
                  <a:srgbClr val="002060"/>
                </a:solidFill>
              </a:rPr>
              <a:t>hearng</a:t>
            </a:r>
            <a:r>
              <a:rPr lang="en-GB" sz="2000" dirty="0">
                <a:solidFill>
                  <a:srgbClr val="002060"/>
                </a:solidFill>
              </a:rPr>
              <a:t>?’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Need combination of SR survey and audiometry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6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0" y="84557"/>
            <a:ext cx="9144000" cy="1143000"/>
          </a:xfrm>
        </p:spPr>
        <p:txBody>
          <a:bodyPr/>
          <a:lstStyle/>
          <a:p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Percentage of hearing impairment (&gt; 20 dB) across age groups in UK (GBD 2017 data)</a:t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5"/>
            <a:ext cx="867645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39A74-32F5-416E-AEC5-A96A680C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63" y="1380346"/>
            <a:ext cx="6899874" cy="4147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A346A-F666-4751-9E81-E2E08633C29D}"/>
              </a:ext>
            </a:extLst>
          </p:cNvPr>
          <p:cNvSpPr txBox="1"/>
          <p:nvPr/>
        </p:nvSpPr>
        <p:spPr>
          <a:xfrm>
            <a:off x="1793034" y="5704056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20% of the population are hearing impaired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Nearly 70% of over 70s are hearing impaired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 80% of over 80s are hearing impaired</a:t>
            </a:r>
          </a:p>
        </p:txBody>
      </p:sp>
    </p:spTree>
    <p:extLst>
      <p:ext uri="{BB962C8B-B14F-4D97-AF65-F5344CB8AC3E}">
        <p14:creationId xmlns:p14="http://schemas.microsoft.com/office/powerpoint/2010/main" val="298612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0" y="84557"/>
            <a:ext cx="9144000" cy="1143000"/>
          </a:xfrm>
        </p:spPr>
        <p:txBody>
          <a:bodyPr/>
          <a:lstStyle/>
          <a:p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Percentage of hearing impairment (&gt; 20 dB) across age groups in UK (GBD 2017 data)</a:t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5"/>
            <a:ext cx="867645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A346A-F666-4751-9E81-E2E08633C29D}"/>
              </a:ext>
            </a:extLst>
          </p:cNvPr>
          <p:cNvSpPr txBox="1"/>
          <p:nvPr/>
        </p:nvSpPr>
        <p:spPr>
          <a:xfrm>
            <a:off x="1793034" y="5704056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21% of the population are hearing impaired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Nearly 70% of over 70s are hearing impaired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 80% of over 80s are hearing impaired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5992D-4D03-42B1-88DA-E7751B66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63" y="1438054"/>
            <a:ext cx="6578005" cy="39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2" y="0"/>
            <a:ext cx="9144000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Numbers with hearing impairment (&gt; 20 dB) across age groups in UK (GBD 2017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5"/>
            <a:ext cx="867645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1564A5-D582-412D-A512-4A59B5009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44734"/>
              </p:ext>
            </p:extLst>
          </p:nvPr>
        </p:nvGraphicFramePr>
        <p:xfrm>
          <a:off x="1559916" y="1313008"/>
          <a:ext cx="5989140" cy="423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F1D7BF-8784-4DE1-B417-ABF916151C70}"/>
              </a:ext>
            </a:extLst>
          </p:cNvPr>
          <p:cNvSpPr txBox="1"/>
          <p:nvPr/>
        </p:nvSpPr>
        <p:spPr>
          <a:xfrm>
            <a:off x="1559916" y="5646365"/>
            <a:ext cx="59891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13 million people have hearing loss &gt; 20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~ 9.3 million people have hearing loss &gt; 25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~4.6 million people have hearing loss &gt; 35 dB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165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Numbers (all ages) with different grades of hearing loss in UK (GBD 2017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5925"/>
            <a:ext cx="867645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6410B-906F-4849-89FC-27849A43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93" y="1369330"/>
            <a:ext cx="6853413" cy="4119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3407D-602B-440C-A775-2F6EE4CE1DE9}"/>
              </a:ext>
            </a:extLst>
          </p:cNvPr>
          <p:cNvSpPr txBox="1"/>
          <p:nvPr/>
        </p:nvSpPr>
        <p:spPr>
          <a:xfrm>
            <a:off x="1559916" y="5646365"/>
            <a:ext cx="5761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8.6 million people have mild hearing loss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3.6 million people have moderate hearing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~ 1 million people have hearing loss &gt; 50 dB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810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5" y="46606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Regional variation in prevalence in England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(from Davis in CMO report, 2012)</a:t>
            </a:r>
            <a:endParaRPr lang="en-GB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3063"/>
            <a:ext cx="8676456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ADFD4-78FE-42E0-981E-43D8C1CB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95" y="1556792"/>
            <a:ext cx="65286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0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902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Increase in prevalence of hearing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Global prevalence increasing (</a:t>
            </a:r>
            <a:r>
              <a:rPr lang="en-GB" sz="2400" dirty="0" err="1">
                <a:solidFill>
                  <a:schemeClr val="tx2"/>
                </a:solidFill>
              </a:rPr>
              <a:t>Olusanya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i="1" dirty="0">
                <a:solidFill>
                  <a:schemeClr val="tx2"/>
                </a:solidFill>
              </a:rPr>
              <a:t>et al</a:t>
            </a:r>
            <a:r>
              <a:rPr lang="en-GB" sz="2400" dirty="0">
                <a:solidFill>
                  <a:schemeClr val="tx2"/>
                </a:solidFill>
              </a:rPr>
              <a:t>, 2014)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increase in life expectancy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ototoxic medications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earlier diagnosis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diseases (</a:t>
            </a:r>
            <a:r>
              <a:rPr lang="en-GB" sz="2000" dirty="0" err="1">
                <a:solidFill>
                  <a:schemeClr val="tx2"/>
                </a:solidFill>
              </a:rPr>
              <a:t>eg</a:t>
            </a:r>
            <a:r>
              <a:rPr lang="en-GB" sz="2000" dirty="0">
                <a:solidFill>
                  <a:schemeClr val="tx2"/>
                </a:solidFill>
              </a:rPr>
              <a:t> rubella)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noise induced hearing loss</a:t>
            </a:r>
          </a:p>
          <a:p>
            <a:r>
              <a:rPr lang="en-GB" sz="2400" dirty="0">
                <a:solidFill>
                  <a:schemeClr val="tx2"/>
                </a:solidFill>
              </a:rPr>
              <a:t>European prevalence increasing (Davis </a:t>
            </a:r>
            <a:r>
              <a:rPr lang="en-GB" sz="2400" i="1" dirty="0">
                <a:solidFill>
                  <a:schemeClr val="tx2"/>
                </a:solidFill>
              </a:rPr>
              <a:t>et al</a:t>
            </a:r>
            <a:r>
              <a:rPr lang="en-GB" sz="2400" dirty="0">
                <a:solidFill>
                  <a:schemeClr val="tx2"/>
                </a:solidFill>
              </a:rPr>
              <a:t>, 2009)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1 in 6 in 2009; 1 in 4 in 2050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UK prevalence increasing (AHL, 2011; 2015)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1 in 6 in 2011; 1 in 5 in 2030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5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902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Increase in prevalence of hearing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Global prevalence increasing (</a:t>
            </a:r>
            <a:r>
              <a:rPr lang="en-GB" sz="2400" dirty="0" err="1">
                <a:solidFill>
                  <a:schemeClr val="tx2"/>
                </a:solidFill>
              </a:rPr>
              <a:t>Olusanya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i="1" dirty="0">
                <a:solidFill>
                  <a:schemeClr val="tx2"/>
                </a:solidFill>
              </a:rPr>
              <a:t>et al</a:t>
            </a:r>
            <a:r>
              <a:rPr lang="en-GB" sz="2400" dirty="0">
                <a:solidFill>
                  <a:schemeClr val="tx2"/>
                </a:solidFill>
              </a:rPr>
              <a:t>, 2014)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increase in life expectancy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ototoxic medications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earlier diagnosis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diseases (</a:t>
            </a:r>
            <a:r>
              <a:rPr lang="en-GB" sz="2000" dirty="0" err="1">
                <a:solidFill>
                  <a:schemeClr val="tx2"/>
                </a:solidFill>
              </a:rPr>
              <a:t>eg</a:t>
            </a:r>
            <a:r>
              <a:rPr lang="en-GB" sz="2000" dirty="0">
                <a:solidFill>
                  <a:schemeClr val="tx2"/>
                </a:solidFill>
              </a:rPr>
              <a:t> rubella)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noise induced hearing loss</a:t>
            </a:r>
          </a:p>
          <a:p>
            <a:r>
              <a:rPr lang="en-GB" sz="2400" dirty="0">
                <a:solidFill>
                  <a:schemeClr val="tx2"/>
                </a:solidFill>
              </a:rPr>
              <a:t>European prevalence increasing (Davis </a:t>
            </a:r>
            <a:r>
              <a:rPr lang="en-GB" sz="2400" i="1" dirty="0">
                <a:solidFill>
                  <a:schemeClr val="tx2"/>
                </a:solidFill>
              </a:rPr>
              <a:t>et al</a:t>
            </a:r>
            <a:r>
              <a:rPr lang="en-GB" sz="2400" dirty="0">
                <a:solidFill>
                  <a:schemeClr val="tx2"/>
                </a:solidFill>
              </a:rPr>
              <a:t>, 2009)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1 in 6 in 2009; 1 in 4 in 2050 </a:t>
            </a:r>
          </a:p>
          <a:p>
            <a:r>
              <a:rPr lang="en-GB" sz="2400" dirty="0">
                <a:solidFill>
                  <a:schemeClr val="tx2"/>
                </a:solidFill>
              </a:rPr>
              <a:t>UK prevalence increasing (AHL,  2011; 2015)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1 in 6 in 2011; 1 in 5 in 2030</a:t>
            </a:r>
          </a:p>
          <a:p>
            <a:pPr lvl="1"/>
            <a:endParaRPr lang="en-GB" sz="20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Two US studies suggest prevalence is stable or decreasing</a:t>
            </a:r>
          </a:p>
          <a:p>
            <a:pPr lvl="1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improved economic and social welfare</a:t>
            </a:r>
          </a:p>
          <a:p>
            <a:pPr lvl="1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better medical care of children</a:t>
            </a:r>
          </a:p>
          <a:p>
            <a:pPr lvl="1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reduction in occupational noise exposure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1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902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Increase in prevalence of global hearing loss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(WHO, 2018)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90666F-5718-4DC2-AD07-5F9ED96DF0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99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Change in age profile of UK population over next 30 years (based on UN data)</a:t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3063"/>
            <a:ext cx="8676456" cy="4525963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0F650-5969-4233-9442-5E136E36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2" y="1681967"/>
            <a:ext cx="6251476" cy="42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448" y="1191861"/>
            <a:ext cx="4968552" cy="5101321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Original report published 2006</a:t>
            </a:r>
          </a:p>
          <a:p>
            <a:r>
              <a:rPr lang="en-GB" sz="2400" dirty="0">
                <a:solidFill>
                  <a:srgbClr val="002060"/>
                </a:solidFill>
              </a:rPr>
              <a:t>Commissioned by Hear-It/</a:t>
            </a:r>
          </a:p>
          <a:p>
            <a:pPr marL="400050" lvl="1" indent="0">
              <a:buNone/>
            </a:pPr>
            <a:r>
              <a:rPr lang="en-GB" sz="2400" dirty="0">
                <a:solidFill>
                  <a:srgbClr val="002060"/>
                </a:solidFill>
              </a:rPr>
              <a:t>EHIMA</a:t>
            </a:r>
          </a:p>
          <a:p>
            <a:r>
              <a:rPr lang="en-GB" sz="2400" dirty="0">
                <a:solidFill>
                  <a:srgbClr val="002060"/>
                </a:solidFill>
              </a:rPr>
              <a:t>Approached in autumn 2015 re update of 2006 report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1</a:t>
            </a:r>
            <a:r>
              <a:rPr lang="en-GB" sz="2400" baseline="30000" dirty="0">
                <a:solidFill>
                  <a:srgbClr val="002060"/>
                </a:solidFill>
              </a:rPr>
              <a:t>st</a:t>
            </a:r>
            <a:r>
              <a:rPr lang="en-GB" sz="2400" dirty="0">
                <a:solidFill>
                  <a:srgbClr val="002060"/>
                </a:solidFill>
              </a:rPr>
              <a:t> draft completed autumn 2018</a:t>
            </a:r>
          </a:p>
          <a:p>
            <a:r>
              <a:rPr lang="en-GB" sz="2400" dirty="0">
                <a:solidFill>
                  <a:srgbClr val="002060"/>
                </a:solidFill>
              </a:rPr>
              <a:t>Launched in Brussels, March 2019</a:t>
            </a:r>
          </a:p>
          <a:p>
            <a:r>
              <a:rPr lang="en-GB" sz="2400" dirty="0">
                <a:solidFill>
                  <a:srgbClr val="002060"/>
                </a:solidFill>
              </a:rPr>
              <a:t>Available at </a:t>
            </a:r>
            <a:r>
              <a:rPr lang="en-GB" sz="2400" i="1" dirty="0">
                <a:solidFill>
                  <a:srgbClr val="002060"/>
                </a:solidFill>
                <a:hlinkClick r:id="rId2"/>
              </a:rPr>
              <a:t>www.hear-it.org</a:t>
            </a:r>
            <a:r>
              <a:rPr lang="en-GB" sz="2400" dirty="0">
                <a:solidFill>
                  <a:srgbClr val="002060"/>
                </a:solidFill>
              </a:rPr>
              <a:t> or </a:t>
            </a:r>
            <a:r>
              <a:rPr lang="en-GB" sz="2400" i="1" dirty="0">
                <a:solidFill>
                  <a:srgbClr val="002060"/>
                </a:solidFill>
                <a:hlinkClick r:id="rId3"/>
              </a:rPr>
              <a:t>www.ehima.com</a:t>
            </a:r>
            <a:r>
              <a:rPr lang="en-GB" sz="24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6233D-0CD7-4876-BD08-79F870E0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95" y="1234440"/>
            <a:ext cx="3705053" cy="4941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670EE6-91A9-4315-9289-FCE23734D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434" y="5428389"/>
            <a:ext cx="1000403" cy="1103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42F9E-20B5-4E98-8088-20B7A2F45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23" y="5657073"/>
            <a:ext cx="1478663" cy="6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8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CFFD-41E0-4E9D-B414-AB1CE084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0" y="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Impacts of hearing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8BE7-9C68-4935-A6C8-55800749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0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478869" y="930059"/>
            <a:ext cx="2278333" cy="172011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Hearing loss</a:t>
            </a:r>
            <a:endParaRPr lang="en-US" sz="2400" dirty="0"/>
          </a:p>
        </p:txBody>
      </p:sp>
      <p:sp>
        <p:nvSpPr>
          <p:cNvPr id="36871" name="Oval 10"/>
          <p:cNvSpPr>
            <a:spLocks noChangeArrowheads="1"/>
          </p:cNvSpPr>
          <p:nvPr/>
        </p:nvSpPr>
        <p:spPr bwMode="auto">
          <a:xfrm>
            <a:off x="1378426" y="2924944"/>
            <a:ext cx="3304056" cy="231040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Depression</a:t>
            </a: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 flipV="1">
            <a:off x="2380845" y="1722221"/>
            <a:ext cx="1094728" cy="232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757202" y="2043771"/>
            <a:ext cx="1067713" cy="397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-36512" y="26035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Psychosocial impacts of hearing loss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36BF08CB-36D7-4A96-9D11-9D256A68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472" y="2043771"/>
            <a:ext cx="14192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Loneliness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F4CA3F53-EB3C-49B5-BF3E-1B1E526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052513"/>
            <a:ext cx="1913300" cy="1550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Family/personal</a:t>
            </a:r>
          </a:p>
          <a:p>
            <a:pPr algn="ctr"/>
            <a:r>
              <a:rPr lang="en-GB" sz="2000" dirty="0"/>
              <a:t>relationships</a:t>
            </a: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0363B219-FA66-49EA-B85F-C0BD13D45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936" y="2624305"/>
            <a:ext cx="374648" cy="516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2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478869" y="930059"/>
            <a:ext cx="2278333" cy="172011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Hearing loss</a:t>
            </a:r>
            <a:endParaRPr lang="en-US" sz="2400" dirty="0"/>
          </a:p>
        </p:txBody>
      </p:sp>
      <p:sp>
        <p:nvSpPr>
          <p:cNvPr id="36871" name="Oval 10"/>
          <p:cNvSpPr>
            <a:spLocks noChangeArrowheads="1"/>
          </p:cNvSpPr>
          <p:nvPr/>
        </p:nvSpPr>
        <p:spPr bwMode="auto">
          <a:xfrm>
            <a:off x="1378426" y="2924944"/>
            <a:ext cx="3304056" cy="231040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Depression</a:t>
            </a: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 flipV="1">
            <a:off x="2380845" y="1722221"/>
            <a:ext cx="1094728" cy="232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757202" y="2043771"/>
            <a:ext cx="1067713" cy="3972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-36512" y="26035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Psychosocial impacts of hearing loss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36BF08CB-36D7-4A96-9D11-9D256A68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472" y="2043771"/>
            <a:ext cx="14192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Loneliness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F4CA3F53-EB3C-49B5-BF3E-1B1E526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052513"/>
            <a:ext cx="1913300" cy="1550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/>
              <a:t>Family/personal</a:t>
            </a:r>
          </a:p>
          <a:p>
            <a:pPr algn="ctr"/>
            <a:r>
              <a:rPr lang="en-GB" sz="2000" dirty="0"/>
              <a:t>relationships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id="{D267530C-37D4-48AE-A29F-F3FEE4E0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4077072"/>
            <a:ext cx="3616084" cy="231348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Reduced quality of life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Increased risk of </a:t>
            </a:r>
          </a:p>
          <a:p>
            <a:pPr algn="ctr"/>
            <a:r>
              <a:rPr lang="en-GB" sz="2400" dirty="0"/>
              <a:t>early death</a:t>
            </a: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0363B219-FA66-49EA-B85F-C0BD13D45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936" y="2624305"/>
            <a:ext cx="374648" cy="516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BE2784-93A9-48E3-B356-8291E6ACB288}"/>
              </a:ext>
            </a:extLst>
          </p:cNvPr>
          <p:cNvCxnSpPr>
            <a:cxnSpLocks/>
          </p:cNvCxnSpPr>
          <p:nvPr/>
        </p:nvCxnSpPr>
        <p:spPr>
          <a:xfrm flipH="1">
            <a:off x="7282943" y="3140967"/>
            <a:ext cx="209141" cy="936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918C5B-9C9C-4E11-9616-CDAD4245CE89}"/>
              </a:ext>
            </a:extLst>
          </p:cNvPr>
          <p:cNvCxnSpPr>
            <a:cxnSpLocks/>
          </p:cNvCxnSpPr>
          <p:nvPr/>
        </p:nvCxnSpPr>
        <p:spPr>
          <a:xfrm>
            <a:off x="3995936" y="4643104"/>
            <a:ext cx="936104" cy="370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7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348038" y="2708275"/>
            <a:ext cx="2592387" cy="20161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Hearing loss</a:t>
            </a:r>
            <a:endParaRPr lang="en-US" sz="2400" dirty="0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3635374" y="980282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Mortality</a:t>
            </a:r>
            <a:endParaRPr lang="en-US" dirty="0"/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5868988" y="1398193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Co-morbidity</a:t>
            </a:r>
          </a:p>
          <a:p>
            <a:pPr algn="ctr"/>
            <a:r>
              <a:rPr lang="en-GB" dirty="0" err="1"/>
              <a:t>eg</a:t>
            </a:r>
            <a:r>
              <a:rPr lang="en-GB" dirty="0"/>
              <a:t> diabetes</a:t>
            </a:r>
            <a:endParaRPr lang="en-US" dirty="0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2916238" y="2492375"/>
            <a:ext cx="7191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233997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4356100" y="2349104"/>
            <a:ext cx="71438" cy="359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>
            <a:off x="5634035" y="2629303"/>
            <a:ext cx="558802" cy="444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940423" y="3860800"/>
            <a:ext cx="868362" cy="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18812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Impact of hearing loss on physical health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EA69AF5F-4101-415E-B572-62DFB27F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5" y="31448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Activities </a:t>
            </a:r>
          </a:p>
          <a:p>
            <a:pPr algn="ctr"/>
            <a:r>
              <a:rPr lang="en-GB" dirty="0"/>
              <a:t>of daily </a:t>
            </a:r>
          </a:p>
          <a:p>
            <a:pPr algn="ctr"/>
            <a:r>
              <a:rPr lang="en-GB" dirty="0"/>
              <a:t>living/</a:t>
            </a:r>
          </a:p>
          <a:p>
            <a:pPr algn="ctr"/>
            <a:r>
              <a:rPr lang="en-GB" dirty="0"/>
              <a:t>disability </a:t>
            </a:r>
            <a:endParaRPr lang="en-US" dirty="0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9A267FD-B626-42CC-9417-8AF94AB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304958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Health </a:t>
            </a:r>
          </a:p>
          <a:p>
            <a:pPr algn="ctr"/>
            <a:r>
              <a:rPr lang="en-GB" dirty="0"/>
              <a:t>related </a:t>
            </a:r>
          </a:p>
          <a:p>
            <a:pPr algn="ctr"/>
            <a:r>
              <a:rPr lang="en-GB" dirty="0"/>
              <a:t>QoL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ECDDC6D-EDA7-44C5-8AD6-24C16115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4" y="13414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Falls/</a:t>
            </a:r>
          </a:p>
          <a:p>
            <a:pPr algn="ctr"/>
            <a:r>
              <a:rPr lang="en-GB" dirty="0"/>
              <a:t>slower gait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348038" y="2708275"/>
            <a:ext cx="2592387" cy="20161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Hearing loss</a:t>
            </a:r>
            <a:endParaRPr lang="en-US" sz="2400" dirty="0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3635374" y="980282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Mortality</a:t>
            </a:r>
            <a:endParaRPr lang="en-US" dirty="0"/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5868988" y="1398193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Co-morbidity</a:t>
            </a:r>
          </a:p>
          <a:p>
            <a:pPr algn="ctr"/>
            <a:r>
              <a:rPr lang="en-GB" dirty="0" err="1"/>
              <a:t>eg</a:t>
            </a:r>
            <a:r>
              <a:rPr lang="en-GB" dirty="0"/>
              <a:t> diabetes</a:t>
            </a:r>
            <a:endParaRPr lang="en-US" dirty="0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2916238" y="2492375"/>
            <a:ext cx="7191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233997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7" name="Line 16"/>
          <p:cNvSpPr>
            <a:spLocks noChangeShapeType="1"/>
          </p:cNvSpPr>
          <p:nvPr/>
        </p:nvSpPr>
        <p:spPr bwMode="auto">
          <a:xfrm flipV="1">
            <a:off x="3635374" y="4580728"/>
            <a:ext cx="360561" cy="35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4356100" y="2349104"/>
            <a:ext cx="71438" cy="359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>
            <a:off x="5634035" y="2629303"/>
            <a:ext cx="558802" cy="444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940423" y="3860800"/>
            <a:ext cx="868362" cy="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18812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Impact of hearing loss on physical health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99BE707C-E2F5-49AB-B761-DB26BE52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68" y="4910934"/>
            <a:ext cx="1439862" cy="13668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Strokes</a:t>
            </a:r>
          </a:p>
          <a:p>
            <a:pPr algn="ctr"/>
            <a:r>
              <a:rPr lang="en-GB" dirty="0"/>
              <a:t>???</a:t>
            </a:r>
            <a:endParaRPr lang="en-US" dirty="0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EA69AF5F-4101-415E-B572-62DFB27F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5" y="31448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Activities </a:t>
            </a:r>
          </a:p>
          <a:p>
            <a:pPr algn="ctr"/>
            <a:r>
              <a:rPr lang="en-GB" dirty="0"/>
              <a:t>of daily </a:t>
            </a:r>
          </a:p>
          <a:p>
            <a:pPr algn="ctr"/>
            <a:r>
              <a:rPr lang="en-GB" dirty="0"/>
              <a:t>living/</a:t>
            </a:r>
          </a:p>
          <a:p>
            <a:pPr algn="ctr"/>
            <a:r>
              <a:rPr lang="en-GB" dirty="0"/>
              <a:t>disability </a:t>
            </a:r>
            <a:endParaRPr lang="en-US" dirty="0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9A267FD-B626-42CC-9417-8AF94AB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304958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Health </a:t>
            </a:r>
          </a:p>
          <a:p>
            <a:pPr algn="ctr"/>
            <a:r>
              <a:rPr lang="en-GB" dirty="0"/>
              <a:t>related </a:t>
            </a:r>
          </a:p>
          <a:p>
            <a:pPr algn="ctr"/>
            <a:r>
              <a:rPr lang="en-GB" dirty="0"/>
              <a:t>QoL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E672A36A-5A43-4DF8-9805-6F9849AEED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48157" y="4590249"/>
            <a:ext cx="285877" cy="493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ECDDC6D-EDA7-44C5-8AD6-24C16115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4" y="13414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Falls/</a:t>
            </a:r>
          </a:p>
          <a:p>
            <a:pPr algn="ctr"/>
            <a:r>
              <a:rPr lang="en-GB" dirty="0"/>
              <a:t>slower gait </a:t>
            </a:r>
            <a:endParaRPr lang="en-US" dirty="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A3A27126-3CF8-40BC-9FE3-C307AB872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4869655"/>
            <a:ext cx="1508126" cy="14390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Cardio-</a:t>
            </a:r>
          </a:p>
          <a:p>
            <a:pPr algn="ctr"/>
            <a:r>
              <a:rPr lang="en-GB" dirty="0"/>
              <a:t>vascular </a:t>
            </a:r>
          </a:p>
          <a:p>
            <a:pPr algn="ctr"/>
            <a:r>
              <a:rPr lang="en-GB" dirty="0"/>
              <a:t>health</a:t>
            </a:r>
          </a:p>
          <a:p>
            <a:pPr algn="ctr"/>
            <a:r>
              <a:rPr lang="en-GB" dirty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0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348038" y="2708275"/>
            <a:ext cx="2592387" cy="20161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/>
              <a:t>Hearing loss</a:t>
            </a:r>
            <a:endParaRPr lang="en-US" sz="2400" dirty="0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3635374" y="980282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Mortality</a:t>
            </a:r>
            <a:endParaRPr lang="en-US" dirty="0"/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5868988" y="1398193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Co-morbidity</a:t>
            </a:r>
          </a:p>
          <a:p>
            <a:pPr algn="ctr"/>
            <a:r>
              <a:rPr lang="en-GB" dirty="0" err="1"/>
              <a:t>eg</a:t>
            </a:r>
            <a:r>
              <a:rPr lang="en-GB" dirty="0"/>
              <a:t> diabetes</a:t>
            </a:r>
            <a:endParaRPr lang="en-US" dirty="0"/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2916238" y="2492375"/>
            <a:ext cx="71913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233997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4356100" y="2349104"/>
            <a:ext cx="71438" cy="359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>
            <a:off x="5634035" y="2629303"/>
            <a:ext cx="558802" cy="444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940423" y="3860800"/>
            <a:ext cx="868362" cy="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18812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tx2"/>
                </a:solidFill>
              </a:rPr>
              <a:t>Health impacts of hearing loss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EA69AF5F-4101-415E-B572-62DFB27F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5" y="31448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Activities </a:t>
            </a:r>
          </a:p>
          <a:p>
            <a:pPr algn="ctr"/>
            <a:r>
              <a:rPr lang="en-GB" dirty="0"/>
              <a:t>of daily </a:t>
            </a:r>
          </a:p>
          <a:p>
            <a:pPr algn="ctr"/>
            <a:r>
              <a:rPr lang="en-GB" dirty="0"/>
              <a:t>living/</a:t>
            </a:r>
          </a:p>
          <a:p>
            <a:pPr algn="ctr"/>
            <a:r>
              <a:rPr lang="en-GB" dirty="0"/>
              <a:t>disability </a:t>
            </a:r>
            <a:endParaRPr lang="en-US" dirty="0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9A267FD-B626-42CC-9417-8AF94AB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304958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Health </a:t>
            </a:r>
          </a:p>
          <a:p>
            <a:pPr algn="ctr"/>
            <a:r>
              <a:rPr lang="en-GB" dirty="0"/>
              <a:t>related </a:t>
            </a:r>
          </a:p>
          <a:p>
            <a:pPr algn="ctr"/>
            <a:r>
              <a:rPr lang="en-GB" dirty="0"/>
              <a:t>QoL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ECDDC6D-EDA7-44C5-8AD6-24C16115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4" y="134143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Falls/</a:t>
            </a:r>
          </a:p>
          <a:p>
            <a:pPr algn="ctr"/>
            <a:r>
              <a:rPr lang="en-GB" dirty="0"/>
              <a:t>slower gait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675AC-D46E-4D36-A4FE-AEF7C76494B7}"/>
              </a:ext>
            </a:extLst>
          </p:cNvPr>
          <p:cNvSpPr txBox="1"/>
          <p:nvPr/>
        </p:nvSpPr>
        <p:spPr>
          <a:xfrm>
            <a:off x="395536" y="5479819"/>
            <a:ext cx="8424936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HRQoL</a:t>
            </a:r>
            <a:r>
              <a:rPr lang="en-GB" sz="2000" dirty="0"/>
              <a:t>: Hearing loss has greater impact than diabetes, hypertension, angina, sciatica, heart failure </a:t>
            </a:r>
          </a:p>
        </p:txBody>
      </p:sp>
    </p:spTree>
    <p:extLst>
      <p:ext uri="{BB962C8B-B14F-4D97-AF65-F5344CB8AC3E}">
        <p14:creationId xmlns:p14="http://schemas.microsoft.com/office/powerpoint/2010/main" val="148780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3000"/>
            <a:ext cx="4482244" cy="5214937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Longitudinal studies over 3 to 10 years have found hearing loss related to increased risk of mortality. 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Recent studies (2017, 2018) over longer time periods found no significant association when correcting for confounding factors. 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Overall, results inconclusive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A02A5F-8CA9-4EAF-9B33-DDCE97896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524943"/>
              </p:ext>
            </p:extLst>
          </p:nvPr>
        </p:nvGraphicFramePr>
        <p:xfrm>
          <a:off x="4806556" y="1916832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33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Disability/activities of daily living (ADL)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72" y="998984"/>
            <a:ext cx="8676456" cy="52149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rgbClr val="002060"/>
                </a:solidFill>
              </a:rPr>
              <a:t>Results from Gopinath </a:t>
            </a:r>
            <a:r>
              <a:rPr lang="en-GB" sz="2400" i="1" dirty="0">
                <a:solidFill>
                  <a:srgbClr val="002060"/>
                </a:solidFill>
              </a:rPr>
              <a:t>et al </a:t>
            </a:r>
            <a:r>
              <a:rPr lang="en-GB" sz="2400" dirty="0">
                <a:solidFill>
                  <a:srgbClr val="002060"/>
                </a:solidFill>
              </a:rPr>
              <a:t>(2012)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800100" lvl="1"/>
            <a:endParaRPr lang="en-GB" sz="2000" dirty="0">
              <a:solidFill>
                <a:schemeClr val="tx2"/>
              </a:solidFill>
            </a:endParaRPr>
          </a:p>
          <a:p>
            <a:pPr marL="800100" lvl="1"/>
            <a:endParaRPr lang="en-GB" sz="1600" dirty="0">
              <a:solidFill>
                <a:schemeClr val="tx2"/>
              </a:solidFill>
            </a:endParaRPr>
          </a:p>
          <a:p>
            <a:pPr marL="571500" lvl="1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800100" lvl="1"/>
            <a:endParaRPr lang="en-GB" sz="20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6B0A76-FC86-4E64-811F-F9440C7B1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71512"/>
              </p:ext>
            </p:extLst>
          </p:nvPr>
        </p:nvGraphicFramePr>
        <p:xfrm>
          <a:off x="140314" y="2267745"/>
          <a:ext cx="43022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94195E-4A3D-4925-9EDC-B0FF4C03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24" y="2265241"/>
            <a:ext cx="4500501" cy="27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348038" y="2708275"/>
            <a:ext cx="2592387" cy="20161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Hearing loss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2557364" y="1024432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Dizziness</a:t>
            </a:r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6634955" y="3032917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blood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pressure</a:t>
            </a:r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2557363" y="3752668"/>
            <a:ext cx="822697" cy="12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 flipV="1">
            <a:off x="3131841" y="4484993"/>
            <a:ext cx="644080" cy="345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3581836" y="2299357"/>
            <a:ext cx="414656" cy="557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 flipV="1">
            <a:off x="5940421" y="3752668"/>
            <a:ext cx="694533" cy="36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652120" y="4399754"/>
            <a:ext cx="558116" cy="500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18812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Co-morbidity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EA69AF5F-4101-415E-B572-62DFB27F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214" y="476072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Emphysema</a:t>
            </a: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9A267FD-B626-42CC-9417-8AF94AB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6" y="4680646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Diabetes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ECDDC6D-EDA7-44C5-8AD6-24C16115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303291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Arthritis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704C5645-3139-468E-BC55-21007871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696" y="1066415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EEA03863-5564-40F8-A13E-DA8C1C0C6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1585" y="2276871"/>
            <a:ext cx="376519" cy="543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01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3348038" y="2708275"/>
            <a:ext cx="2592387" cy="20161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Hearing loss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2557364" y="1024432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Dizziness</a:t>
            </a:r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6634955" y="3032917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blood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pressure</a:t>
            </a:r>
          </a:p>
        </p:txBody>
      </p:sp>
      <p:sp>
        <p:nvSpPr>
          <p:cNvPr id="36875" name="Line 14"/>
          <p:cNvSpPr>
            <a:spLocks noChangeShapeType="1"/>
          </p:cNvSpPr>
          <p:nvPr/>
        </p:nvSpPr>
        <p:spPr bwMode="auto">
          <a:xfrm>
            <a:off x="2557363" y="3752668"/>
            <a:ext cx="822697" cy="12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 flipV="1">
            <a:off x="3078227" y="4484993"/>
            <a:ext cx="697694" cy="324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3581836" y="2299357"/>
            <a:ext cx="414656" cy="557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 flipH="1" flipV="1">
            <a:off x="5940421" y="3752668"/>
            <a:ext cx="694533" cy="36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Line 20"/>
          <p:cNvSpPr>
            <a:spLocks noChangeShapeType="1"/>
          </p:cNvSpPr>
          <p:nvPr/>
        </p:nvSpPr>
        <p:spPr bwMode="auto">
          <a:xfrm flipH="1" flipV="1">
            <a:off x="5652120" y="4399754"/>
            <a:ext cx="558116" cy="500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3"/>
          <p:cNvSpPr>
            <a:spLocks noChangeArrowheads="1"/>
          </p:cNvSpPr>
          <p:nvPr/>
        </p:nvSpPr>
        <p:spPr bwMode="auto">
          <a:xfrm>
            <a:off x="0" y="18812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Co-morbidity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EA69AF5F-4101-415E-B572-62DFB27F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1214" y="476072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Emphysema</a:t>
            </a: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B9A267FD-B626-42CC-9417-8AF94ABF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6" y="4680646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Diabetes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ECDDC6D-EDA7-44C5-8AD6-24C16115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3032918"/>
            <a:ext cx="1439862" cy="13668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Arthritis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704C5645-3139-468E-BC55-21007871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696" y="1066415"/>
            <a:ext cx="1441449" cy="1368821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EEA03863-5564-40F8-A13E-DA8C1C0C6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1585" y="2276871"/>
            <a:ext cx="376519" cy="543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6FC6C9A7-F89B-4EC1-9C27-E5A0DC51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492" y="4997439"/>
            <a:ext cx="1439862" cy="1366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DEMENTIA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FD22D943-0914-4504-9178-65273F80EC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6" y="4724399"/>
            <a:ext cx="1" cy="273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4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Topics covered in 2019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43000"/>
            <a:ext cx="9036496" cy="4525963"/>
          </a:xfrm>
        </p:spPr>
        <p:txBody>
          <a:bodyPr/>
          <a:lstStyle/>
          <a:p>
            <a:r>
              <a:rPr lang="en-GB" sz="2800" dirty="0">
                <a:solidFill>
                  <a:srgbClr val="002060"/>
                </a:solidFill>
              </a:rPr>
              <a:t>Definitions of Hl</a:t>
            </a:r>
          </a:p>
          <a:p>
            <a:r>
              <a:rPr lang="en-GB" sz="2800" dirty="0">
                <a:solidFill>
                  <a:srgbClr val="002060"/>
                </a:solidFill>
              </a:rPr>
              <a:t>Prevalence of HL in Europe</a:t>
            </a:r>
          </a:p>
          <a:p>
            <a:r>
              <a:rPr lang="en-GB" sz="2800" dirty="0">
                <a:solidFill>
                  <a:srgbClr val="002060"/>
                </a:solidFill>
              </a:rPr>
              <a:t>Self reporting v audiometry</a:t>
            </a:r>
          </a:p>
          <a:p>
            <a:r>
              <a:rPr lang="en-GB" sz="2800" dirty="0">
                <a:solidFill>
                  <a:srgbClr val="002060"/>
                </a:solidFill>
              </a:rPr>
              <a:t>Psychosocial effects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Impact on physical health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Relationship with dementia</a:t>
            </a:r>
          </a:p>
          <a:p>
            <a:pPr lvl="0"/>
            <a:r>
              <a:rPr lang="en-GB" sz="2800" dirty="0">
                <a:solidFill>
                  <a:srgbClr val="002060"/>
                </a:solidFill>
              </a:rPr>
              <a:t>Impact of hearing loss on employment and earnings</a:t>
            </a:r>
          </a:p>
          <a:p>
            <a:pPr lvl="0"/>
            <a:r>
              <a:rPr lang="en-GB" sz="2800" dirty="0">
                <a:solidFill>
                  <a:srgbClr val="002060"/>
                </a:solidFill>
              </a:rPr>
              <a:t>Ownership, use and benefits of hearing aids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Studies of costs of hearing loss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Calculation of costs of hearing loss in Europe</a:t>
            </a:r>
          </a:p>
          <a:p>
            <a:pPr lvl="0"/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lvl="1"/>
            <a:endParaRPr lang="en-GB" sz="20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0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Co-morbidity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FF942-20A3-4849-9C67-E7DBDB0D7A44}"/>
              </a:ext>
            </a:extLst>
          </p:cNvPr>
          <p:cNvSpPr/>
          <p:nvPr/>
        </p:nvSpPr>
        <p:spPr>
          <a:xfrm>
            <a:off x="1496481" y="980728"/>
            <a:ext cx="61510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Example (</a:t>
            </a:r>
            <a:r>
              <a:rPr lang="en-GB" sz="2400" kern="0" dirty="0" err="1">
                <a:solidFill>
                  <a:srgbClr val="002060"/>
                </a:solidFill>
                <a:latin typeface="Arial"/>
                <a:ea typeface="+mj-ea"/>
                <a:cs typeface="+mj-cs"/>
              </a:rPr>
              <a:t>Stam</a:t>
            </a:r>
            <a:r>
              <a:rPr lang="en-GB" sz="24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GB" sz="2400" i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et al</a:t>
            </a:r>
            <a:r>
              <a:rPr lang="en-GB" sz="24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, 2014)</a:t>
            </a:r>
          </a:p>
          <a:p>
            <a:pPr algn="ctr"/>
            <a:endParaRPr lang="en-GB" sz="2400" kern="0" dirty="0">
              <a:solidFill>
                <a:srgbClr val="002060"/>
              </a:solidFill>
              <a:latin typeface="Arial"/>
              <a:ea typeface="+mj-ea"/>
              <a:cs typeface="+mj-cs"/>
            </a:endParaRPr>
          </a:p>
          <a:p>
            <a:pPr algn="ctr"/>
            <a:r>
              <a:rPr lang="en-GB" sz="2400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Netherlands, ~2000 subjects, aged 18 to 70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0E6C71-01D6-4226-9234-E57213CDA6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53134" y="2780928"/>
          <a:ext cx="503773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609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79" y="193204"/>
            <a:ext cx="9144000" cy="859532"/>
          </a:xfrm>
        </p:spPr>
        <p:txBody>
          <a:bodyPr/>
          <a:lstStyle/>
          <a:p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Hearing loss and cognitive decline/dementia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B6ACA-7DE3-4AF2-97AD-2D3E98B7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03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79" y="193204"/>
            <a:ext cx="9144000" cy="859532"/>
          </a:xfrm>
        </p:spPr>
        <p:txBody>
          <a:bodyPr/>
          <a:lstStyle/>
          <a:p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Hearing loss and cognitive decline/dementia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54244" cy="5214937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Hearing loss is associated with reduced cognitive performance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Increase in hearing loss is associated with decrease in cognitive function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Relationship between hearing loss and cognition is complex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Some studies found that, after correcting for confounding factors (</a:t>
            </a:r>
            <a:r>
              <a:rPr lang="en-GB" sz="2400" dirty="0" err="1">
                <a:solidFill>
                  <a:srgbClr val="002060"/>
                </a:solidFill>
              </a:rPr>
              <a:t>eg</a:t>
            </a:r>
            <a:r>
              <a:rPr lang="en-GB" sz="2400" dirty="0">
                <a:solidFill>
                  <a:srgbClr val="002060"/>
                </a:solidFill>
              </a:rPr>
              <a:t> health, demographics), there was no association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Several theories have been put forward to explain the link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Similar symptoms of hearing loss and dementia</a:t>
            </a:r>
          </a:p>
          <a:p>
            <a:pPr lvl="1"/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social isolation, lack of comprehension, inappropriate word use, difficulty following conversation </a:t>
            </a:r>
          </a:p>
          <a:p>
            <a:pPr marL="800100" lvl="1"/>
            <a:endParaRPr lang="en-GB" sz="2000" dirty="0">
              <a:solidFill>
                <a:srgbClr val="002060"/>
              </a:solidFill>
            </a:endParaRPr>
          </a:p>
          <a:p>
            <a:pPr marL="571500" lvl="1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800100" lvl="1"/>
            <a:endParaRPr lang="en-GB" sz="20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E52F3-B8F5-4DE6-8BF4-B3E078C04A76}"/>
              </a:ext>
            </a:extLst>
          </p:cNvPr>
          <p:cNvSpPr txBox="1"/>
          <p:nvPr/>
        </p:nvSpPr>
        <p:spPr>
          <a:xfrm>
            <a:off x="2051720" y="7911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Overall results – contradictory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47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79" y="193204"/>
            <a:ext cx="9144000" cy="859532"/>
          </a:xfrm>
        </p:spPr>
        <p:txBody>
          <a:bodyPr/>
          <a:lstStyle/>
          <a:p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Hearing loss and cognitive decline/dementia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54244" cy="5214937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Hearing loss is associated with reduced cognitive performance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Increase in hearing loss is associated with decrease in cognitive function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Relationship between hearing loss and cognition is complex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Some studies found that, after correcting for confounding factors (</a:t>
            </a:r>
            <a:r>
              <a:rPr lang="en-GB" sz="2400" dirty="0" err="1">
                <a:solidFill>
                  <a:srgbClr val="002060"/>
                </a:solidFill>
              </a:rPr>
              <a:t>eg</a:t>
            </a:r>
            <a:r>
              <a:rPr lang="en-GB" sz="2400" dirty="0">
                <a:solidFill>
                  <a:srgbClr val="002060"/>
                </a:solidFill>
              </a:rPr>
              <a:t> health, demographics), there was no association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Several theories have been put forward to explain the link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Similar symptoms of hearing loss and dementia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social isolation, lack of comprehension, inappropriate word use, difficulty following conversation </a:t>
            </a:r>
          </a:p>
          <a:p>
            <a:pPr marL="800100" lvl="1"/>
            <a:endParaRPr lang="en-GB" sz="2000" dirty="0">
              <a:solidFill>
                <a:srgbClr val="002060"/>
              </a:solidFill>
            </a:endParaRPr>
          </a:p>
          <a:p>
            <a:pPr marL="514350" lvl="1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BUT…</a:t>
            </a:r>
          </a:p>
          <a:p>
            <a:pPr marL="571500" lvl="1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800100" lvl="1"/>
            <a:endParaRPr lang="en-GB" sz="20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E52F3-B8F5-4DE6-8BF4-B3E078C04A76}"/>
              </a:ext>
            </a:extLst>
          </p:cNvPr>
          <p:cNvSpPr txBox="1"/>
          <p:nvPr/>
        </p:nvSpPr>
        <p:spPr>
          <a:xfrm>
            <a:off x="2051720" y="79112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Overall results – contradictory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2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1916832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Lancet Commission on Dementia Prevention, Intervention and Care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Livingston </a:t>
            </a:r>
            <a:r>
              <a:rPr lang="en-GB" sz="2400" i="1" dirty="0">
                <a:solidFill>
                  <a:srgbClr val="002060"/>
                </a:solidFill>
              </a:rPr>
              <a:t>et al</a:t>
            </a:r>
            <a:r>
              <a:rPr lang="en-GB" sz="2400" dirty="0">
                <a:solidFill>
                  <a:srgbClr val="002060"/>
                </a:solidFill>
              </a:rPr>
              <a:t>, 2017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46" y="2780928"/>
            <a:ext cx="9054244" cy="550353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pPr marL="571500" lvl="1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16832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Lancet Commission on Dementia Prevention, Intervention and Care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Livingston </a:t>
            </a:r>
            <a:r>
              <a:rPr lang="en-GB" sz="2400" i="1" dirty="0">
                <a:solidFill>
                  <a:srgbClr val="002060"/>
                </a:solidFill>
              </a:rPr>
              <a:t>et al</a:t>
            </a:r>
            <a:r>
              <a:rPr lang="en-GB" sz="2400" dirty="0">
                <a:solidFill>
                  <a:srgbClr val="002060"/>
                </a:solidFill>
              </a:rPr>
              <a:t>, 2017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46" y="2780928"/>
            <a:ext cx="9054244" cy="550353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</a:rPr>
              <a:t>35% of dementia cases are attributable to a combination of nine modifiable risk factors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pPr marL="571500" lvl="1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800100" lvl="1"/>
            <a:endParaRPr lang="en-GB" sz="3200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3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3" y="0"/>
            <a:ext cx="9144000" cy="88235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Risk factors for dementia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16A9-48C4-43B2-9084-8078EA1D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4590454" cy="60932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44B70-641D-4410-BE5F-6ADE0256E673}"/>
              </a:ext>
            </a:extLst>
          </p:cNvPr>
          <p:cNvSpPr/>
          <p:nvPr/>
        </p:nvSpPr>
        <p:spPr>
          <a:xfrm>
            <a:off x="1619672" y="764704"/>
            <a:ext cx="1440160" cy="602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E777C-FC6C-42BC-BB0B-7D404411F761}"/>
              </a:ext>
            </a:extLst>
          </p:cNvPr>
          <p:cNvSpPr/>
          <p:nvPr/>
        </p:nvSpPr>
        <p:spPr>
          <a:xfrm>
            <a:off x="6210126" y="692696"/>
            <a:ext cx="576064" cy="609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7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3" y="0"/>
            <a:ext cx="9144000" cy="88235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Risk factors for dementia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16A9-48C4-43B2-9084-8078EA1D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53" y="882352"/>
            <a:ext cx="4590454" cy="60932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44B70-641D-4410-BE5F-6ADE0256E673}"/>
              </a:ext>
            </a:extLst>
          </p:cNvPr>
          <p:cNvSpPr/>
          <p:nvPr/>
        </p:nvSpPr>
        <p:spPr>
          <a:xfrm>
            <a:off x="4485556" y="946373"/>
            <a:ext cx="1440160" cy="602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E777C-FC6C-42BC-BB0B-7D404411F761}"/>
              </a:ext>
            </a:extLst>
          </p:cNvPr>
          <p:cNvSpPr/>
          <p:nvPr/>
        </p:nvSpPr>
        <p:spPr>
          <a:xfrm>
            <a:off x="8567936" y="692696"/>
            <a:ext cx="576064" cy="609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F95180-EACD-4A62-8632-7E382381E6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760" y="1379684"/>
          <a:ext cx="4736876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266">
                  <a:extLst>
                    <a:ext uri="{9D8B030D-6E8A-4147-A177-3AD203B41FA5}">
                      <a16:colId xmlns:a16="http://schemas.microsoft.com/office/drawing/2014/main" val="57448073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641428014"/>
                    </a:ext>
                  </a:extLst>
                </a:gridCol>
                <a:gridCol w="1589386">
                  <a:extLst>
                    <a:ext uri="{9D8B030D-6E8A-4147-A177-3AD203B41FA5}">
                      <a16:colId xmlns:a16="http://schemas.microsoft.com/office/drawing/2014/main" val="911086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Risk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Relative contribution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04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Early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5901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/>
                        <a:t>Mid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Hearing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622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712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4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7634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dirty="0"/>
                        <a:t>Late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810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098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Physical inactivity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42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94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8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4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3" y="0"/>
            <a:ext cx="9144000" cy="88235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Risk factors for dementia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16A9-48C4-43B2-9084-8078EA1DB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53" y="882352"/>
            <a:ext cx="4590454" cy="60932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844B70-641D-4410-BE5F-6ADE0256E673}"/>
              </a:ext>
            </a:extLst>
          </p:cNvPr>
          <p:cNvSpPr/>
          <p:nvPr/>
        </p:nvSpPr>
        <p:spPr>
          <a:xfrm>
            <a:off x="4485556" y="946373"/>
            <a:ext cx="1440160" cy="602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E777C-FC6C-42BC-BB0B-7D404411F761}"/>
              </a:ext>
            </a:extLst>
          </p:cNvPr>
          <p:cNvSpPr/>
          <p:nvPr/>
        </p:nvSpPr>
        <p:spPr>
          <a:xfrm>
            <a:off x="8567936" y="692696"/>
            <a:ext cx="576064" cy="609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60ECD-E1CA-44AB-A070-A4960E47FD25}"/>
              </a:ext>
            </a:extLst>
          </p:cNvPr>
          <p:cNvSpPr txBox="1"/>
          <p:nvPr/>
        </p:nvSpPr>
        <p:spPr>
          <a:xfrm>
            <a:off x="251520" y="2060848"/>
            <a:ext cx="5360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Hearing loss in middle age is greatest modifiable risk factor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    for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Managing hearing loss in middle age could potentially eliminate 9% of cases of dementia</a:t>
            </a:r>
          </a:p>
        </p:txBody>
      </p:sp>
    </p:spTree>
    <p:extLst>
      <p:ext uri="{BB962C8B-B14F-4D97-AF65-F5344CB8AC3E}">
        <p14:creationId xmlns:p14="http://schemas.microsoft.com/office/powerpoint/2010/main" val="552314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en-GB" sz="3600">
                <a:solidFill>
                  <a:schemeClr val="tx1"/>
                </a:solidFill>
              </a:rPr>
              <a:t>Hearing aids</a:t>
            </a:r>
            <a:br>
              <a:rPr lang="en-GB" sz="3600">
                <a:solidFill>
                  <a:schemeClr val="tx1"/>
                </a:solidFill>
              </a:rPr>
            </a:br>
            <a:br>
              <a:rPr lang="en-GB" sz="360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356E8-8CFF-4BC1-8E9C-1B8AE57C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22" y="1133326"/>
            <a:ext cx="3682156" cy="54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Prevalence of hearing loss</a:t>
            </a:r>
            <a:endParaRPr lang="en-GB" sz="3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3063"/>
            <a:ext cx="8676456" cy="4525963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58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" y="55780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Ownership of hearing aids in UK: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results of various surveys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65ED04-3EF3-4140-A59F-CB351EC7E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22362"/>
              </p:ext>
            </p:extLst>
          </p:nvPr>
        </p:nvGraphicFramePr>
        <p:xfrm>
          <a:off x="1259632" y="1628800"/>
          <a:ext cx="6480718" cy="452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787">
                  <a:extLst>
                    <a:ext uri="{9D8B030D-6E8A-4147-A177-3AD203B41FA5}">
                      <a16:colId xmlns:a16="http://schemas.microsoft.com/office/drawing/2014/main" val="1103303447"/>
                    </a:ext>
                  </a:extLst>
                </a:gridCol>
                <a:gridCol w="1076782">
                  <a:extLst>
                    <a:ext uri="{9D8B030D-6E8A-4147-A177-3AD203B41FA5}">
                      <a16:colId xmlns:a16="http://schemas.microsoft.com/office/drawing/2014/main" val="703702054"/>
                    </a:ext>
                  </a:extLst>
                </a:gridCol>
                <a:gridCol w="1216982">
                  <a:extLst>
                    <a:ext uri="{9D8B030D-6E8A-4147-A177-3AD203B41FA5}">
                      <a16:colId xmlns:a16="http://schemas.microsoft.com/office/drawing/2014/main" val="3223099490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1044077114"/>
                    </a:ext>
                  </a:extLst>
                </a:gridCol>
              </a:tblGrid>
              <a:tr h="57606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Survey/authors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Age of subjects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Ownership 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hearing aids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42866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HI owning HA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Number without HA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36597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Technology Assessment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Davis et al, 2007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55-74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4747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Action on Hearing Loss, 2011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 million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98585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Davis and Smith, 2013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&gt; 60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3.8 million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352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British Regional Heart Study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Liljas</a:t>
                      </a:r>
                      <a:r>
                        <a:rPr lang="en-GB" sz="1600" dirty="0">
                          <a:effectLst/>
                        </a:rPr>
                        <a:t> et al, 2013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63-85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08021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Health Survey for England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Scholes and Mindell, 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 million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3697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Action on Hearing Loss, 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&gt;4 million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687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Eurotrak</a:t>
                      </a:r>
                      <a:r>
                        <a:rPr lang="en-GB" sz="1600" dirty="0">
                          <a:effectLst/>
                        </a:rPr>
                        <a:t> 2018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737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4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" y="55780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Ownership and use of hearing aids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" y="1700808"/>
            <a:ext cx="91440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Ownership increases with age and severity of HL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At least 40% of people world wide who need HA do not have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Around 25% of HA owners do not use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~ 9 million people in UK who could benefit from HA do not use them (Davis, 2018)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</a:rPr>
              <a:t>						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17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6" y="254576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Factors related to non-ownership/use of HA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36" y="1166018"/>
            <a:ext cx="9375922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Perceived lack of need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typical delay of 10 years on average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delays of over 50 years reported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Discomfort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HA do not restore hearing to normal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HA not satisfactory in noisy situations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Stigma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not as great a problem as previously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Difficulty in manipulation and maintenance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exacerbated by visual difficulties and lack of dexterity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Lack of adequate information and follow up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Worsening HL and family pressure main reasons for seeking help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					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53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" y="55780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Reported benefits of HA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" y="1700808"/>
            <a:ext cx="91440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Improvements in quality of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Less stigma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Improvements in family relationships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Improvements in general health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better sleep, less depression, better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Improvements in effectiveness of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Reduction in rate of cognitive decline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Impact on earnings and employment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</a:rPr>
              <a:t>					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" y="55780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Impact of HA on household income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(</a:t>
            </a:r>
            <a:r>
              <a:rPr lang="en-GB" sz="3600" dirty="0" err="1">
                <a:solidFill>
                  <a:schemeClr val="tx1"/>
                </a:solidFill>
              </a:rPr>
              <a:t>Kochkin</a:t>
            </a:r>
            <a:r>
              <a:rPr lang="en-GB" sz="3600" dirty="0">
                <a:solidFill>
                  <a:schemeClr val="tx1"/>
                </a:solidFill>
              </a:rPr>
              <a:t>, 2007)</a:t>
            </a:r>
            <a:br>
              <a:rPr lang="en-GB" sz="3600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DBF0F1-9CF3-46C3-8741-BDCD40C48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37" y="1988840"/>
            <a:ext cx="6877126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62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" y="557808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Satisfaction with HA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(</a:t>
            </a:r>
            <a:r>
              <a:rPr lang="en-GB" sz="2800" dirty="0" err="1">
                <a:solidFill>
                  <a:schemeClr val="tx1"/>
                </a:solidFill>
              </a:rPr>
              <a:t>Eurotrak</a:t>
            </a:r>
            <a:r>
              <a:rPr lang="en-GB" sz="2800" dirty="0">
                <a:solidFill>
                  <a:schemeClr val="tx1"/>
                </a:solidFill>
              </a:rPr>
              <a:t> data) 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700808"/>
            <a:ext cx="91440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Over 70% of owners are satisfied with their 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Satisfaction has increased over past 30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1-1 conversation is situation in which HA provide most satisfaction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Group conversation is situation in which HA provide least satisfaction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Background noise is often a problem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chemeClr val="tx2"/>
                </a:solidFill>
              </a:rPr>
              <a:t>						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pPr lvl="1"/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47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Implications for acoustic design</a:t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908720"/>
            <a:ext cx="9144000" cy="5400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 acoustic environment must be designed for use by everyone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Around 1 in 5 people who currently use buildings and other spaces are hearing impaired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will be 1 in 4 in 30 years’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even those with hearing aids still have hearing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‘Accessibility’ includes appropriate acoustic design for use and enjoyment by people who are hearing impaired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speech intelligibility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acoustic comfort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ease of 1-1 communication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ease of group communication</a:t>
            </a:r>
          </a:p>
          <a:p>
            <a:pPr lvl="2"/>
            <a:r>
              <a:rPr lang="en-GB" sz="2000" dirty="0">
                <a:solidFill>
                  <a:schemeClr val="tx2"/>
                </a:solidFill>
              </a:rPr>
              <a:t>minimising background noise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						</a:t>
            </a:r>
          </a:p>
          <a:p>
            <a:pPr marL="457200" lvl="1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91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22" y="1705129"/>
            <a:ext cx="9144000" cy="960437"/>
          </a:xfrm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sz="3600" dirty="0">
                <a:solidFill>
                  <a:schemeClr val="tx2"/>
                </a:solidFill>
              </a:rPr>
              <a:t>Thank you for listening!</a:t>
            </a:r>
          </a:p>
          <a:p>
            <a:pPr eaLnBrk="1" hangingPunct="1"/>
            <a:endParaRPr lang="en-GB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sz="2400" dirty="0">
                <a:solidFill>
                  <a:schemeClr val="tx2"/>
                </a:solidFill>
              </a:rPr>
              <a:t>shieldbm@lsbu.ac.uk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28" name="Subtitle 2"/>
          <p:cNvSpPr>
            <a:spLocks/>
          </p:cNvSpPr>
          <p:nvPr/>
        </p:nvSpPr>
        <p:spPr bwMode="auto">
          <a:xfrm>
            <a:off x="25722" y="4013795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F605C-49E4-448A-965B-DB1712D9AB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491482" cy="2314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1CFEA-78D4-441C-B1B5-6A26ABA5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2" y="530543"/>
            <a:ext cx="1296144" cy="1433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3301E-25EE-4DF1-B106-D0049F39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980728"/>
            <a:ext cx="1584176" cy="67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A28722-4627-441C-ABFE-AC98BC69A799}"/>
              </a:ext>
            </a:extLst>
          </p:cNvPr>
          <p:cNvSpPr txBox="1"/>
          <p:nvPr/>
        </p:nvSpPr>
        <p:spPr>
          <a:xfrm>
            <a:off x="0" y="59346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ANC Conference</a:t>
            </a:r>
          </a:p>
          <a:p>
            <a:pPr algn="ctr"/>
            <a:r>
              <a:rPr lang="en-GB" dirty="0"/>
              <a:t>Manchester, June 6</a:t>
            </a:r>
            <a:r>
              <a:rPr lang="en-GB" baseline="30000" dirty="0"/>
              <a:t>th</a:t>
            </a:r>
            <a:r>
              <a:rPr lang="en-GB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5558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88" y="1484784"/>
            <a:ext cx="9036496" cy="4525963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Carried out since 1990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Gather together all available epidemiological data on prevalence and incidence of disease 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~ 300 diseases in 195 countries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Initially carried out by Harvard and WHO, funded by World Bank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Now coordinated by Institute for Health Metrics and Evaluation (IHME), based in Seattle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Funded by Bill and Melinda Gates Foundation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Results published annually in Lancet and on IHME and WHO websites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Hearing loss included since 2010</a:t>
            </a:r>
          </a:p>
          <a:p>
            <a:pPr lvl="0"/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F5369D-B250-4D76-ABA2-403FD4AC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915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Prevalence of hearing loss: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Global Burden of Disease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4136C-4324-473E-A030-8296C616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26" y="201299"/>
            <a:ext cx="1794316" cy="645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7CA412-46D4-4B78-826C-8753DBEDC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5" y="201299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052736"/>
            <a:ext cx="9036496" cy="4525963"/>
          </a:xfrm>
        </p:spPr>
        <p:txBody>
          <a:bodyPr/>
          <a:lstStyle/>
          <a:p>
            <a:r>
              <a:rPr lang="en-GB" sz="2400" dirty="0" err="1">
                <a:solidFill>
                  <a:srgbClr val="002060"/>
                </a:solidFill>
              </a:rPr>
              <a:t>Eurotrak</a:t>
            </a:r>
            <a:r>
              <a:rPr lang="en-GB" sz="2400" dirty="0">
                <a:solidFill>
                  <a:srgbClr val="002060"/>
                </a:solidFill>
              </a:rPr>
              <a:t> and </a:t>
            </a:r>
            <a:r>
              <a:rPr lang="en-GB" sz="2400" dirty="0" err="1">
                <a:solidFill>
                  <a:srgbClr val="002060"/>
                </a:solidFill>
              </a:rPr>
              <a:t>Marketrak</a:t>
            </a:r>
            <a:r>
              <a:rPr lang="en-GB" sz="2400" dirty="0">
                <a:solidFill>
                  <a:srgbClr val="002060"/>
                </a:solidFill>
              </a:rPr>
              <a:t> consumer surveys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Research studies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Large scale population studies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implications of ageing population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lvl="0"/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F5369D-B250-4D76-ABA2-403FD4AC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Other surveys</a:t>
            </a:r>
          </a:p>
        </p:txBody>
      </p:sp>
    </p:spTree>
    <p:extLst>
      <p:ext uri="{BB962C8B-B14F-4D97-AF65-F5344CB8AC3E}">
        <p14:creationId xmlns:p14="http://schemas.microsoft.com/office/powerpoint/2010/main" val="289113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052736"/>
            <a:ext cx="9036496" cy="4525963"/>
          </a:xfrm>
        </p:spPr>
        <p:txBody>
          <a:bodyPr/>
          <a:lstStyle/>
          <a:p>
            <a:r>
              <a:rPr lang="en-GB" sz="2400" dirty="0" err="1">
                <a:solidFill>
                  <a:srgbClr val="002060"/>
                </a:solidFill>
              </a:rPr>
              <a:t>Eurotrak</a:t>
            </a:r>
            <a:r>
              <a:rPr lang="en-GB" sz="2400" dirty="0">
                <a:solidFill>
                  <a:srgbClr val="002060"/>
                </a:solidFill>
              </a:rPr>
              <a:t> and </a:t>
            </a:r>
            <a:r>
              <a:rPr lang="en-GB" sz="2400" dirty="0" err="1">
                <a:solidFill>
                  <a:srgbClr val="002060"/>
                </a:solidFill>
              </a:rPr>
              <a:t>Marketrak</a:t>
            </a:r>
            <a:r>
              <a:rPr lang="en-GB" sz="2400" dirty="0">
                <a:solidFill>
                  <a:srgbClr val="002060"/>
                </a:solidFill>
              </a:rPr>
              <a:t> consumer surveys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Research studies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Large scale population studies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implications of ageing population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  <a:p>
            <a:pPr lvl="1"/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F5369D-B250-4D76-ABA2-403FD4AC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Other surveys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80AA2-E432-4016-89B8-7C0278FC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48" y="2742843"/>
            <a:ext cx="645012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Definitions of hearing impairment</a:t>
            </a:r>
            <a:endParaRPr lang="en-GB" sz="3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3063"/>
            <a:ext cx="8676456" cy="4525963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A6276-50FA-41A5-AE69-36EFD8DA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6" y="1643063"/>
            <a:ext cx="6284068" cy="3160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B42DD-64F3-4734-9205-AF85B571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47" y="5242752"/>
            <a:ext cx="104250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Definitions of hearing impairment</a:t>
            </a:r>
            <a:endParaRPr lang="en-GB" sz="3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3063"/>
            <a:ext cx="8676456" cy="4525963"/>
          </a:xfrm>
        </p:spPr>
        <p:txBody>
          <a:bodyPr/>
          <a:lstStyle/>
          <a:p>
            <a:pPr marL="457200" lvl="1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045630-D41C-4FFE-B462-99F32C665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97359"/>
              </p:ext>
            </p:extLst>
          </p:nvPr>
        </p:nvGraphicFramePr>
        <p:xfrm>
          <a:off x="827584" y="1183529"/>
          <a:ext cx="7488832" cy="4985497"/>
        </p:xfrm>
        <a:graphic>
          <a:graphicData uri="http://schemas.openxmlformats.org/drawingml/2006/table">
            <a:tbl>
              <a:tblPr firstRow="1" firstCol="1" bandRow="1"/>
              <a:tblGrid>
                <a:gridCol w="1904233">
                  <a:extLst>
                    <a:ext uri="{9D8B030D-6E8A-4147-A177-3AD203B41FA5}">
                      <a16:colId xmlns:a16="http://schemas.microsoft.com/office/drawing/2014/main" val="4241301347"/>
                    </a:ext>
                  </a:extLst>
                </a:gridCol>
                <a:gridCol w="1406063">
                  <a:extLst>
                    <a:ext uri="{9D8B030D-6E8A-4147-A177-3AD203B41FA5}">
                      <a16:colId xmlns:a16="http://schemas.microsoft.com/office/drawing/2014/main" val="1837136995"/>
                    </a:ext>
                  </a:extLst>
                </a:gridCol>
                <a:gridCol w="1440629">
                  <a:extLst>
                    <a:ext uri="{9D8B030D-6E8A-4147-A177-3AD203B41FA5}">
                      <a16:colId xmlns:a16="http://schemas.microsoft.com/office/drawing/2014/main" val="42687133"/>
                    </a:ext>
                  </a:extLst>
                </a:gridCol>
                <a:gridCol w="1441646">
                  <a:extLst>
                    <a:ext uri="{9D8B030D-6E8A-4147-A177-3AD203B41FA5}">
                      <a16:colId xmlns:a16="http://schemas.microsoft.com/office/drawing/2014/main" val="4141362990"/>
                    </a:ext>
                  </a:extLst>
                </a:gridCol>
                <a:gridCol w="1296261">
                  <a:extLst>
                    <a:ext uri="{9D8B030D-6E8A-4147-A177-3AD203B41FA5}">
                      <a16:colId xmlns:a16="http://schemas.microsoft.com/office/drawing/2014/main" val="99938830"/>
                    </a:ext>
                  </a:extLst>
                </a:gridCol>
              </a:tblGrid>
              <a:tr h="809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of hearing loss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ASHA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01210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Slight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– 25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66228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Mild/slight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– 40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34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– 40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39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98814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– 60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49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– 55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69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65007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Moderately severe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64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– 70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745931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– 80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79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– 90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94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02048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Profound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81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– 94 dB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91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95 dB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608816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94 dB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0210"/>
                  </a:ext>
                </a:extLst>
              </a:tr>
              <a:tr h="72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Disabling hearing loss in adults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&gt;40 dB in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ear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&gt;35 dB in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ear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55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624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46004</TotalTime>
  <Words>1825</Words>
  <Application>Microsoft Office PowerPoint</Application>
  <PresentationFormat>On-screen Show (4:3)</PresentationFormat>
  <Paragraphs>481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Default Design</vt:lpstr>
      <vt:lpstr>PowerPoint Presentation</vt:lpstr>
      <vt:lpstr>Background</vt:lpstr>
      <vt:lpstr>Topics covered in 2019 report</vt:lpstr>
      <vt:lpstr>Prevalence of hearing loss</vt:lpstr>
      <vt:lpstr>Prevalence of hearing loss:  Global Burden of Disease studies</vt:lpstr>
      <vt:lpstr>Other surveys</vt:lpstr>
      <vt:lpstr>Other surveys</vt:lpstr>
      <vt:lpstr>Definitions of hearing impairment</vt:lpstr>
      <vt:lpstr>Definitions of hearing impairment</vt:lpstr>
      <vt:lpstr>Self-reported or measured hearing loss?</vt:lpstr>
      <vt:lpstr> Percentage of hearing impairment (&gt; 20 dB) across age groups in UK (GBD 2017 data) </vt:lpstr>
      <vt:lpstr> Percentage of hearing impairment (&gt; 20 dB) across age groups in UK (GBD 2017 data) </vt:lpstr>
      <vt:lpstr>Numbers with hearing impairment (&gt; 20 dB) across age groups in UK (GBD 2017 data)</vt:lpstr>
      <vt:lpstr>Numbers (all ages) with different grades of hearing loss in UK (GBD 2017 data)</vt:lpstr>
      <vt:lpstr>Regional variation in prevalence in England (from Davis in CMO report, 2012)</vt:lpstr>
      <vt:lpstr>Increase in prevalence of hearing loss</vt:lpstr>
      <vt:lpstr>Increase in prevalence of hearing loss</vt:lpstr>
      <vt:lpstr>Increase in prevalence of global hearing loss (WHO, 2018)</vt:lpstr>
      <vt:lpstr>Change in age profile of UK population over next 30 years (based on UN data) </vt:lpstr>
      <vt:lpstr>Impacts of hearing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Mortality</vt:lpstr>
      <vt:lpstr>Disability/activities of daily living (ADL)</vt:lpstr>
      <vt:lpstr>PowerPoint Presentation</vt:lpstr>
      <vt:lpstr>PowerPoint Presentation</vt:lpstr>
      <vt:lpstr>Co-morbidity</vt:lpstr>
      <vt:lpstr> Hearing loss and cognitive decline/dementia  </vt:lpstr>
      <vt:lpstr> Hearing loss and cognitive decline/dementia  </vt:lpstr>
      <vt:lpstr> Hearing loss and cognitive decline/dementia  </vt:lpstr>
      <vt:lpstr>Lancet Commission on Dementia Prevention, Intervention and Care  Livingston et al, 2017    </vt:lpstr>
      <vt:lpstr>Lancet Commission on Dementia Prevention, Intervention and Care  Livingston et al, 2017    </vt:lpstr>
      <vt:lpstr>Risk factors for dementia</vt:lpstr>
      <vt:lpstr>Risk factors for dementia</vt:lpstr>
      <vt:lpstr>Risk factors for dementia</vt:lpstr>
      <vt:lpstr>Hearing aids  </vt:lpstr>
      <vt:lpstr>Ownership of hearing aids in UK: results of various surveys </vt:lpstr>
      <vt:lpstr>Ownership and use of hearing aids </vt:lpstr>
      <vt:lpstr>Factors related to non-ownership/use of HA </vt:lpstr>
      <vt:lpstr>Reported benefits of HA </vt:lpstr>
      <vt:lpstr>Impact of HA on household income (Kochkin, 2007) </vt:lpstr>
      <vt:lpstr>Satisfaction with HA (Eurotrak data)  </vt:lpstr>
      <vt:lpstr>Implications for acoustic design </vt:lpstr>
      <vt:lpstr>PowerPoint Presentation</vt:lpstr>
    </vt:vector>
  </TitlesOfParts>
  <Company>LSBU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</dc:creator>
  <cp:lastModifiedBy>Bridget</cp:lastModifiedBy>
  <cp:revision>398</cp:revision>
  <cp:lastPrinted>2019-06-05T10:26:40Z</cp:lastPrinted>
  <dcterms:created xsi:type="dcterms:W3CDTF">2010-12-03T21:24:45Z</dcterms:created>
  <dcterms:modified xsi:type="dcterms:W3CDTF">2019-06-05T11:58:56Z</dcterms:modified>
</cp:coreProperties>
</file>