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4"/>
  </p:notesMasterIdLst>
  <p:handoutMasterIdLst>
    <p:handoutMasterId r:id="rId35"/>
  </p:handoutMasterIdLst>
  <p:sldIdLst>
    <p:sldId id="256" r:id="rId3"/>
    <p:sldId id="266" r:id="rId4"/>
    <p:sldId id="257" r:id="rId5"/>
    <p:sldId id="290" r:id="rId6"/>
    <p:sldId id="265" r:id="rId7"/>
    <p:sldId id="258" r:id="rId8"/>
    <p:sldId id="276" r:id="rId9"/>
    <p:sldId id="287" r:id="rId10"/>
    <p:sldId id="292" r:id="rId11"/>
    <p:sldId id="294" r:id="rId12"/>
    <p:sldId id="268" r:id="rId13"/>
    <p:sldId id="269" r:id="rId14"/>
    <p:sldId id="278" r:id="rId15"/>
    <p:sldId id="291" r:id="rId16"/>
    <p:sldId id="295" r:id="rId17"/>
    <p:sldId id="296" r:id="rId18"/>
    <p:sldId id="277" r:id="rId19"/>
    <p:sldId id="288" r:id="rId20"/>
    <p:sldId id="271" r:id="rId21"/>
    <p:sldId id="275" r:id="rId22"/>
    <p:sldId id="273" r:id="rId23"/>
    <p:sldId id="297" r:id="rId24"/>
    <p:sldId id="274" r:id="rId25"/>
    <p:sldId id="279" r:id="rId26"/>
    <p:sldId id="280" r:id="rId27"/>
    <p:sldId id="281" r:id="rId28"/>
    <p:sldId id="283" r:id="rId29"/>
    <p:sldId id="284" r:id="rId30"/>
    <p:sldId id="285" r:id="rId31"/>
    <p:sldId id="270"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40" userDrawn="1">
          <p15:clr>
            <a:srgbClr val="A4A3A4"/>
          </p15:clr>
        </p15:guide>
        <p15:guide id="3" orient="horz" pos="1174" userDrawn="1">
          <p15:clr>
            <a:srgbClr val="A4A3A4"/>
          </p15:clr>
        </p15:guide>
        <p15:guide id="4" orient="horz" pos="3886" userDrawn="1">
          <p15:clr>
            <a:srgbClr val="A4A3A4"/>
          </p15:clr>
        </p15:guide>
        <p15:guide id="5" pos="3840" userDrawn="1">
          <p15:clr>
            <a:srgbClr val="A4A3A4"/>
          </p15:clr>
        </p15:guide>
        <p15:guide id="6" pos="363" userDrawn="1">
          <p15:clr>
            <a:srgbClr val="A4A3A4"/>
          </p15:clr>
        </p15:guide>
        <p15:guide id="7" pos="7305" userDrawn="1">
          <p15:clr>
            <a:srgbClr val="A4A3A4"/>
          </p15:clr>
        </p15:guide>
        <p15:guide id="8" pos="3795" userDrawn="1">
          <p15:clr>
            <a:srgbClr val="A4A3A4"/>
          </p15:clr>
        </p15:guide>
        <p15:guide id="9" pos="3885"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123"/>
    <a:srgbClr val="F89492"/>
    <a:srgbClr val="29D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94660"/>
  </p:normalViewPr>
  <p:slideViewPr>
    <p:cSldViewPr showGuides="1">
      <p:cViewPr>
        <p:scale>
          <a:sx n="76" d="100"/>
          <a:sy n="76" d="100"/>
        </p:scale>
        <p:origin x="-546" y="66"/>
      </p:cViewPr>
      <p:guideLst>
        <p:guide orient="horz" pos="2160"/>
        <p:guide orient="horz" pos="340"/>
        <p:guide orient="horz" pos="1174"/>
        <p:guide orient="horz" pos="3886"/>
        <p:guide pos="3840"/>
        <p:guide pos="363"/>
        <p:guide pos="7305"/>
        <p:guide pos="3795"/>
        <p:guide pos="388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1" d="100"/>
          <a:sy n="81" d="100"/>
        </p:scale>
        <p:origin x="31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a:t>Leq Vs L90</a:t>
            </a:r>
          </a:p>
        </c:rich>
      </c:tx>
      <c:overlay val="0"/>
      <c:spPr>
        <a:noFill/>
        <a:ln>
          <a:noFill/>
        </a:ln>
        <a:effectLst/>
      </c:spPr>
    </c:title>
    <c:autoTitleDeleted val="0"/>
    <c:plotArea>
      <c:layout/>
      <c:lineChart>
        <c:grouping val="standard"/>
        <c:varyColors val="0"/>
        <c:ser>
          <c:idx val="0"/>
          <c:order val="0"/>
          <c:tx>
            <c:strRef>
              <c:f>Sheet1!$I$8</c:f>
              <c:strCache>
                <c:ptCount val="1"/>
                <c:pt idx="0">
                  <c:v>SPL</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Sheet1!$I$9:$I$23</c:f>
              <c:numCache>
                <c:formatCode>General</c:formatCode>
                <c:ptCount val="15"/>
                <c:pt idx="0">
                  <c:v>30</c:v>
                </c:pt>
                <c:pt idx="1">
                  <c:v>31</c:v>
                </c:pt>
                <c:pt idx="2">
                  <c:v>35</c:v>
                </c:pt>
                <c:pt idx="3">
                  <c:v>30</c:v>
                </c:pt>
                <c:pt idx="4">
                  <c:v>33</c:v>
                </c:pt>
                <c:pt idx="5">
                  <c:v>45</c:v>
                </c:pt>
                <c:pt idx="6">
                  <c:v>36</c:v>
                </c:pt>
                <c:pt idx="7">
                  <c:v>31</c:v>
                </c:pt>
                <c:pt idx="8">
                  <c:v>33</c:v>
                </c:pt>
                <c:pt idx="9">
                  <c:v>32</c:v>
                </c:pt>
                <c:pt idx="10">
                  <c:v>30</c:v>
                </c:pt>
                <c:pt idx="11">
                  <c:v>33</c:v>
                </c:pt>
                <c:pt idx="12">
                  <c:v>31</c:v>
                </c:pt>
                <c:pt idx="13">
                  <c:v>34</c:v>
                </c:pt>
                <c:pt idx="14">
                  <c:v>32</c:v>
                </c:pt>
              </c:numCache>
            </c:numRef>
          </c:val>
          <c:smooth val="0"/>
          <c:extLst xmlns:c16r2="http://schemas.microsoft.com/office/drawing/2015/06/chart">
            <c:ext xmlns:c16="http://schemas.microsoft.com/office/drawing/2014/chart" uri="{C3380CC4-5D6E-409C-BE32-E72D297353CC}">
              <c16:uniqueId val="{00000000-C4CC-4486-A3D7-748AB237FC5A}"/>
            </c:ext>
          </c:extLst>
        </c:ser>
        <c:ser>
          <c:idx val="1"/>
          <c:order val="1"/>
          <c:tx>
            <c:strRef>
              <c:f>Sheet1!$J$8</c:f>
              <c:strCache>
                <c:ptCount val="1"/>
                <c:pt idx="0">
                  <c:v>L90</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Sheet1!$J$9:$J$23</c:f>
              <c:numCache>
                <c:formatCode>General</c:formatCode>
                <c:ptCount val="15"/>
                <c:pt idx="0">
                  <c:v>33</c:v>
                </c:pt>
                <c:pt idx="1">
                  <c:v>33</c:v>
                </c:pt>
                <c:pt idx="2">
                  <c:v>33</c:v>
                </c:pt>
                <c:pt idx="3">
                  <c:v>33</c:v>
                </c:pt>
                <c:pt idx="4">
                  <c:v>33</c:v>
                </c:pt>
                <c:pt idx="5">
                  <c:v>33</c:v>
                </c:pt>
                <c:pt idx="6">
                  <c:v>33</c:v>
                </c:pt>
                <c:pt idx="7">
                  <c:v>33</c:v>
                </c:pt>
                <c:pt idx="8">
                  <c:v>33</c:v>
                </c:pt>
                <c:pt idx="9">
                  <c:v>33</c:v>
                </c:pt>
                <c:pt idx="10">
                  <c:v>33</c:v>
                </c:pt>
                <c:pt idx="11">
                  <c:v>33</c:v>
                </c:pt>
                <c:pt idx="12">
                  <c:v>33</c:v>
                </c:pt>
                <c:pt idx="13">
                  <c:v>33</c:v>
                </c:pt>
                <c:pt idx="14">
                  <c:v>33</c:v>
                </c:pt>
              </c:numCache>
            </c:numRef>
          </c:val>
          <c:smooth val="0"/>
          <c:extLst xmlns:c16r2="http://schemas.microsoft.com/office/drawing/2015/06/chart">
            <c:ext xmlns:c16="http://schemas.microsoft.com/office/drawing/2014/chart" uri="{C3380CC4-5D6E-409C-BE32-E72D297353CC}">
              <c16:uniqueId val="{00000001-C4CC-4486-A3D7-748AB237FC5A}"/>
            </c:ext>
          </c:extLst>
        </c:ser>
        <c:ser>
          <c:idx val="2"/>
          <c:order val="2"/>
          <c:tx>
            <c:strRef>
              <c:f>Sheet1!$K$8</c:f>
              <c:strCache>
                <c:ptCount val="1"/>
                <c:pt idx="0">
                  <c:v>Leq</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Sheet1!$K$9:$K$23</c:f>
              <c:numCache>
                <c:formatCode>General</c:formatCode>
                <c:ptCount val="15"/>
                <c:pt idx="0">
                  <c:v>41</c:v>
                </c:pt>
                <c:pt idx="1">
                  <c:v>41</c:v>
                </c:pt>
                <c:pt idx="2">
                  <c:v>41</c:v>
                </c:pt>
                <c:pt idx="3">
                  <c:v>41</c:v>
                </c:pt>
                <c:pt idx="4">
                  <c:v>41</c:v>
                </c:pt>
                <c:pt idx="5">
                  <c:v>41</c:v>
                </c:pt>
                <c:pt idx="6">
                  <c:v>41</c:v>
                </c:pt>
                <c:pt idx="7">
                  <c:v>41</c:v>
                </c:pt>
                <c:pt idx="8">
                  <c:v>41</c:v>
                </c:pt>
                <c:pt idx="9">
                  <c:v>41</c:v>
                </c:pt>
                <c:pt idx="10">
                  <c:v>41</c:v>
                </c:pt>
                <c:pt idx="11">
                  <c:v>41</c:v>
                </c:pt>
                <c:pt idx="12">
                  <c:v>41</c:v>
                </c:pt>
                <c:pt idx="13">
                  <c:v>41</c:v>
                </c:pt>
                <c:pt idx="14">
                  <c:v>41</c:v>
                </c:pt>
              </c:numCache>
            </c:numRef>
          </c:val>
          <c:smooth val="0"/>
          <c:extLst xmlns:c16r2="http://schemas.microsoft.com/office/drawing/2015/06/chart">
            <c:ext xmlns:c16="http://schemas.microsoft.com/office/drawing/2014/chart" uri="{C3380CC4-5D6E-409C-BE32-E72D297353CC}">
              <c16:uniqueId val="{00000002-C4CC-4486-A3D7-748AB237FC5A}"/>
            </c:ext>
          </c:extLst>
        </c:ser>
        <c:dLbls>
          <c:dLblPos val="ctr"/>
          <c:showLegendKey val="0"/>
          <c:showVal val="1"/>
          <c:showCatName val="0"/>
          <c:showSerName val="0"/>
          <c:showPercent val="0"/>
          <c:showBubbleSize val="0"/>
        </c:dLbls>
        <c:marker val="1"/>
        <c:smooth val="0"/>
        <c:axId val="205227520"/>
        <c:axId val="205229056"/>
      </c:lineChart>
      <c:catAx>
        <c:axId val="205227520"/>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5229056"/>
        <c:crosses val="autoZero"/>
        <c:auto val="1"/>
        <c:lblAlgn val="ctr"/>
        <c:lblOffset val="100"/>
        <c:noMultiLvlLbl val="0"/>
      </c:catAx>
      <c:valAx>
        <c:axId val="205229056"/>
        <c:scaling>
          <c:orientation val="minMax"/>
          <c:min val="2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52275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D1D2D-3C37-4756-A4E3-E906A9EFF735}"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GB"/>
        </a:p>
      </dgm:t>
    </dgm:pt>
    <dgm:pt modelId="{1381311F-3714-4FD9-A4D7-61612287DE8C}">
      <dgm:prSet phldrT="[Text]" custT="1"/>
      <dgm:spPr>
        <a:xfrm>
          <a:off x="2365302" y="1853230"/>
          <a:ext cx="1389934" cy="138993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Regulatory Noise Control for  Entertainment Venues </a:t>
          </a:r>
        </a:p>
      </dgm:t>
    </dgm:pt>
    <dgm:pt modelId="{BA95957F-9547-4DB4-BA0B-98A0952C1C92}" type="parTrans" cxnId="{D092C3EA-EA0B-4882-B9BC-254F6394FBF0}">
      <dgm:prSet/>
      <dgm:spPr/>
      <dgm:t>
        <a:bodyPr/>
        <a:lstStyle/>
        <a:p>
          <a:endParaRPr lang="en-GB"/>
        </a:p>
      </dgm:t>
    </dgm:pt>
    <dgm:pt modelId="{EC37A226-5425-41D8-B027-E7EE06613DA9}" type="sibTrans" cxnId="{D092C3EA-EA0B-4882-B9BC-254F6394FBF0}">
      <dgm:prSet/>
      <dgm:spPr/>
      <dgm:t>
        <a:bodyPr/>
        <a:lstStyle/>
        <a:p>
          <a:endParaRPr lang="en-GB"/>
        </a:p>
      </dgm:t>
    </dgm:pt>
    <dgm:pt modelId="{6CC4272C-6989-4943-BF1B-95C37460A5E3}">
      <dgm:prSet phldrT="[Text]" custT="1"/>
      <dgm:spPr>
        <a:xfrm>
          <a:off x="3924123" y="924153"/>
          <a:ext cx="1389934" cy="1389934"/>
        </a:xfrm>
        <a:prstGeom prst="ellipse">
          <a:avLst/>
        </a:prstGeom>
        <a:solidFill>
          <a:srgbClr val="C0504D">
            <a:hueOff val="936304"/>
            <a:satOff val="-1168"/>
            <a:lumOff val="27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Licensing Act 2003 (LA03)</a:t>
          </a:r>
        </a:p>
        <a:p>
          <a:pPr>
            <a:buNone/>
          </a:pPr>
          <a:r>
            <a:rPr lang="en-GB" sz="1600" dirty="0">
              <a:solidFill>
                <a:sysClr val="window" lastClr="FFFFFF"/>
              </a:solidFill>
              <a:latin typeface="Calibri"/>
              <a:ea typeface="+mn-ea"/>
              <a:cs typeface="+mn-cs"/>
            </a:rPr>
            <a:t>Public Nuisance </a:t>
          </a:r>
        </a:p>
      </dgm:t>
    </dgm:pt>
    <dgm:pt modelId="{E892F67C-6F13-499E-A000-888BA583060E}" type="parTrans" cxnId="{F26558EC-AAC2-4D19-A211-21A382706C72}">
      <dgm:prSet/>
      <dgm:spPr>
        <a:xfrm rot="19752271">
          <a:off x="3627301" y="2063166"/>
          <a:ext cx="424757" cy="40985"/>
        </a:xfrm>
        <a:custGeom>
          <a:avLst/>
          <a:gdLst/>
          <a:ahLst/>
          <a:cxnLst/>
          <a:rect l="0" t="0" r="0" b="0"/>
          <a:pathLst>
            <a:path>
              <a:moveTo>
                <a:pt x="0" y="20492"/>
              </a:moveTo>
              <a:lnTo>
                <a:pt x="424757" y="20492"/>
              </a:lnTo>
            </a:path>
          </a:pathLst>
        </a:custGeom>
        <a:noFill/>
        <a:ln w="25400" cap="flat" cmpd="sng" algn="ctr">
          <a:solidFill>
            <a:srgbClr val="9BBB59">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B1ADF03E-BAEA-4580-B967-EF2D40B432AC}" type="sibTrans" cxnId="{F26558EC-AAC2-4D19-A211-21A382706C72}">
      <dgm:prSet/>
      <dgm:spPr/>
      <dgm:t>
        <a:bodyPr/>
        <a:lstStyle/>
        <a:p>
          <a:endParaRPr lang="en-GB"/>
        </a:p>
      </dgm:t>
    </dgm:pt>
    <dgm:pt modelId="{95748259-4EE7-4FE3-99B4-1E65D71DEAF3}">
      <dgm:prSet phldrT="[Text]" custT="1"/>
      <dgm:spPr>
        <a:xfrm>
          <a:off x="2357160" y="3638213"/>
          <a:ext cx="1389934" cy="1389934"/>
        </a:xfrm>
        <a:prstGeom prst="ellipse">
          <a:avLst/>
        </a:prstGeom>
        <a:solidFill>
          <a:srgbClr val="C0504D">
            <a:hueOff val="2808911"/>
            <a:satOff val="-3503"/>
            <a:lumOff val="824"/>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Environmental Protection Act 1990</a:t>
          </a:r>
        </a:p>
        <a:p>
          <a:pPr>
            <a:buNone/>
          </a:pPr>
          <a:r>
            <a:rPr lang="en-GB" sz="1600" dirty="0">
              <a:solidFill>
                <a:sysClr val="window" lastClr="FFFFFF"/>
              </a:solidFill>
              <a:latin typeface="Calibri"/>
              <a:ea typeface="+mn-ea"/>
              <a:cs typeface="+mn-cs"/>
            </a:rPr>
            <a:t>Statutory Nuisance</a:t>
          </a:r>
        </a:p>
      </dgm:t>
    </dgm:pt>
    <dgm:pt modelId="{B72F6793-012D-4694-B808-F58B216205F4}" type="parTrans" cxnId="{4C254F4B-8D08-4234-9847-75172ED8A049}">
      <dgm:prSet/>
      <dgm:spPr>
        <a:xfrm rot="5415681">
          <a:off x="2858664" y="3420196"/>
          <a:ext cx="395067" cy="40985"/>
        </a:xfrm>
        <a:custGeom>
          <a:avLst/>
          <a:gdLst/>
          <a:ahLst/>
          <a:cxnLst/>
          <a:rect l="0" t="0" r="0" b="0"/>
          <a:pathLst>
            <a:path>
              <a:moveTo>
                <a:pt x="0" y="20492"/>
              </a:moveTo>
              <a:lnTo>
                <a:pt x="395067" y="20492"/>
              </a:lnTo>
            </a:path>
          </a:pathLst>
        </a:custGeom>
        <a:noFill/>
        <a:ln w="25400" cap="flat" cmpd="sng" algn="ctr">
          <a:solidFill>
            <a:srgbClr val="9BBB59">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FB56A8C1-9D87-4B91-8D9A-8DF63BFDF6B1}" type="sibTrans" cxnId="{4C254F4B-8D08-4234-9847-75172ED8A049}">
      <dgm:prSet/>
      <dgm:spPr/>
      <dgm:t>
        <a:bodyPr/>
        <a:lstStyle/>
        <a:p>
          <a:endParaRPr lang="en-GB"/>
        </a:p>
      </dgm:t>
    </dgm:pt>
    <dgm:pt modelId="{0984C853-FE1E-4CEE-B37F-204FBAD4C451}">
      <dgm:prSet phldrT="[Text]" custT="1"/>
      <dgm:spPr>
        <a:xfrm>
          <a:off x="790196" y="2733527"/>
          <a:ext cx="1389934" cy="1389934"/>
        </a:xfrm>
        <a:prstGeom prst="ellipse">
          <a:avLst/>
        </a:prstGeom>
        <a:solidFill>
          <a:srgbClr val="C0504D">
            <a:hueOff val="3745215"/>
            <a:satOff val="-4671"/>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Noise Act 1996</a:t>
          </a:r>
        </a:p>
        <a:p>
          <a:pPr>
            <a:buNone/>
          </a:pPr>
          <a:r>
            <a:rPr lang="en-GB" sz="1600" dirty="0">
              <a:solidFill>
                <a:sysClr val="window" lastClr="FFFFFF"/>
              </a:solidFill>
              <a:latin typeface="Calibri"/>
              <a:ea typeface="+mn-ea"/>
              <a:cs typeface="+mn-cs"/>
            </a:rPr>
            <a:t>Permitted level</a:t>
          </a:r>
        </a:p>
      </dgm:t>
    </dgm:pt>
    <dgm:pt modelId="{3CEF5BB7-FD01-4390-A034-1EFC4FF9DB9B}" type="parTrans" cxnId="{D94A6B9D-77A8-4C6F-B08A-10E03176482C}">
      <dgm:prSet/>
      <dgm:spPr>
        <a:xfrm rot="9048001">
          <a:off x="2065481" y="2967853"/>
          <a:ext cx="414471" cy="40985"/>
        </a:xfrm>
        <a:custGeom>
          <a:avLst/>
          <a:gdLst/>
          <a:ahLst/>
          <a:cxnLst/>
          <a:rect l="0" t="0" r="0" b="0"/>
          <a:pathLst>
            <a:path>
              <a:moveTo>
                <a:pt x="0" y="20492"/>
              </a:moveTo>
              <a:lnTo>
                <a:pt x="414471" y="20492"/>
              </a:lnTo>
            </a:path>
          </a:pathLst>
        </a:custGeom>
        <a:noFill/>
        <a:ln w="25400" cap="flat" cmpd="sng" algn="ctr">
          <a:solidFill>
            <a:srgbClr val="9BBB59">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9808F7CA-7571-4D22-8E01-810F09B46A1B}" type="sibTrans" cxnId="{D94A6B9D-77A8-4C6F-B08A-10E03176482C}">
      <dgm:prSet/>
      <dgm:spPr/>
      <dgm:t>
        <a:bodyPr/>
        <a:lstStyle/>
        <a:p>
          <a:endParaRPr lang="en-GB"/>
        </a:p>
      </dgm:t>
    </dgm:pt>
    <dgm:pt modelId="{13C381A1-BA71-4759-B19E-F352E858F0B5}">
      <dgm:prSet custT="1"/>
      <dgm:spPr>
        <a:xfrm>
          <a:off x="3924123" y="2733527"/>
          <a:ext cx="1389934" cy="1389934"/>
        </a:xfrm>
        <a:prstGeom prst="ellipse">
          <a:avLst/>
        </a:prstGeom>
        <a:solidFill>
          <a:srgbClr val="C0504D">
            <a:hueOff val="1872608"/>
            <a:satOff val="-233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Anti-social Behaviour, Crime and Policing Act 2014 Alarm, Harassment or Nuisance </a:t>
          </a:r>
        </a:p>
      </dgm:t>
    </dgm:pt>
    <dgm:pt modelId="{A8F3CEEA-6798-440F-B53D-CF9DB9E61BC6}" type="parTrans" cxnId="{8954B287-003E-486C-8E90-14E1DA611050}">
      <dgm:prSet/>
      <dgm:spPr>
        <a:xfrm rot="1767255">
          <a:off x="3639543" y="2967853"/>
          <a:ext cx="400273" cy="40985"/>
        </a:xfrm>
        <a:custGeom>
          <a:avLst/>
          <a:gdLst/>
          <a:ahLst/>
          <a:cxnLst/>
          <a:rect l="0" t="0" r="0" b="0"/>
          <a:pathLst>
            <a:path>
              <a:moveTo>
                <a:pt x="0" y="20492"/>
              </a:moveTo>
              <a:lnTo>
                <a:pt x="400273" y="20492"/>
              </a:lnTo>
            </a:path>
          </a:pathLst>
        </a:custGeom>
        <a:noFill/>
        <a:ln w="25400" cap="flat" cmpd="sng" algn="ctr">
          <a:solidFill>
            <a:srgbClr val="9BBB59">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C798F6BE-0F98-4A29-9DF5-77E463562078}" type="sibTrans" cxnId="{8954B287-003E-486C-8E90-14E1DA611050}">
      <dgm:prSet/>
      <dgm:spPr/>
      <dgm:t>
        <a:bodyPr/>
        <a:lstStyle/>
        <a:p>
          <a:endParaRPr lang="en-GB"/>
        </a:p>
      </dgm:t>
    </dgm:pt>
    <dgm:pt modelId="{E18CD2F2-9E63-4817-9022-16567FA06087}">
      <dgm:prSet custT="1"/>
      <dgm:spPr>
        <a:xfrm>
          <a:off x="2357160" y="19466"/>
          <a:ext cx="1389934" cy="1389934"/>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Development Control</a:t>
          </a:r>
        </a:p>
        <a:p>
          <a:pPr>
            <a:buNone/>
          </a:pPr>
          <a:r>
            <a:rPr lang="en-GB" sz="1600" dirty="0">
              <a:solidFill>
                <a:sysClr val="window" lastClr="FFFFFF"/>
              </a:solidFill>
              <a:latin typeface="Calibri"/>
              <a:ea typeface="+mn-ea"/>
              <a:cs typeface="+mn-cs"/>
            </a:rPr>
            <a:t>LOAEL &amp; SOAEL</a:t>
          </a:r>
        </a:p>
      </dgm:t>
    </dgm:pt>
    <dgm:pt modelId="{F1672CF7-E307-4B7B-ADC0-00EFE36F0729}" type="parTrans" cxnId="{8FB0173A-2DBF-4E08-8700-E417274A6D3D}">
      <dgm:prSet/>
      <dgm:spPr>
        <a:xfrm rot="16184736">
          <a:off x="2834274" y="1610822"/>
          <a:ext cx="443847" cy="40985"/>
        </a:xfrm>
        <a:custGeom>
          <a:avLst/>
          <a:gdLst/>
          <a:ahLst/>
          <a:cxnLst/>
          <a:rect l="0" t="0" r="0" b="0"/>
          <a:pathLst>
            <a:path>
              <a:moveTo>
                <a:pt x="0" y="20492"/>
              </a:moveTo>
              <a:lnTo>
                <a:pt x="443847" y="20492"/>
              </a:lnTo>
            </a:path>
          </a:pathLst>
        </a:custGeom>
        <a:noFill/>
        <a:ln w="25400" cap="flat" cmpd="sng" algn="ctr">
          <a:solidFill>
            <a:srgbClr val="9BBB59">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5497C61B-3E9A-406A-8A39-6B90B3B9512B}" type="sibTrans" cxnId="{8FB0173A-2DBF-4E08-8700-E417274A6D3D}">
      <dgm:prSet/>
      <dgm:spPr/>
      <dgm:t>
        <a:bodyPr/>
        <a:lstStyle/>
        <a:p>
          <a:endParaRPr lang="en-GB"/>
        </a:p>
      </dgm:t>
    </dgm:pt>
    <dgm:pt modelId="{EF67DB9F-3E1A-4AEE-87AE-9B19A1EBD73C}">
      <dgm:prSet custT="1"/>
      <dgm:spPr>
        <a:xfrm>
          <a:off x="790196" y="924153"/>
          <a:ext cx="1389934" cy="1389934"/>
        </a:xfrm>
        <a:prstGeom prst="ellipse">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dirty="0">
              <a:solidFill>
                <a:sysClr val="window" lastClr="FFFFFF"/>
              </a:solidFill>
              <a:latin typeface="Calibri"/>
              <a:ea typeface="+mn-ea"/>
              <a:cs typeface="+mn-cs"/>
            </a:rPr>
            <a:t>Live Music Act 2012 &amp; Legislative Reform Order 2014</a:t>
          </a:r>
        </a:p>
      </dgm:t>
    </dgm:pt>
    <dgm:pt modelId="{B26E0183-02E6-44DE-BC3B-F4AE9C4535F2}" type="sibTrans" cxnId="{A9C49E4A-6D14-44B1-B219-E82CCACEF1B6}">
      <dgm:prSet/>
      <dgm:spPr/>
      <dgm:t>
        <a:bodyPr/>
        <a:lstStyle/>
        <a:p>
          <a:endParaRPr lang="en-GB"/>
        </a:p>
      </dgm:t>
    </dgm:pt>
    <dgm:pt modelId="{44245B4C-100F-4A3A-8F48-BCB8E84A5815}" type="parTrans" cxnId="{A9C49E4A-6D14-44B1-B219-E82CCACEF1B6}">
      <dgm:prSet/>
      <dgm:spPr>
        <a:xfrm rot="12632055">
          <a:off x="2053334" y="2063166"/>
          <a:ext cx="438765" cy="40985"/>
        </a:xfrm>
        <a:custGeom>
          <a:avLst/>
          <a:gdLst/>
          <a:ahLst/>
          <a:cxnLst/>
          <a:rect l="0" t="0" r="0" b="0"/>
          <a:pathLst>
            <a:path>
              <a:moveTo>
                <a:pt x="0" y="20492"/>
              </a:moveTo>
              <a:lnTo>
                <a:pt x="438765" y="20492"/>
              </a:lnTo>
            </a:path>
          </a:pathLst>
        </a:custGeom>
        <a:noFill/>
        <a:ln w="25400" cap="flat" cmpd="sng" algn="ctr">
          <a:solidFill>
            <a:srgbClr val="9BBB59">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E3F865E1-A02A-4444-B8D8-FE83BA3C7293}" type="pres">
      <dgm:prSet presAssocID="{020D1D2D-3C37-4756-A4E3-E906A9EFF735}" presName="cycle" presStyleCnt="0">
        <dgm:presLayoutVars>
          <dgm:chMax val="1"/>
          <dgm:dir/>
          <dgm:animLvl val="ctr"/>
          <dgm:resizeHandles val="exact"/>
        </dgm:presLayoutVars>
      </dgm:prSet>
      <dgm:spPr/>
      <dgm:t>
        <a:bodyPr/>
        <a:lstStyle/>
        <a:p>
          <a:endParaRPr lang="en-GB"/>
        </a:p>
      </dgm:t>
    </dgm:pt>
    <dgm:pt modelId="{E8B9BB63-E6AF-4FDC-94BD-2965348E7812}" type="pres">
      <dgm:prSet presAssocID="{1381311F-3714-4FD9-A4D7-61612287DE8C}" presName="centerShape" presStyleLbl="node0" presStyleIdx="0" presStyleCnt="1" custLinFactNeighborX="225" custLinFactNeighborY="674"/>
      <dgm:spPr/>
      <dgm:t>
        <a:bodyPr/>
        <a:lstStyle/>
        <a:p>
          <a:endParaRPr lang="en-GB"/>
        </a:p>
      </dgm:t>
    </dgm:pt>
    <dgm:pt modelId="{BE24D71E-0742-4617-8432-875333F93A88}" type="pres">
      <dgm:prSet presAssocID="{F1672CF7-E307-4B7B-ADC0-00EFE36F0729}" presName="Name9" presStyleLbl="parChTrans1D2" presStyleIdx="0" presStyleCnt="6"/>
      <dgm:spPr/>
      <dgm:t>
        <a:bodyPr/>
        <a:lstStyle/>
        <a:p>
          <a:endParaRPr lang="en-GB"/>
        </a:p>
      </dgm:t>
    </dgm:pt>
    <dgm:pt modelId="{2B0C2AF5-040B-4ADE-9B94-6BB07463EE53}" type="pres">
      <dgm:prSet presAssocID="{F1672CF7-E307-4B7B-ADC0-00EFE36F0729}" presName="connTx" presStyleLbl="parChTrans1D2" presStyleIdx="0" presStyleCnt="6"/>
      <dgm:spPr/>
      <dgm:t>
        <a:bodyPr/>
        <a:lstStyle/>
        <a:p>
          <a:endParaRPr lang="en-GB"/>
        </a:p>
      </dgm:t>
    </dgm:pt>
    <dgm:pt modelId="{2B468D78-EF17-4583-B6A3-CF9F8459EDEC}" type="pres">
      <dgm:prSet presAssocID="{E18CD2F2-9E63-4817-9022-16567FA06087}" presName="node" presStyleLbl="node1" presStyleIdx="0" presStyleCnt="6">
        <dgm:presLayoutVars>
          <dgm:bulletEnabled val="1"/>
        </dgm:presLayoutVars>
      </dgm:prSet>
      <dgm:spPr/>
      <dgm:t>
        <a:bodyPr/>
        <a:lstStyle/>
        <a:p>
          <a:endParaRPr lang="en-GB"/>
        </a:p>
      </dgm:t>
    </dgm:pt>
    <dgm:pt modelId="{CCE4A48A-7A4A-442E-8F9B-0709FE8F910C}" type="pres">
      <dgm:prSet presAssocID="{E892F67C-6F13-499E-A000-888BA583060E}" presName="Name9" presStyleLbl="parChTrans1D2" presStyleIdx="1" presStyleCnt="6"/>
      <dgm:spPr/>
      <dgm:t>
        <a:bodyPr/>
        <a:lstStyle/>
        <a:p>
          <a:endParaRPr lang="en-GB"/>
        </a:p>
      </dgm:t>
    </dgm:pt>
    <dgm:pt modelId="{180E3472-DE5F-402D-A430-664FCC72C5F5}" type="pres">
      <dgm:prSet presAssocID="{E892F67C-6F13-499E-A000-888BA583060E}" presName="connTx" presStyleLbl="parChTrans1D2" presStyleIdx="1" presStyleCnt="6"/>
      <dgm:spPr/>
      <dgm:t>
        <a:bodyPr/>
        <a:lstStyle/>
        <a:p>
          <a:endParaRPr lang="en-GB"/>
        </a:p>
      </dgm:t>
    </dgm:pt>
    <dgm:pt modelId="{2624F9C5-16B3-40D8-8EFA-45384686ABF9}" type="pres">
      <dgm:prSet presAssocID="{6CC4272C-6989-4943-BF1B-95C37460A5E3}" presName="node" presStyleLbl="node1" presStyleIdx="1" presStyleCnt="6">
        <dgm:presLayoutVars>
          <dgm:bulletEnabled val="1"/>
        </dgm:presLayoutVars>
      </dgm:prSet>
      <dgm:spPr/>
      <dgm:t>
        <a:bodyPr/>
        <a:lstStyle/>
        <a:p>
          <a:endParaRPr lang="en-GB"/>
        </a:p>
      </dgm:t>
    </dgm:pt>
    <dgm:pt modelId="{7B108D19-A594-4BAF-A829-A0B7D745B94D}" type="pres">
      <dgm:prSet presAssocID="{A8F3CEEA-6798-440F-B53D-CF9DB9E61BC6}" presName="Name9" presStyleLbl="parChTrans1D2" presStyleIdx="2" presStyleCnt="6"/>
      <dgm:spPr/>
      <dgm:t>
        <a:bodyPr/>
        <a:lstStyle/>
        <a:p>
          <a:endParaRPr lang="en-GB"/>
        </a:p>
      </dgm:t>
    </dgm:pt>
    <dgm:pt modelId="{1D9A72B5-E9C7-4085-B60B-F149EB5C6854}" type="pres">
      <dgm:prSet presAssocID="{A8F3CEEA-6798-440F-B53D-CF9DB9E61BC6}" presName="connTx" presStyleLbl="parChTrans1D2" presStyleIdx="2" presStyleCnt="6"/>
      <dgm:spPr/>
      <dgm:t>
        <a:bodyPr/>
        <a:lstStyle/>
        <a:p>
          <a:endParaRPr lang="en-GB"/>
        </a:p>
      </dgm:t>
    </dgm:pt>
    <dgm:pt modelId="{7FBB8BB4-AB2B-473E-BA20-876AD5D77114}" type="pres">
      <dgm:prSet presAssocID="{13C381A1-BA71-4759-B19E-F352E858F0B5}" presName="node" presStyleLbl="node1" presStyleIdx="2" presStyleCnt="6">
        <dgm:presLayoutVars>
          <dgm:bulletEnabled val="1"/>
        </dgm:presLayoutVars>
      </dgm:prSet>
      <dgm:spPr/>
      <dgm:t>
        <a:bodyPr/>
        <a:lstStyle/>
        <a:p>
          <a:endParaRPr lang="en-GB"/>
        </a:p>
      </dgm:t>
    </dgm:pt>
    <dgm:pt modelId="{F10A8FE9-1264-48CD-8388-9798BBB4DED6}" type="pres">
      <dgm:prSet presAssocID="{B72F6793-012D-4694-B808-F58B216205F4}" presName="Name9" presStyleLbl="parChTrans1D2" presStyleIdx="3" presStyleCnt="6"/>
      <dgm:spPr/>
      <dgm:t>
        <a:bodyPr/>
        <a:lstStyle/>
        <a:p>
          <a:endParaRPr lang="en-GB"/>
        </a:p>
      </dgm:t>
    </dgm:pt>
    <dgm:pt modelId="{9995DDA0-A5CF-4F57-9CDF-73BA87C72724}" type="pres">
      <dgm:prSet presAssocID="{B72F6793-012D-4694-B808-F58B216205F4}" presName="connTx" presStyleLbl="parChTrans1D2" presStyleIdx="3" presStyleCnt="6"/>
      <dgm:spPr/>
      <dgm:t>
        <a:bodyPr/>
        <a:lstStyle/>
        <a:p>
          <a:endParaRPr lang="en-GB"/>
        </a:p>
      </dgm:t>
    </dgm:pt>
    <dgm:pt modelId="{95F2FECE-0C28-40D2-A340-ACD0AF0A98DD}" type="pres">
      <dgm:prSet presAssocID="{95748259-4EE7-4FE3-99B4-1E65D71DEAF3}" presName="node" presStyleLbl="node1" presStyleIdx="3" presStyleCnt="6">
        <dgm:presLayoutVars>
          <dgm:bulletEnabled val="1"/>
        </dgm:presLayoutVars>
      </dgm:prSet>
      <dgm:spPr/>
      <dgm:t>
        <a:bodyPr/>
        <a:lstStyle/>
        <a:p>
          <a:endParaRPr lang="en-GB"/>
        </a:p>
      </dgm:t>
    </dgm:pt>
    <dgm:pt modelId="{DC86453A-2A45-44EB-AD8B-11BD84741C18}" type="pres">
      <dgm:prSet presAssocID="{3CEF5BB7-FD01-4390-A034-1EFC4FF9DB9B}" presName="Name9" presStyleLbl="parChTrans1D2" presStyleIdx="4" presStyleCnt="6"/>
      <dgm:spPr/>
      <dgm:t>
        <a:bodyPr/>
        <a:lstStyle/>
        <a:p>
          <a:endParaRPr lang="en-GB"/>
        </a:p>
      </dgm:t>
    </dgm:pt>
    <dgm:pt modelId="{4179358C-0B7C-4DC9-86E3-1C0E2A097F02}" type="pres">
      <dgm:prSet presAssocID="{3CEF5BB7-FD01-4390-A034-1EFC4FF9DB9B}" presName="connTx" presStyleLbl="parChTrans1D2" presStyleIdx="4" presStyleCnt="6"/>
      <dgm:spPr/>
      <dgm:t>
        <a:bodyPr/>
        <a:lstStyle/>
        <a:p>
          <a:endParaRPr lang="en-GB"/>
        </a:p>
      </dgm:t>
    </dgm:pt>
    <dgm:pt modelId="{D3974A7F-9AEC-40DF-8364-6F13E8563DFB}" type="pres">
      <dgm:prSet presAssocID="{0984C853-FE1E-4CEE-B37F-204FBAD4C451}" presName="node" presStyleLbl="node1" presStyleIdx="4" presStyleCnt="6">
        <dgm:presLayoutVars>
          <dgm:bulletEnabled val="1"/>
        </dgm:presLayoutVars>
      </dgm:prSet>
      <dgm:spPr/>
      <dgm:t>
        <a:bodyPr/>
        <a:lstStyle/>
        <a:p>
          <a:endParaRPr lang="en-GB"/>
        </a:p>
      </dgm:t>
    </dgm:pt>
    <dgm:pt modelId="{D1AB1EF4-0F18-4201-B618-9A2A0FD19FB7}" type="pres">
      <dgm:prSet presAssocID="{44245B4C-100F-4A3A-8F48-BCB8E84A5815}" presName="Name9" presStyleLbl="parChTrans1D2" presStyleIdx="5" presStyleCnt="6"/>
      <dgm:spPr/>
      <dgm:t>
        <a:bodyPr/>
        <a:lstStyle/>
        <a:p>
          <a:endParaRPr lang="en-GB"/>
        </a:p>
      </dgm:t>
    </dgm:pt>
    <dgm:pt modelId="{B869B831-9B31-4B5A-89CB-CCDF38149ED3}" type="pres">
      <dgm:prSet presAssocID="{44245B4C-100F-4A3A-8F48-BCB8E84A5815}" presName="connTx" presStyleLbl="parChTrans1D2" presStyleIdx="5" presStyleCnt="6"/>
      <dgm:spPr/>
      <dgm:t>
        <a:bodyPr/>
        <a:lstStyle/>
        <a:p>
          <a:endParaRPr lang="en-GB"/>
        </a:p>
      </dgm:t>
    </dgm:pt>
    <dgm:pt modelId="{E086133E-0E66-4804-9671-22653A5AE15E}" type="pres">
      <dgm:prSet presAssocID="{EF67DB9F-3E1A-4AEE-87AE-9B19A1EBD73C}" presName="node" presStyleLbl="node1" presStyleIdx="5" presStyleCnt="6">
        <dgm:presLayoutVars>
          <dgm:bulletEnabled val="1"/>
        </dgm:presLayoutVars>
      </dgm:prSet>
      <dgm:spPr/>
      <dgm:t>
        <a:bodyPr/>
        <a:lstStyle/>
        <a:p>
          <a:endParaRPr lang="en-GB"/>
        </a:p>
      </dgm:t>
    </dgm:pt>
  </dgm:ptLst>
  <dgm:cxnLst>
    <dgm:cxn modelId="{9A8CCF91-536B-4852-95BB-36734D23C63C}" type="presOf" srcId="{13C381A1-BA71-4759-B19E-F352E858F0B5}" destId="{7FBB8BB4-AB2B-473E-BA20-876AD5D77114}" srcOrd="0" destOrd="0" presId="urn:microsoft.com/office/officeart/2005/8/layout/radial1"/>
    <dgm:cxn modelId="{E833E4B6-8C48-4074-B4B3-C948E44E68D7}" type="presOf" srcId="{1381311F-3714-4FD9-A4D7-61612287DE8C}" destId="{E8B9BB63-E6AF-4FDC-94BD-2965348E7812}" srcOrd="0" destOrd="0" presId="urn:microsoft.com/office/officeart/2005/8/layout/radial1"/>
    <dgm:cxn modelId="{8954B287-003E-486C-8E90-14E1DA611050}" srcId="{1381311F-3714-4FD9-A4D7-61612287DE8C}" destId="{13C381A1-BA71-4759-B19E-F352E858F0B5}" srcOrd="2" destOrd="0" parTransId="{A8F3CEEA-6798-440F-B53D-CF9DB9E61BC6}" sibTransId="{C798F6BE-0F98-4A29-9DF5-77E463562078}"/>
    <dgm:cxn modelId="{CEDB09D6-C84B-4EA7-AEE5-124936340E91}" type="presOf" srcId="{0984C853-FE1E-4CEE-B37F-204FBAD4C451}" destId="{D3974A7F-9AEC-40DF-8364-6F13E8563DFB}" srcOrd="0" destOrd="0" presId="urn:microsoft.com/office/officeart/2005/8/layout/radial1"/>
    <dgm:cxn modelId="{D092C3EA-EA0B-4882-B9BC-254F6394FBF0}" srcId="{020D1D2D-3C37-4756-A4E3-E906A9EFF735}" destId="{1381311F-3714-4FD9-A4D7-61612287DE8C}" srcOrd="0" destOrd="0" parTransId="{BA95957F-9547-4DB4-BA0B-98A0952C1C92}" sibTransId="{EC37A226-5425-41D8-B027-E7EE06613DA9}"/>
    <dgm:cxn modelId="{8FB0173A-2DBF-4E08-8700-E417274A6D3D}" srcId="{1381311F-3714-4FD9-A4D7-61612287DE8C}" destId="{E18CD2F2-9E63-4817-9022-16567FA06087}" srcOrd="0" destOrd="0" parTransId="{F1672CF7-E307-4B7B-ADC0-00EFE36F0729}" sibTransId="{5497C61B-3E9A-406A-8A39-6B90B3B9512B}"/>
    <dgm:cxn modelId="{9AA1805D-8B2C-44DD-9153-635CD862C623}" type="presOf" srcId="{B72F6793-012D-4694-B808-F58B216205F4}" destId="{9995DDA0-A5CF-4F57-9CDF-73BA87C72724}" srcOrd="1" destOrd="0" presId="urn:microsoft.com/office/officeart/2005/8/layout/radial1"/>
    <dgm:cxn modelId="{D94A6B9D-77A8-4C6F-B08A-10E03176482C}" srcId="{1381311F-3714-4FD9-A4D7-61612287DE8C}" destId="{0984C853-FE1E-4CEE-B37F-204FBAD4C451}" srcOrd="4" destOrd="0" parTransId="{3CEF5BB7-FD01-4390-A034-1EFC4FF9DB9B}" sibTransId="{9808F7CA-7571-4D22-8E01-810F09B46A1B}"/>
    <dgm:cxn modelId="{6989B121-819D-4256-9FF5-A825949FE4EC}" type="presOf" srcId="{95748259-4EE7-4FE3-99B4-1E65D71DEAF3}" destId="{95F2FECE-0C28-40D2-A340-ACD0AF0A98DD}" srcOrd="0" destOrd="0" presId="urn:microsoft.com/office/officeart/2005/8/layout/radial1"/>
    <dgm:cxn modelId="{5F6A9BD2-AF48-44FF-B2CB-80B4D6FE892A}" type="presOf" srcId="{020D1D2D-3C37-4756-A4E3-E906A9EFF735}" destId="{E3F865E1-A02A-4444-B8D8-FE83BA3C7293}" srcOrd="0" destOrd="0" presId="urn:microsoft.com/office/officeart/2005/8/layout/radial1"/>
    <dgm:cxn modelId="{EA6D8E39-781D-40B6-AEF3-DFF21176A584}" type="presOf" srcId="{A8F3CEEA-6798-440F-B53D-CF9DB9E61BC6}" destId="{1D9A72B5-E9C7-4085-B60B-F149EB5C6854}" srcOrd="1" destOrd="0" presId="urn:microsoft.com/office/officeart/2005/8/layout/radial1"/>
    <dgm:cxn modelId="{4C254F4B-8D08-4234-9847-75172ED8A049}" srcId="{1381311F-3714-4FD9-A4D7-61612287DE8C}" destId="{95748259-4EE7-4FE3-99B4-1E65D71DEAF3}" srcOrd="3" destOrd="0" parTransId="{B72F6793-012D-4694-B808-F58B216205F4}" sibTransId="{FB56A8C1-9D87-4B91-8D9A-8DF63BFDF6B1}"/>
    <dgm:cxn modelId="{1FB27127-C9FB-42FB-8128-1FA85A78D372}" type="presOf" srcId="{44245B4C-100F-4A3A-8F48-BCB8E84A5815}" destId="{B869B831-9B31-4B5A-89CB-CCDF38149ED3}" srcOrd="1" destOrd="0" presId="urn:microsoft.com/office/officeart/2005/8/layout/radial1"/>
    <dgm:cxn modelId="{0C84CA4A-AC02-44C4-AEDD-046613CE682F}" type="presOf" srcId="{E892F67C-6F13-499E-A000-888BA583060E}" destId="{180E3472-DE5F-402D-A430-664FCC72C5F5}" srcOrd="1" destOrd="0" presId="urn:microsoft.com/office/officeart/2005/8/layout/radial1"/>
    <dgm:cxn modelId="{A9C49E4A-6D14-44B1-B219-E82CCACEF1B6}" srcId="{1381311F-3714-4FD9-A4D7-61612287DE8C}" destId="{EF67DB9F-3E1A-4AEE-87AE-9B19A1EBD73C}" srcOrd="5" destOrd="0" parTransId="{44245B4C-100F-4A3A-8F48-BCB8E84A5815}" sibTransId="{B26E0183-02E6-44DE-BC3B-F4AE9C4535F2}"/>
    <dgm:cxn modelId="{AD94A166-79EB-46FF-97A9-5C3C2D7F0C72}" type="presOf" srcId="{F1672CF7-E307-4B7B-ADC0-00EFE36F0729}" destId="{2B0C2AF5-040B-4ADE-9B94-6BB07463EE53}" srcOrd="1" destOrd="0" presId="urn:microsoft.com/office/officeart/2005/8/layout/radial1"/>
    <dgm:cxn modelId="{87EA02DE-9009-44F3-8F11-9E7ABBD6B1AA}" type="presOf" srcId="{3CEF5BB7-FD01-4390-A034-1EFC4FF9DB9B}" destId="{4179358C-0B7C-4DC9-86E3-1C0E2A097F02}" srcOrd="1" destOrd="0" presId="urn:microsoft.com/office/officeart/2005/8/layout/radial1"/>
    <dgm:cxn modelId="{821D56C6-7AF0-4602-ADCA-708F357AEA92}" type="presOf" srcId="{3CEF5BB7-FD01-4390-A034-1EFC4FF9DB9B}" destId="{DC86453A-2A45-44EB-AD8B-11BD84741C18}" srcOrd="0" destOrd="0" presId="urn:microsoft.com/office/officeart/2005/8/layout/radial1"/>
    <dgm:cxn modelId="{BDDFAE6B-27F9-4922-8A27-7289C700F5E2}" type="presOf" srcId="{A8F3CEEA-6798-440F-B53D-CF9DB9E61BC6}" destId="{7B108D19-A594-4BAF-A829-A0B7D745B94D}" srcOrd="0" destOrd="0" presId="urn:microsoft.com/office/officeart/2005/8/layout/radial1"/>
    <dgm:cxn modelId="{CBEBCE6B-79E7-4FFB-B7B7-0EF9ED15C00C}" type="presOf" srcId="{44245B4C-100F-4A3A-8F48-BCB8E84A5815}" destId="{D1AB1EF4-0F18-4201-B618-9A2A0FD19FB7}" srcOrd="0" destOrd="0" presId="urn:microsoft.com/office/officeart/2005/8/layout/radial1"/>
    <dgm:cxn modelId="{EB0D2C73-1642-4977-9AA6-8B0BF3AA312A}" type="presOf" srcId="{B72F6793-012D-4694-B808-F58B216205F4}" destId="{F10A8FE9-1264-48CD-8388-9798BBB4DED6}" srcOrd="0" destOrd="0" presId="urn:microsoft.com/office/officeart/2005/8/layout/radial1"/>
    <dgm:cxn modelId="{F26558EC-AAC2-4D19-A211-21A382706C72}" srcId="{1381311F-3714-4FD9-A4D7-61612287DE8C}" destId="{6CC4272C-6989-4943-BF1B-95C37460A5E3}" srcOrd="1" destOrd="0" parTransId="{E892F67C-6F13-499E-A000-888BA583060E}" sibTransId="{B1ADF03E-BAEA-4580-B967-EF2D40B432AC}"/>
    <dgm:cxn modelId="{5097E45B-95CD-4EE5-9DF9-F62E999FDE20}" type="presOf" srcId="{F1672CF7-E307-4B7B-ADC0-00EFE36F0729}" destId="{BE24D71E-0742-4617-8432-875333F93A88}" srcOrd="0" destOrd="0" presId="urn:microsoft.com/office/officeart/2005/8/layout/radial1"/>
    <dgm:cxn modelId="{18E88C15-E867-425E-BBE8-42CCC68CD345}" type="presOf" srcId="{6CC4272C-6989-4943-BF1B-95C37460A5E3}" destId="{2624F9C5-16B3-40D8-8EFA-45384686ABF9}" srcOrd="0" destOrd="0" presId="urn:microsoft.com/office/officeart/2005/8/layout/radial1"/>
    <dgm:cxn modelId="{2D3B1736-53AC-4039-B3FB-328987F3A546}" type="presOf" srcId="{E892F67C-6F13-499E-A000-888BA583060E}" destId="{CCE4A48A-7A4A-442E-8F9B-0709FE8F910C}" srcOrd="0" destOrd="0" presId="urn:microsoft.com/office/officeart/2005/8/layout/radial1"/>
    <dgm:cxn modelId="{74F9A728-B571-4AE1-BC57-FB0DAB23C3E4}" type="presOf" srcId="{E18CD2F2-9E63-4817-9022-16567FA06087}" destId="{2B468D78-EF17-4583-B6A3-CF9F8459EDEC}" srcOrd="0" destOrd="0" presId="urn:microsoft.com/office/officeart/2005/8/layout/radial1"/>
    <dgm:cxn modelId="{7FCEE86A-7335-4683-905C-D39CF1AB6324}" type="presOf" srcId="{EF67DB9F-3E1A-4AEE-87AE-9B19A1EBD73C}" destId="{E086133E-0E66-4804-9671-22653A5AE15E}" srcOrd="0" destOrd="0" presId="urn:microsoft.com/office/officeart/2005/8/layout/radial1"/>
    <dgm:cxn modelId="{98F8164C-DF66-4915-A992-6DADAEEB3DEB}" type="presParOf" srcId="{E3F865E1-A02A-4444-B8D8-FE83BA3C7293}" destId="{E8B9BB63-E6AF-4FDC-94BD-2965348E7812}" srcOrd="0" destOrd="0" presId="urn:microsoft.com/office/officeart/2005/8/layout/radial1"/>
    <dgm:cxn modelId="{A9361F0C-5F95-4045-B58E-01F1DE82A7CE}" type="presParOf" srcId="{E3F865E1-A02A-4444-B8D8-FE83BA3C7293}" destId="{BE24D71E-0742-4617-8432-875333F93A88}" srcOrd="1" destOrd="0" presId="urn:microsoft.com/office/officeart/2005/8/layout/radial1"/>
    <dgm:cxn modelId="{EC83FF1E-B5B4-46E6-AC09-CAFD25F19B5E}" type="presParOf" srcId="{BE24D71E-0742-4617-8432-875333F93A88}" destId="{2B0C2AF5-040B-4ADE-9B94-6BB07463EE53}" srcOrd="0" destOrd="0" presId="urn:microsoft.com/office/officeart/2005/8/layout/radial1"/>
    <dgm:cxn modelId="{14F4ED36-F27B-4B6E-8061-B82B54ED45C6}" type="presParOf" srcId="{E3F865E1-A02A-4444-B8D8-FE83BA3C7293}" destId="{2B468D78-EF17-4583-B6A3-CF9F8459EDEC}" srcOrd="2" destOrd="0" presId="urn:microsoft.com/office/officeart/2005/8/layout/radial1"/>
    <dgm:cxn modelId="{42D2A95D-8614-4CF0-BEBF-92256F65A4FB}" type="presParOf" srcId="{E3F865E1-A02A-4444-B8D8-FE83BA3C7293}" destId="{CCE4A48A-7A4A-442E-8F9B-0709FE8F910C}" srcOrd="3" destOrd="0" presId="urn:microsoft.com/office/officeart/2005/8/layout/radial1"/>
    <dgm:cxn modelId="{9748D5DB-4848-4F7D-826E-788D1AA85402}" type="presParOf" srcId="{CCE4A48A-7A4A-442E-8F9B-0709FE8F910C}" destId="{180E3472-DE5F-402D-A430-664FCC72C5F5}" srcOrd="0" destOrd="0" presId="urn:microsoft.com/office/officeart/2005/8/layout/radial1"/>
    <dgm:cxn modelId="{705491D6-EF51-4C2A-B01A-BF957339392B}" type="presParOf" srcId="{E3F865E1-A02A-4444-B8D8-FE83BA3C7293}" destId="{2624F9C5-16B3-40D8-8EFA-45384686ABF9}" srcOrd="4" destOrd="0" presId="urn:microsoft.com/office/officeart/2005/8/layout/radial1"/>
    <dgm:cxn modelId="{45C92FB1-259B-4424-A509-2ACCA6432FD3}" type="presParOf" srcId="{E3F865E1-A02A-4444-B8D8-FE83BA3C7293}" destId="{7B108D19-A594-4BAF-A829-A0B7D745B94D}" srcOrd="5" destOrd="0" presId="urn:microsoft.com/office/officeart/2005/8/layout/radial1"/>
    <dgm:cxn modelId="{4CEAB144-3FAF-4563-AF3A-DB1FEECA74A4}" type="presParOf" srcId="{7B108D19-A594-4BAF-A829-A0B7D745B94D}" destId="{1D9A72B5-E9C7-4085-B60B-F149EB5C6854}" srcOrd="0" destOrd="0" presId="urn:microsoft.com/office/officeart/2005/8/layout/radial1"/>
    <dgm:cxn modelId="{27656842-37C3-4049-94AB-BEC74FB6A18D}" type="presParOf" srcId="{E3F865E1-A02A-4444-B8D8-FE83BA3C7293}" destId="{7FBB8BB4-AB2B-473E-BA20-876AD5D77114}" srcOrd="6" destOrd="0" presId="urn:microsoft.com/office/officeart/2005/8/layout/radial1"/>
    <dgm:cxn modelId="{4142EF82-3D2B-46DC-8B38-43783ED9B7E7}" type="presParOf" srcId="{E3F865E1-A02A-4444-B8D8-FE83BA3C7293}" destId="{F10A8FE9-1264-48CD-8388-9798BBB4DED6}" srcOrd="7" destOrd="0" presId="urn:microsoft.com/office/officeart/2005/8/layout/radial1"/>
    <dgm:cxn modelId="{170C3586-3915-4656-9191-F76325E8C2D0}" type="presParOf" srcId="{F10A8FE9-1264-48CD-8388-9798BBB4DED6}" destId="{9995DDA0-A5CF-4F57-9CDF-73BA87C72724}" srcOrd="0" destOrd="0" presId="urn:microsoft.com/office/officeart/2005/8/layout/radial1"/>
    <dgm:cxn modelId="{F689682C-2BDF-4AB2-AB43-7A40C5F28729}" type="presParOf" srcId="{E3F865E1-A02A-4444-B8D8-FE83BA3C7293}" destId="{95F2FECE-0C28-40D2-A340-ACD0AF0A98DD}" srcOrd="8" destOrd="0" presId="urn:microsoft.com/office/officeart/2005/8/layout/radial1"/>
    <dgm:cxn modelId="{A926C5DE-A811-4AA5-99FB-37044F66D87F}" type="presParOf" srcId="{E3F865E1-A02A-4444-B8D8-FE83BA3C7293}" destId="{DC86453A-2A45-44EB-AD8B-11BD84741C18}" srcOrd="9" destOrd="0" presId="urn:microsoft.com/office/officeart/2005/8/layout/radial1"/>
    <dgm:cxn modelId="{39722A7E-7949-435C-921E-091F76DF9959}" type="presParOf" srcId="{DC86453A-2A45-44EB-AD8B-11BD84741C18}" destId="{4179358C-0B7C-4DC9-86E3-1C0E2A097F02}" srcOrd="0" destOrd="0" presId="urn:microsoft.com/office/officeart/2005/8/layout/radial1"/>
    <dgm:cxn modelId="{D9B69744-8AFD-4C12-B2FE-B07AAFDA041C}" type="presParOf" srcId="{E3F865E1-A02A-4444-B8D8-FE83BA3C7293}" destId="{D3974A7F-9AEC-40DF-8364-6F13E8563DFB}" srcOrd="10" destOrd="0" presId="urn:microsoft.com/office/officeart/2005/8/layout/radial1"/>
    <dgm:cxn modelId="{D74A5447-11C0-4693-BB70-765FB598EF93}" type="presParOf" srcId="{E3F865E1-A02A-4444-B8D8-FE83BA3C7293}" destId="{D1AB1EF4-0F18-4201-B618-9A2A0FD19FB7}" srcOrd="11" destOrd="0" presId="urn:microsoft.com/office/officeart/2005/8/layout/radial1"/>
    <dgm:cxn modelId="{F77F6EDB-6C84-4EB3-81A2-32ADF306B610}" type="presParOf" srcId="{D1AB1EF4-0F18-4201-B618-9A2A0FD19FB7}" destId="{B869B831-9B31-4B5A-89CB-CCDF38149ED3}" srcOrd="0" destOrd="0" presId="urn:microsoft.com/office/officeart/2005/8/layout/radial1"/>
    <dgm:cxn modelId="{3C7F1D5D-0F92-4F05-82B8-AE4CA5E49625}" type="presParOf" srcId="{E3F865E1-A02A-4444-B8D8-FE83BA3C7293}" destId="{E086133E-0E66-4804-9671-22653A5AE15E}" srcOrd="12" destOrd="0" presId="urn:microsoft.com/office/officeart/2005/8/layout/radial1"/>
  </dgm:cxnLst>
  <dgm:bg/>
  <dgm:whole>
    <a:ln w="127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5014F-034F-4421-A0D5-10A5A376DE2B}" type="doc">
      <dgm:prSet loTypeId="urn:microsoft.com/office/officeart/2005/8/layout/radial2" loCatId="relationship" qsTypeId="urn:microsoft.com/office/officeart/2005/8/quickstyle/simple4" qsCatId="simple" csTypeId="urn:microsoft.com/office/officeart/2005/8/colors/colorful3" csCatId="colorful" phldr="1"/>
      <dgm:spPr/>
      <dgm:t>
        <a:bodyPr/>
        <a:lstStyle/>
        <a:p>
          <a:endParaRPr lang="en-GB"/>
        </a:p>
      </dgm:t>
    </dgm:pt>
    <dgm:pt modelId="{B097ED0E-851B-4217-8DF1-9000F55674CE}">
      <dgm:prSet phldrT="[Text]" custT="1"/>
      <dgm:spPr>
        <a:xfrm>
          <a:off x="1791851" y="888554"/>
          <a:ext cx="1848747" cy="882573"/>
        </a:xfrm>
        <a:prstGeom prst="ellipse">
          <a:avLst/>
        </a:prstGeom>
        <a:gradFill rotWithShape="0">
          <a:gsLst>
            <a:gs pos="0">
              <a:srgbClr val="9BBB59">
                <a:hueOff val="4500106"/>
                <a:satOff val="-6752"/>
                <a:lumOff val="-1098"/>
                <a:alphaOff val="0"/>
                <a:shade val="51000"/>
                <a:satMod val="130000"/>
              </a:srgbClr>
            </a:gs>
            <a:gs pos="80000">
              <a:srgbClr val="9BBB59">
                <a:hueOff val="4500106"/>
                <a:satOff val="-6752"/>
                <a:lumOff val="-1098"/>
                <a:alphaOff val="0"/>
                <a:shade val="93000"/>
                <a:satMod val="130000"/>
              </a:srgbClr>
            </a:gs>
            <a:gs pos="100000">
              <a:srgbClr val="9BBB59">
                <a:hueOff val="4500106"/>
                <a:satOff val="-6752"/>
                <a:lumOff val="-1098"/>
                <a:alphaOff val="0"/>
                <a:shade val="94000"/>
                <a:satMod val="135000"/>
              </a:srgbClr>
            </a:gs>
          </a:gsLst>
          <a:lin ang="16200000" scaled="0"/>
        </a:gradFill>
        <a:ln>
          <a:solidFill>
            <a:sysClr val="windowText" lastClr="000000"/>
          </a:solidFill>
        </a:ln>
        <a:effectLst>
          <a:outerShdw blurRad="40000" dist="23000" dir="5400000" rotWithShape="0">
            <a:srgbClr val="000000">
              <a:alpha val="35000"/>
            </a:srgbClr>
          </a:outerShdw>
        </a:effectLst>
      </dgm:spPr>
      <dgm:t>
        <a:bodyPr/>
        <a:lstStyle/>
        <a:p>
          <a:pPr>
            <a:buNone/>
          </a:pPr>
          <a:r>
            <a:rPr lang="en-GB" sz="1600" dirty="0">
              <a:solidFill>
                <a:sysClr val="window" lastClr="FFFFFF"/>
              </a:solidFill>
              <a:latin typeface="Calibri"/>
              <a:ea typeface="+mn-ea"/>
              <a:cs typeface="+mn-cs"/>
            </a:rPr>
            <a:t>Numbers of Events</a:t>
          </a:r>
        </a:p>
      </dgm:t>
    </dgm:pt>
    <dgm:pt modelId="{F0820586-6B48-4132-A930-A0AD0FF418BB}" type="parTrans" cxnId="{0C876875-9DEA-42CF-89B2-9C6D5664836E}">
      <dgm:prSet/>
      <dgm:spPr>
        <a:xfrm rot="19767858">
          <a:off x="1236614" y="1894946"/>
          <a:ext cx="965013" cy="46142"/>
        </a:xfrm>
        <a:custGeom>
          <a:avLst/>
          <a:gdLst/>
          <a:ahLst/>
          <a:cxnLst/>
          <a:rect l="0" t="0" r="0" b="0"/>
          <a:pathLst>
            <a:path>
              <a:moveTo>
                <a:pt x="0" y="23071"/>
              </a:moveTo>
              <a:lnTo>
                <a:pt x="965013" y="23071"/>
              </a:lnTo>
            </a:path>
          </a:pathLst>
        </a:custGeom>
        <a:noFill/>
        <a:ln w="34925" cap="flat" cmpd="sng" algn="ctr">
          <a:solidFill>
            <a:srgbClr val="9BBB59"/>
          </a:solidFill>
          <a:prstDash val="solid"/>
        </a:ln>
        <a:effectLst/>
      </dgm:spPr>
      <dgm:t>
        <a:bodyPr/>
        <a:lstStyle/>
        <a:p>
          <a:endParaRPr lang="en-GB"/>
        </a:p>
      </dgm:t>
    </dgm:pt>
    <dgm:pt modelId="{A20E4A45-1BF5-4E23-A31E-D2E81BC1C543}" type="sibTrans" cxnId="{0C876875-9DEA-42CF-89B2-9C6D5664836E}">
      <dgm:prSet/>
      <dgm:spPr/>
      <dgm:t>
        <a:bodyPr/>
        <a:lstStyle/>
        <a:p>
          <a:endParaRPr lang="en-GB"/>
        </a:p>
      </dgm:t>
    </dgm:pt>
    <dgm:pt modelId="{54A48E14-FD30-47A4-B6FD-1404D68A7382}">
      <dgm:prSet phldrT="[Text]" custT="1"/>
      <dgm:spPr>
        <a:xfrm>
          <a:off x="907766" y="4044408"/>
          <a:ext cx="1859575" cy="1003915"/>
        </a:xfrm>
        <a:prstGeom prst="ellipse">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solidFill>
            <a:sysClr val="windowText" lastClr="000000"/>
          </a:solidFill>
        </a:ln>
        <a:effectLst>
          <a:outerShdw blurRad="40000" dist="23000" dir="5400000" rotWithShape="0">
            <a:srgbClr val="000000">
              <a:alpha val="35000"/>
            </a:srgbClr>
          </a:outerShdw>
        </a:effectLst>
      </dgm:spPr>
      <dgm:t>
        <a:bodyPr/>
        <a:lstStyle/>
        <a:p>
          <a:pPr>
            <a:buNone/>
          </a:pPr>
          <a:r>
            <a:rPr lang="en-GB" sz="1600" dirty="0">
              <a:solidFill>
                <a:sysClr val="window" lastClr="FFFFFF"/>
              </a:solidFill>
              <a:latin typeface="Calibri"/>
              <a:ea typeface="+mn-ea"/>
              <a:cs typeface="+mn-cs"/>
            </a:rPr>
            <a:t>Proximity of sensitive receptors</a:t>
          </a:r>
        </a:p>
      </dgm:t>
    </dgm:pt>
    <dgm:pt modelId="{330E5B97-FE89-4F2C-85B1-0C1BC7C3FC40}" type="parTrans" cxnId="{C27671E4-149B-40F2-9DB0-B64E818681A7}">
      <dgm:prSet/>
      <dgm:spPr>
        <a:xfrm rot="3815884">
          <a:off x="709673" y="3488394"/>
          <a:ext cx="1228215" cy="46142"/>
        </a:xfrm>
        <a:custGeom>
          <a:avLst/>
          <a:gdLst/>
          <a:ahLst/>
          <a:cxnLst/>
          <a:rect l="0" t="0" r="0" b="0"/>
          <a:pathLst>
            <a:path>
              <a:moveTo>
                <a:pt x="0" y="23071"/>
              </a:moveTo>
              <a:lnTo>
                <a:pt x="1228215" y="23071"/>
              </a:lnTo>
            </a:path>
          </a:pathLst>
        </a:custGeom>
        <a:noFill/>
        <a:ln w="34925" cap="flat" cmpd="sng" algn="ctr">
          <a:solidFill>
            <a:srgbClr val="9BBB59"/>
          </a:solidFill>
          <a:prstDash val="solid"/>
        </a:ln>
        <a:effectLst/>
      </dgm:spPr>
      <dgm:t>
        <a:bodyPr/>
        <a:lstStyle/>
        <a:p>
          <a:endParaRPr lang="en-GB"/>
        </a:p>
      </dgm:t>
    </dgm:pt>
    <dgm:pt modelId="{F0887018-9D66-4DA9-9F6E-F5C60AAB7EA0}" type="sibTrans" cxnId="{C27671E4-149B-40F2-9DB0-B64E818681A7}">
      <dgm:prSet/>
      <dgm:spPr/>
      <dgm:t>
        <a:bodyPr/>
        <a:lstStyle/>
        <a:p>
          <a:endParaRPr lang="en-GB"/>
        </a:p>
      </dgm:t>
    </dgm:pt>
    <dgm:pt modelId="{5A2A1960-0CDD-4278-BB1A-54F7CFC5BEDF}">
      <dgm:prSet custT="1"/>
      <dgm:spPr>
        <a:xfrm>
          <a:off x="1718556" y="3100981"/>
          <a:ext cx="1966018" cy="975693"/>
        </a:xfrm>
        <a:prstGeom prst="ellipse">
          <a:avLst/>
        </a:prstGeom>
        <a:gradFill rotWithShape="0">
          <a:gsLst>
            <a:gs pos="0">
              <a:srgbClr val="9BBB59">
                <a:hueOff val="9000211"/>
                <a:satOff val="-13504"/>
                <a:lumOff val="-2196"/>
                <a:alphaOff val="0"/>
                <a:shade val="51000"/>
                <a:satMod val="130000"/>
              </a:srgbClr>
            </a:gs>
            <a:gs pos="80000">
              <a:srgbClr val="9BBB59">
                <a:hueOff val="9000211"/>
                <a:satOff val="-13504"/>
                <a:lumOff val="-2196"/>
                <a:alphaOff val="0"/>
                <a:shade val="93000"/>
                <a:satMod val="130000"/>
              </a:srgbClr>
            </a:gs>
            <a:gs pos="100000">
              <a:srgbClr val="9BBB59">
                <a:hueOff val="9000211"/>
                <a:satOff val="-13504"/>
                <a:lumOff val="-2196"/>
                <a:alphaOff val="0"/>
                <a:shade val="94000"/>
                <a:satMod val="135000"/>
              </a:srgbClr>
            </a:gs>
          </a:gsLst>
          <a:lin ang="16200000" scaled="0"/>
        </a:gradFill>
        <a:ln>
          <a:solidFill>
            <a:sysClr val="windowText" lastClr="000000"/>
          </a:solidFill>
        </a:ln>
        <a:effectLst>
          <a:outerShdw blurRad="40000" dist="23000" dir="5400000" rotWithShape="0">
            <a:srgbClr val="000000">
              <a:alpha val="35000"/>
            </a:srgbClr>
          </a:outerShdw>
        </a:effectLst>
      </dgm:spPr>
      <dgm:t>
        <a:bodyPr/>
        <a:lstStyle/>
        <a:p>
          <a:pPr>
            <a:buNone/>
          </a:pPr>
          <a:r>
            <a:rPr lang="en-GB" sz="1600" dirty="0">
              <a:solidFill>
                <a:sysClr val="window" lastClr="FFFFFF"/>
              </a:solidFill>
              <a:latin typeface="Calibri"/>
              <a:ea typeface="+mn-ea"/>
              <a:cs typeface="+mn-cs"/>
            </a:rPr>
            <a:t>Sound Insulation performance of Venue </a:t>
          </a:r>
        </a:p>
      </dgm:t>
    </dgm:pt>
    <dgm:pt modelId="{E3DC240E-B91F-4FBB-8B2A-C4F4A40B2EFC}" type="parTrans" cxnId="{4A6D57F2-6E21-4A2E-A181-9F8A94CF0215}">
      <dgm:prSet/>
      <dgm:spPr>
        <a:xfrm rot="1843725">
          <a:off x="1240806" y="2962991"/>
          <a:ext cx="893490" cy="46142"/>
        </a:xfrm>
        <a:custGeom>
          <a:avLst/>
          <a:gdLst/>
          <a:ahLst/>
          <a:cxnLst/>
          <a:rect l="0" t="0" r="0" b="0"/>
          <a:pathLst>
            <a:path>
              <a:moveTo>
                <a:pt x="0" y="23071"/>
              </a:moveTo>
              <a:lnTo>
                <a:pt x="893490" y="23071"/>
              </a:lnTo>
            </a:path>
          </a:pathLst>
        </a:custGeom>
        <a:noFill/>
        <a:ln w="34925" cap="flat" cmpd="sng" algn="ctr">
          <a:solidFill>
            <a:srgbClr val="9BBB59">
              <a:hueOff val="0"/>
              <a:satOff val="0"/>
              <a:lumOff val="0"/>
            </a:srgbClr>
          </a:solidFill>
          <a:prstDash val="solid"/>
        </a:ln>
        <a:effectLst/>
      </dgm:spPr>
      <dgm:t>
        <a:bodyPr/>
        <a:lstStyle/>
        <a:p>
          <a:endParaRPr lang="en-GB"/>
        </a:p>
      </dgm:t>
    </dgm:pt>
    <dgm:pt modelId="{83926106-BE0D-46CF-B5B8-D193B15A3D41}" type="sibTrans" cxnId="{4A6D57F2-6E21-4A2E-A181-9F8A94CF0215}">
      <dgm:prSet/>
      <dgm:spPr/>
      <dgm:t>
        <a:bodyPr/>
        <a:lstStyle/>
        <a:p>
          <a:endParaRPr lang="en-GB"/>
        </a:p>
      </dgm:t>
    </dgm:pt>
    <dgm:pt modelId="{F18C3660-118E-476E-8C4C-84599C94BB7A}">
      <dgm:prSet custT="1"/>
      <dgm:spPr>
        <a:xfrm>
          <a:off x="1265124" y="-8011"/>
          <a:ext cx="1667819" cy="760629"/>
        </a:xfrm>
        <a:prstGeom prst="ellipse">
          <a:avLst/>
        </a:prstGeom>
        <a:gradFill rotWithShape="0">
          <a:gsLst>
            <a:gs pos="0">
              <a:srgbClr val="9BBB59">
                <a:hueOff val="2250053"/>
                <a:satOff val="-3376"/>
                <a:lumOff val="-549"/>
                <a:alphaOff val="0"/>
                <a:shade val="51000"/>
                <a:satMod val="130000"/>
              </a:srgbClr>
            </a:gs>
            <a:gs pos="80000">
              <a:srgbClr val="9BBB59">
                <a:hueOff val="2250053"/>
                <a:satOff val="-3376"/>
                <a:lumOff val="-549"/>
                <a:alphaOff val="0"/>
                <a:shade val="93000"/>
                <a:satMod val="130000"/>
              </a:srgbClr>
            </a:gs>
            <a:gs pos="100000">
              <a:srgbClr val="9BBB59">
                <a:hueOff val="2250053"/>
                <a:satOff val="-3376"/>
                <a:lumOff val="-549"/>
                <a:alphaOff val="0"/>
                <a:shade val="94000"/>
                <a:satMod val="135000"/>
              </a:srgbClr>
            </a:gs>
          </a:gsLst>
          <a:lin ang="16200000" scaled="0"/>
        </a:gradFill>
        <a:ln>
          <a:solidFill>
            <a:sysClr val="windowText" lastClr="000000"/>
          </a:solidFill>
        </a:ln>
        <a:effectLst>
          <a:outerShdw blurRad="40000" dist="23000" dir="5400000" rotWithShape="0">
            <a:srgbClr val="000000">
              <a:alpha val="35000"/>
            </a:srgbClr>
          </a:outerShdw>
        </a:effectLst>
      </dgm:spPr>
      <dgm:t>
        <a:bodyPr/>
        <a:lstStyle/>
        <a:p>
          <a:pPr>
            <a:buNone/>
          </a:pPr>
          <a:r>
            <a:rPr lang="en-GB" sz="1600" dirty="0">
              <a:solidFill>
                <a:sysClr val="window" lastClr="FFFFFF"/>
              </a:solidFill>
              <a:latin typeface="Calibri"/>
              <a:ea typeface="+mn-ea"/>
              <a:cs typeface="+mn-cs"/>
            </a:rPr>
            <a:t>Confidence In Management </a:t>
          </a:r>
        </a:p>
      </dgm:t>
    </dgm:pt>
    <dgm:pt modelId="{0290E7F7-B3DD-49FE-9BB7-39056CFCF293}" type="parTrans" cxnId="{A285A02B-AF4D-48FE-AF12-ED9BEC942E1A}">
      <dgm:prSet/>
      <dgm:spPr>
        <a:xfrm rot="18112238">
          <a:off x="774844" y="1324654"/>
          <a:ext cx="1435472" cy="46142"/>
        </a:xfrm>
        <a:custGeom>
          <a:avLst/>
          <a:gdLst/>
          <a:ahLst/>
          <a:cxnLst/>
          <a:rect l="0" t="0" r="0" b="0"/>
          <a:pathLst>
            <a:path>
              <a:moveTo>
                <a:pt x="0" y="23071"/>
              </a:moveTo>
              <a:lnTo>
                <a:pt x="1435472" y="23071"/>
              </a:lnTo>
            </a:path>
          </a:pathLst>
        </a:custGeom>
        <a:noFill/>
        <a:ln w="34925" cap="flat" cmpd="sng" algn="ctr">
          <a:solidFill>
            <a:srgbClr val="9BBB59"/>
          </a:solidFill>
          <a:prstDash val="solid"/>
        </a:ln>
        <a:effectLst/>
      </dgm:spPr>
      <dgm:t>
        <a:bodyPr/>
        <a:lstStyle/>
        <a:p>
          <a:endParaRPr lang="en-GB">
            <a:ln w="12700">
              <a:solidFill>
                <a:schemeClr val="accent3"/>
              </a:solidFill>
            </a:ln>
          </a:endParaRPr>
        </a:p>
      </dgm:t>
    </dgm:pt>
    <dgm:pt modelId="{D2846BAF-D9EE-430D-8D75-EDE895359F33}" type="sibTrans" cxnId="{A285A02B-AF4D-48FE-AF12-ED9BEC942E1A}">
      <dgm:prSet/>
      <dgm:spPr/>
      <dgm:t>
        <a:bodyPr/>
        <a:lstStyle/>
        <a:p>
          <a:endParaRPr lang="en-GB"/>
        </a:p>
      </dgm:t>
    </dgm:pt>
    <dgm:pt modelId="{91C08CC7-2F9F-4EF7-A4C8-561A919E98C1}">
      <dgm:prSet custT="1"/>
      <dgm:spPr>
        <a:xfrm>
          <a:off x="1994191" y="2047126"/>
          <a:ext cx="1884475" cy="824415"/>
        </a:xfrm>
        <a:prstGeom prst="ellipse">
          <a:avLst/>
        </a:prstGeom>
        <a:gradFill rotWithShape="0">
          <a:gsLst>
            <a:gs pos="0">
              <a:srgbClr val="9BBB59">
                <a:hueOff val="6750158"/>
                <a:satOff val="-10128"/>
                <a:lumOff val="-1647"/>
                <a:alphaOff val="0"/>
                <a:shade val="51000"/>
                <a:satMod val="130000"/>
              </a:srgbClr>
            </a:gs>
            <a:gs pos="80000">
              <a:srgbClr val="9BBB59">
                <a:hueOff val="6750158"/>
                <a:satOff val="-10128"/>
                <a:lumOff val="-1647"/>
                <a:alphaOff val="0"/>
                <a:shade val="93000"/>
                <a:satMod val="130000"/>
              </a:srgbClr>
            </a:gs>
            <a:gs pos="100000">
              <a:srgbClr val="9BBB59">
                <a:hueOff val="6750158"/>
                <a:satOff val="-10128"/>
                <a:lumOff val="-1647"/>
                <a:alphaOff val="0"/>
                <a:shade val="94000"/>
                <a:satMod val="135000"/>
              </a:srgbClr>
            </a:gs>
          </a:gsLst>
          <a:lin ang="16200000" scaled="0"/>
        </a:gradFill>
        <a:ln>
          <a:solidFill>
            <a:sysClr val="windowText" lastClr="000000"/>
          </a:solidFill>
        </a:ln>
        <a:effectLst>
          <a:outerShdw blurRad="40000" dist="23000" dir="5400000" rotWithShape="0">
            <a:srgbClr val="000000">
              <a:alpha val="35000"/>
            </a:srgbClr>
          </a:outerShdw>
        </a:effectLst>
      </dgm:spPr>
      <dgm:t>
        <a:bodyPr/>
        <a:lstStyle/>
        <a:p>
          <a:pPr>
            <a:buNone/>
          </a:pPr>
          <a:r>
            <a:rPr lang="en-GB" sz="1600" dirty="0">
              <a:solidFill>
                <a:sysClr val="window" lastClr="FFFFFF"/>
              </a:solidFill>
              <a:latin typeface="Calibri"/>
              <a:ea typeface="+mn-ea"/>
              <a:cs typeface="+mn-cs"/>
            </a:rPr>
            <a:t>Time of Events </a:t>
          </a:r>
        </a:p>
      </dgm:t>
    </dgm:pt>
    <dgm:pt modelId="{02965709-EA2C-4B49-B9A1-650831385926}" type="parTrans" cxnId="{2B04BAE8-C3B6-44BE-91A2-BE0791A22968}">
      <dgm:prSet/>
      <dgm:spPr>
        <a:xfrm>
          <a:off x="1303531" y="2436263"/>
          <a:ext cx="690659" cy="46142"/>
        </a:xfrm>
        <a:custGeom>
          <a:avLst/>
          <a:gdLst/>
          <a:ahLst/>
          <a:cxnLst/>
          <a:rect l="0" t="0" r="0" b="0"/>
          <a:pathLst>
            <a:path>
              <a:moveTo>
                <a:pt x="0" y="23071"/>
              </a:moveTo>
              <a:lnTo>
                <a:pt x="690659" y="23071"/>
              </a:lnTo>
            </a:path>
          </a:pathLst>
        </a:custGeom>
        <a:noFill/>
        <a:ln w="34925" cap="flat" cmpd="sng" algn="ctr">
          <a:solidFill>
            <a:srgbClr val="9BBB59"/>
          </a:solidFill>
          <a:prstDash val="solid"/>
        </a:ln>
        <a:effectLst/>
      </dgm:spPr>
      <dgm:t>
        <a:bodyPr/>
        <a:lstStyle/>
        <a:p>
          <a:endParaRPr lang="en-GB"/>
        </a:p>
      </dgm:t>
    </dgm:pt>
    <dgm:pt modelId="{0A035EF4-03CD-407D-8616-69EB8219356A}" type="sibTrans" cxnId="{2B04BAE8-C3B6-44BE-91A2-BE0791A22968}">
      <dgm:prSet/>
      <dgm:spPr/>
      <dgm:t>
        <a:bodyPr/>
        <a:lstStyle/>
        <a:p>
          <a:endParaRPr lang="en-GB"/>
        </a:p>
      </dgm:t>
    </dgm:pt>
    <dgm:pt modelId="{590A247F-6ADE-4CBA-9903-08F4B63F532A}" type="pres">
      <dgm:prSet presAssocID="{A295014F-034F-4421-A0D5-10A5A376DE2B}" presName="composite" presStyleCnt="0">
        <dgm:presLayoutVars>
          <dgm:chMax val="5"/>
          <dgm:dir/>
          <dgm:animLvl val="ctr"/>
          <dgm:resizeHandles val="exact"/>
        </dgm:presLayoutVars>
      </dgm:prSet>
      <dgm:spPr/>
      <dgm:t>
        <a:bodyPr/>
        <a:lstStyle/>
        <a:p>
          <a:endParaRPr lang="en-GB"/>
        </a:p>
      </dgm:t>
    </dgm:pt>
    <dgm:pt modelId="{BA1E2A96-5CB8-4833-9D71-75F5E88D6ED0}" type="pres">
      <dgm:prSet presAssocID="{A295014F-034F-4421-A0D5-10A5A376DE2B}" presName="cycle" presStyleCnt="0"/>
      <dgm:spPr/>
    </dgm:pt>
    <dgm:pt modelId="{4DE3988F-ED0F-4013-9F84-1A94031B4CBA}" type="pres">
      <dgm:prSet presAssocID="{A295014F-034F-4421-A0D5-10A5A376DE2B}" presName="centerShape" presStyleCnt="0"/>
      <dgm:spPr/>
    </dgm:pt>
    <dgm:pt modelId="{56E73344-C17B-42B2-8F69-DE0FAA7EC632}" type="pres">
      <dgm:prSet presAssocID="{A295014F-034F-4421-A0D5-10A5A376DE2B}" presName="connSite" presStyleLbl="node1" presStyleIdx="0" presStyleCnt="6"/>
      <dgm:spPr/>
    </dgm:pt>
    <dgm:pt modelId="{4F3C4CB1-8F65-4585-8274-93DB541560D5}" type="pres">
      <dgm:prSet presAssocID="{A295014F-034F-4421-A0D5-10A5A376DE2B}" presName="visible" presStyleLbl="node1" presStyleIdx="0" presStyleCnt="6" custLinFactNeighborX="-11865" custLinFactNeighborY="-500"/>
      <dgm:spPr>
        <a:xfrm>
          <a:off x="0" y="1734909"/>
          <a:ext cx="1434505" cy="14345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34925">
          <a:solidFill>
            <a:srgbClr val="9BBB59"/>
          </a:solidFill>
        </a:ln>
        <a:effectLst>
          <a:outerShdw blurRad="40000" dist="23000" dir="5400000" rotWithShape="0">
            <a:srgbClr val="000000">
              <a:alpha val="35000"/>
            </a:srgbClr>
          </a:outerShdw>
        </a:effectLst>
      </dgm:spPr>
    </dgm:pt>
    <dgm:pt modelId="{F214BB07-9026-475B-BA9E-80A74868CB3F}" type="pres">
      <dgm:prSet presAssocID="{0290E7F7-B3DD-49FE-9BB7-39056CFCF293}" presName="Name25" presStyleLbl="parChTrans1D1" presStyleIdx="0" presStyleCnt="5"/>
      <dgm:spPr/>
      <dgm:t>
        <a:bodyPr/>
        <a:lstStyle/>
        <a:p>
          <a:endParaRPr lang="en-GB"/>
        </a:p>
      </dgm:t>
    </dgm:pt>
    <dgm:pt modelId="{D7FD1C50-A2F6-4045-AFCB-5A7EECF19147}" type="pres">
      <dgm:prSet presAssocID="{F18C3660-118E-476E-8C4C-84599C94BB7A}" presName="node" presStyleCnt="0"/>
      <dgm:spPr/>
    </dgm:pt>
    <dgm:pt modelId="{790EB92C-ABD2-43E6-AAB3-19B13183B719}" type="pres">
      <dgm:prSet presAssocID="{F18C3660-118E-476E-8C4C-84599C94BB7A}" presName="parentNode" presStyleLbl="node1" presStyleIdx="1" presStyleCnt="6" custScaleX="193774" custScaleY="88373">
        <dgm:presLayoutVars>
          <dgm:chMax val="1"/>
          <dgm:bulletEnabled val="1"/>
        </dgm:presLayoutVars>
      </dgm:prSet>
      <dgm:spPr/>
      <dgm:t>
        <a:bodyPr/>
        <a:lstStyle/>
        <a:p>
          <a:endParaRPr lang="en-GB"/>
        </a:p>
      </dgm:t>
    </dgm:pt>
    <dgm:pt modelId="{76799D40-10E0-453B-A157-781ECE3DD481}" type="pres">
      <dgm:prSet presAssocID="{F18C3660-118E-476E-8C4C-84599C94BB7A}" presName="childNode" presStyleLbl="revTx" presStyleIdx="0" presStyleCnt="0">
        <dgm:presLayoutVars>
          <dgm:bulletEnabled val="1"/>
        </dgm:presLayoutVars>
      </dgm:prSet>
      <dgm:spPr/>
    </dgm:pt>
    <dgm:pt modelId="{9B112A28-0888-474F-B159-5CE5E602757E}" type="pres">
      <dgm:prSet presAssocID="{F0820586-6B48-4132-A930-A0AD0FF418BB}" presName="Name25" presStyleLbl="parChTrans1D1" presStyleIdx="1" presStyleCnt="5"/>
      <dgm:spPr/>
      <dgm:t>
        <a:bodyPr/>
        <a:lstStyle/>
        <a:p>
          <a:endParaRPr lang="en-GB"/>
        </a:p>
      </dgm:t>
    </dgm:pt>
    <dgm:pt modelId="{761E5FCF-A9FE-46DA-AACC-4F5D3E4DFE74}" type="pres">
      <dgm:prSet presAssocID="{B097ED0E-851B-4217-8DF1-9000F55674CE}" presName="node" presStyleCnt="0"/>
      <dgm:spPr/>
    </dgm:pt>
    <dgm:pt modelId="{50BFF3C1-3D35-4F02-93A4-F1E6DD22D8E6}" type="pres">
      <dgm:prSet presAssocID="{B097ED0E-851B-4217-8DF1-9000F55674CE}" presName="parentNode" presStyleLbl="node1" presStyleIdx="2" presStyleCnt="6" custScaleX="214795" custScaleY="102541" custLinFactNeighborX="3644" custLinFactNeighborY="2562">
        <dgm:presLayoutVars>
          <dgm:chMax val="1"/>
          <dgm:bulletEnabled val="1"/>
        </dgm:presLayoutVars>
      </dgm:prSet>
      <dgm:spPr/>
      <dgm:t>
        <a:bodyPr/>
        <a:lstStyle/>
        <a:p>
          <a:endParaRPr lang="en-GB"/>
        </a:p>
      </dgm:t>
    </dgm:pt>
    <dgm:pt modelId="{9B124862-8AF7-4EBA-988E-F67D75A4F32C}" type="pres">
      <dgm:prSet presAssocID="{B097ED0E-851B-4217-8DF1-9000F55674CE}" presName="childNode" presStyleLbl="revTx" presStyleIdx="0" presStyleCnt="0">
        <dgm:presLayoutVars>
          <dgm:bulletEnabled val="1"/>
        </dgm:presLayoutVars>
      </dgm:prSet>
      <dgm:spPr/>
    </dgm:pt>
    <dgm:pt modelId="{4A34B976-9247-489D-98E1-F56754764BB7}" type="pres">
      <dgm:prSet presAssocID="{02965709-EA2C-4B49-B9A1-650831385926}" presName="Name25" presStyleLbl="parChTrans1D1" presStyleIdx="2" presStyleCnt="5"/>
      <dgm:spPr/>
      <dgm:t>
        <a:bodyPr/>
        <a:lstStyle/>
        <a:p>
          <a:endParaRPr lang="en-GB"/>
        </a:p>
      </dgm:t>
    </dgm:pt>
    <dgm:pt modelId="{3919C4D6-6F13-4631-9E99-7566BD238ED1}" type="pres">
      <dgm:prSet presAssocID="{91C08CC7-2F9F-4EF7-A4C8-561A919E98C1}" presName="node" presStyleCnt="0"/>
      <dgm:spPr/>
    </dgm:pt>
    <dgm:pt modelId="{2B7A1D27-768B-427A-B884-DDD789A82951}" type="pres">
      <dgm:prSet presAssocID="{91C08CC7-2F9F-4EF7-A4C8-561A919E98C1}" presName="parentNode" presStyleLbl="node1" presStyleIdx="3" presStyleCnt="6" custScaleX="218946" custScaleY="95784">
        <dgm:presLayoutVars>
          <dgm:chMax val="1"/>
          <dgm:bulletEnabled val="1"/>
        </dgm:presLayoutVars>
      </dgm:prSet>
      <dgm:spPr/>
      <dgm:t>
        <a:bodyPr/>
        <a:lstStyle/>
        <a:p>
          <a:endParaRPr lang="en-GB"/>
        </a:p>
      </dgm:t>
    </dgm:pt>
    <dgm:pt modelId="{B16E8CB1-0AE3-41AA-8D1B-524497FF7E53}" type="pres">
      <dgm:prSet presAssocID="{91C08CC7-2F9F-4EF7-A4C8-561A919E98C1}" presName="childNode" presStyleLbl="revTx" presStyleIdx="0" presStyleCnt="0">
        <dgm:presLayoutVars>
          <dgm:bulletEnabled val="1"/>
        </dgm:presLayoutVars>
      </dgm:prSet>
      <dgm:spPr/>
    </dgm:pt>
    <dgm:pt modelId="{0841C1B6-DF08-4729-9651-AAEEE837E849}" type="pres">
      <dgm:prSet presAssocID="{E3DC240E-B91F-4FBB-8B2A-C4F4A40B2EFC}" presName="Name25" presStyleLbl="parChTrans1D1" presStyleIdx="3" presStyleCnt="5"/>
      <dgm:spPr/>
      <dgm:t>
        <a:bodyPr/>
        <a:lstStyle/>
        <a:p>
          <a:endParaRPr lang="en-GB"/>
        </a:p>
      </dgm:t>
    </dgm:pt>
    <dgm:pt modelId="{4A7626AC-9468-40E6-8963-2A75E5E30950}" type="pres">
      <dgm:prSet presAssocID="{5A2A1960-0CDD-4278-BB1A-54F7CFC5BEDF}" presName="node" presStyleCnt="0"/>
      <dgm:spPr/>
    </dgm:pt>
    <dgm:pt modelId="{4588DAD6-7B2B-4AA7-8918-C7D8A4F0447F}" type="pres">
      <dgm:prSet presAssocID="{5A2A1960-0CDD-4278-BB1A-54F7CFC5BEDF}" presName="parentNode" presStyleLbl="node1" presStyleIdx="4" presStyleCnt="6" custScaleX="228420" custScaleY="113360">
        <dgm:presLayoutVars>
          <dgm:chMax val="1"/>
          <dgm:bulletEnabled val="1"/>
        </dgm:presLayoutVars>
      </dgm:prSet>
      <dgm:spPr/>
      <dgm:t>
        <a:bodyPr/>
        <a:lstStyle/>
        <a:p>
          <a:endParaRPr lang="en-GB"/>
        </a:p>
      </dgm:t>
    </dgm:pt>
    <dgm:pt modelId="{AA98686E-B50A-475D-8FE9-6A01B75664D8}" type="pres">
      <dgm:prSet presAssocID="{5A2A1960-0CDD-4278-BB1A-54F7CFC5BEDF}" presName="childNode" presStyleLbl="revTx" presStyleIdx="0" presStyleCnt="0">
        <dgm:presLayoutVars>
          <dgm:bulletEnabled val="1"/>
        </dgm:presLayoutVars>
      </dgm:prSet>
      <dgm:spPr/>
    </dgm:pt>
    <dgm:pt modelId="{3D05DCF3-EC56-44AB-8F73-DA58923335F0}" type="pres">
      <dgm:prSet presAssocID="{330E5B97-FE89-4F2C-85B1-0C1BC7C3FC40}" presName="Name25" presStyleLbl="parChTrans1D1" presStyleIdx="4" presStyleCnt="5"/>
      <dgm:spPr/>
      <dgm:t>
        <a:bodyPr/>
        <a:lstStyle/>
        <a:p>
          <a:endParaRPr lang="en-GB"/>
        </a:p>
      </dgm:t>
    </dgm:pt>
    <dgm:pt modelId="{081AD037-00B2-42CA-8338-8C5D82925EF3}" type="pres">
      <dgm:prSet presAssocID="{54A48E14-FD30-47A4-B6FD-1404D68A7382}" presName="node" presStyleCnt="0"/>
      <dgm:spPr/>
    </dgm:pt>
    <dgm:pt modelId="{E208637A-619D-4E7D-A8B0-CB2551C2FAB5}" type="pres">
      <dgm:prSet presAssocID="{54A48E14-FD30-47A4-B6FD-1404D68A7382}" presName="parentNode" presStyleLbl="node1" presStyleIdx="5" presStyleCnt="6" custScaleX="216053" custScaleY="116639" custLinFactNeighborX="-27595" custLinFactNeighborY="15453">
        <dgm:presLayoutVars>
          <dgm:chMax val="1"/>
          <dgm:bulletEnabled val="1"/>
        </dgm:presLayoutVars>
      </dgm:prSet>
      <dgm:spPr/>
      <dgm:t>
        <a:bodyPr/>
        <a:lstStyle/>
        <a:p>
          <a:endParaRPr lang="en-GB"/>
        </a:p>
      </dgm:t>
    </dgm:pt>
    <dgm:pt modelId="{5013B984-E5AA-490E-96A7-DA316C8E8C53}" type="pres">
      <dgm:prSet presAssocID="{54A48E14-FD30-47A4-B6FD-1404D68A7382}" presName="childNode" presStyleLbl="revTx" presStyleIdx="0" presStyleCnt="0">
        <dgm:presLayoutVars>
          <dgm:bulletEnabled val="1"/>
        </dgm:presLayoutVars>
      </dgm:prSet>
      <dgm:spPr/>
    </dgm:pt>
  </dgm:ptLst>
  <dgm:cxnLst>
    <dgm:cxn modelId="{817618B3-102F-4E08-B2B3-391428F3D84F}" type="presOf" srcId="{E3DC240E-B91F-4FBB-8B2A-C4F4A40B2EFC}" destId="{0841C1B6-DF08-4729-9651-AAEEE837E849}" srcOrd="0" destOrd="0" presId="urn:microsoft.com/office/officeart/2005/8/layout/radial2"/>
    <dgm:cxn modelId="{181DF50B-65D1-4C2A-AF75-E34BB5465782}" type="presOf" srcId="{91C08CC7-2F9F-4EF7-A4C8-561A919E98C1}" destId="{2B7A1D27-768B-427A-B884-DDD789A82951}" srcOrd="0" destOrd="0" presId="urn:microsoft.com/office/officeart/2005/8/layout/radial2"/>
    <dgm:cxn modelId="{2B04BAE8-C3B6-44BE-91A2-BE0791A22968}" srcId="{A295014F-034F-4421-A0D5-10A5A376DE2B}" destId="{91C08CC7-2F9F-4EF7-A4C8-561A919E98C1}" srcOrd="2" destOrd="0" parTransId="{02965709-EA2C-4B49-B9A1-650831385926}" sibTransId="{0A035EF4-03CD-407D-8616-69EB8219356A}"/>
    <dgm:cxn modelId="{0C876875-9DEA-42CF-89B2-9C6D5664836E}" srcId="{A295014F-034F-4421-A0D5-10A5A376DE2B}" destId="{B097ED0E-851B-4217-8DF1-9000F55674CE}" srcOrd="1" destOrd="0" parTransId="{F0820586-6B48-4132-A930-A0AD0FF418BB}" sibTransId="{A20E4A45-1BF5-4E23-A31E-D2E81BC1C543}"/>
    <dgm:cxn modelId="{886D395B-3102-4B6B-ACF6-DD42296494B1}" type="presOf" srcId="{5A2A1960-0CDD-4278-BB1A-54F7CFC5BEDF}" destId="{4588DAD6-7B2B-4AA7-8918-C7D8A4F0447F}" srcOrd="0" destOrd="0" presId="urn:microsoft.com/office/officeart/2005/8/layout/radial2"/>
    <dgm:cxn modelId="{A3190297-EE7E-4061-9E8F-A96A00A1500C}" type="presOf" srcId="{54A48E14-FD30-47A4-B6FD-1404D68A7382}" destId="{E208637A-619D-4E7D-A8B0-CB2551C2FAB5}" srcOrd="0" destOrd="0" presId="urn:microsoft.com/office/officeart/2005/8/layout/radial2"/>
    <dgm:cxn modelId="{4AA550A0-6D30-41CB-9039-8E93A0A0E29A}" type="presOf" srcId="{02965709-EA2C-4B49-B9A1-650831385926}" destId="{4A34B976-9247-489D-98E1-F56754764BB7}" srcOrd="0" destOrd="0" presId="urn:microsoft.com/office/officeart/2005/8/layout/radial2"/>
    <dgm:cxn modelId="{8480A4AB-0FCA-4B48-BBC4-A07C45AE3072}" type="presOf" srcId="{B097ED0E-851B-4217-8DF1-9000F55674CE}" destId="{50BFF3C1-3D35-4F02-93A4-F1E6DD22D8E6}" srcOrd="0" destOrd="0" presId="urn:microsoft.com/office/officeart/2005/8/layout/radial2"/>
    <dgm:cxn modelId="{B4C42721-76E9-44D7-8287-30A7CCB89593}" type="presOf" srcId="{F18C3660-118E-476E-8C4C-84599C94BB7A}" destId="{790EB92C-ABD2-43E6-AAB3-19B13183B719}" srcOrd="0" destOrd="0" presId="urn:microsoft.com/office/officeart/2005/8/layout/radial2"/>
    <dgm:cxn modelId="{A285A02B-AF4D-48FE-AF12-ED9BEC942E1A}" srcId="{A295014F-034F-4421-A0D5-10A5A376DE2B}" destId="{F18C3660-118E-476E-8C4C-84599C94BB7A}" srcOrd="0" destOrd="0" parTransId="{0290E7F7-B3DD-49FE-9BB7-39056CFCF293}" sibTransId="{D2846BAF-D9EE-430D-8D75-EDE895359F33}"/>
    <dgm:cxn modelId="{8A5C55A7-3C8D-4A44-8812-990D5B4EE2E7}" type="presOf" srcId="{A295014F-034F-4421-A0D5-10A5A376DE2B}" destId="{590A247F-6ADE-4CBA-9903-08F4B63F532A}" srcOrd="0" destOrd="0" presId="urn:microsoft.com/office/officeart/2005/8/layout/radial2"/>
    <dgm:cxn modelId="{0A74FEA1-0E40-4308-AAA1-4AC903BB5608}" type="presOf" srcId="{0290E7F7-B3DD-49FE-9BB7-39056CFCF293}" destId="{F214BB07-9026-475B-BA9E-80A74868CB3F}" srcOrd="0" destOrd="0" presId="urn:microsoft.com/office/officeart/2005/8/layout/radial2"/>
    <dgm:cxn modelId="{03186F68-E8FC-4294-A067-20B5B2F805D3}" type="presOf" srcId="{330E5B97-FE89-4F2C-85B1-0C1BC7C3FC40}" destId="{3D05DCF3-EC56-44AB-8F73-DA58923335F0}" srcOrd="0" destOrd="0" presId="urn:microsoft.com/office/officeart/2005/8/layout/radial2"/>
    <dgm:cxn modelId="{C27671E4-149B-40F2-9DB0-B64E818681A7}" srcId="{A295014F-034F-4421-A0D5-10A5A376DE2B}" destId="{54A48E14-FD30-47A4-B6FD-1404D68A7382}" srcOrd="4" destOrd="0" parTransId="{330E5B97-FE89-4F2C-85B1-0C1BC7C3FC40}" sibTransId="{F0887018-9D66-4DA9-9F6E-F5C60AAB7EA0}"/>
    <dgm:cxn modelId="{4A6D57F2-6E21-4A2E-A181-9F8A94CF0215}" srcId="{A295014F-034F-4421-A0D5-10A5A376DE2B}" destId="{5A2A1960-0CDD-4278-BB1A-54F7CFC5BEDF}" srcOrd="3" destOrd="0" parTransId="{E3DC240E-B91F-4FBB-8B2A-C4F4A40B2EFC}" sibTransId="{83926106-BE0D-46CF-B5B8-D193B15A3D41}"/>
    <dgm:cxn modelId="{EA10CF71-5894-42C8-93F3-02615CAFAF58}" type="presOf" srcId="{F0820586-6B48-4132-A930-A0AD0FF418BB}" destId="{9B112A28-0888-474F-B159-5CE5E602757E}" srcOrd="0" destOrd="0" presId="urn:microsoft.com/office/officeart/2005/8/layout/radial2"/>
    <dgm:cxn modelId="{3B44ED5B-6274-46AE-BDCF-D868BA0C237D}" type="presParOf" srcId="{590A247F-6ADE-4CBA-9903-08F4B63F532A}" destId="{BA1E2A96-5CB8-4833-9D71-75F5E88D6ED0}" srcOrd="0" destOrd="0" presId="urn:microsoft.com/office/officeart/2005/8/layout/radial2"/>
    <dgm:cxn modelId="{599857B6-269E-4865-B38E-CFC61187D335}" type="presParOf" srcId="{BA1E2A96-5CB8-4833-9D71-75F5E88D6ED0}" destId="{4DE3988F-ED0F-4013-9F84-1A94031B4CBA}" srcOrd="0" destOrd="0" presId="urn:microsoft.com/office/officeart/2005/8/layout/radial2"/>
    <dgm:cxn modelId="{0EA0B91F-95DC-4069-AFDA-E3D04A22DA65}" type="presParOf" srcId="{4DE3988F-ED0F-4013-9F84-1A94031B4CBA}" destId="{56E73344-C17B-42B2-8F69-DE0FAA7EC632}" srcOrd="0" destOrd="0" presId="urn:microsoft.com/office/officeart/2005/8/layout/radial2"/>
    <dgm:cxn modelId="{D5AA82DD-9EAE-4641-89F7-D12A6A9F4512}" type="presParOf" srcId="{4DE3988F-ED0F-4013-9F84-1A94031B4CBA}" destId="{4F3C4CB1-8F65-4585-8274-93DB541560D5}" srcOrd="1" destOrd="0" presId="urn:microsoft.com/office/officeart/2005/8/layout/radial2"/>
    <dgm:cxn modelId="{8635297C-A48B-4E7C-9AF3-05AE183A2CD5}" type="presParOf" srcId="{BA1E2A96-5CB8-4833-9D71-75F5E88D6ED0}" destId="{F214BB07-9026-475B-BA9E-80A74868CB3F}" srcOrd="1" destOrd="0" presId="urn:microsoft.com/office/officeart/2005/8/layout/radial2"/>
    <dgm:cxn modelId="{1CA4F317-D869-4BB0-B246-E8D615DEAC68}" type="presParOf" srcId="{BA1E2A96-5CB8-4833-9D71-75F5E88D6ED0}" destId="{D7FD1C50-A2F6-4045-AFCB-5A7EECF19147}" srcOrd="2" destOrd="0" presId="urn:microsoft.com/office/officeart/2005/8/layout/radial2"/>
    <dgm:cxn modelId="{89396DEE-F5DB-4C71-BCEA-2652788868A4}" type="presParOf" srcId="{D7FD1C50-A2F6-4045-AFCB-5A7EECF19147}" destId="{790EB92C-ABD2-43E6-AAB3-19B13183B719}" srcOrd="0" destOrd="0" presId="urn:microsoft.com/office/officeart/2005/8/layout/radial2"/>
    <dgm:cxn modelId="{40B7DF71-1FD5-41A1-83F8-647C0CB6111D}" type="presParOf" srcId="{D7FD1C50-A2F6-4045-AFCB-5A7EECF19147}" destId="{76799D40-10E0-453B-A157-781ECE3DD481}" srcOrd="1" destOrd="0" presId="urn:microsoft.com/office/officeart/2005/8/layout/radial2"/>
    <dgm:cxn modelId="{D4CB6EB9-187B-4BFA-AE48-656CFF0C33EA}" type="presParOf" srcId="{BA1E2A96-5CB8-4833-9D71-75F5E88D6ED0}" destId="{9B112A28-0888-474F-B159-5CE5E602757E}" srcOrd="3" destOrd="0" presId="urn:microsoft.com/office/officeart/2005/8/layout/radial2"/>
    <dgm:cxn modelId="{DB80093D-8120-4D49-A63D-BEF75210020F}" type="presParOf" srcId="{BA1E2A96-5CB8-4833-9D71-75F5E88D6ED0}" destId="{761E5FCF-A9FE-46DA-AACC-4F5D3E4DFE74}" srcOrd="4" destOrd="0" presId="urn:microsoft.com/office/officeart/2005/8/layout/radial2"/>
    <dgm:cxn modelId="{F2CFFA6A-B795-42A3-A95E-A1EF084EE8CE}" type="presParOf" srcId="{761E5FCF-A9FE-46DA-AACC-4F5D3E4DFE74}" destId="{50BFF3C1-3D35-4F02-93A4-F1E6DD22D8E6}" srcOrd="0" destOrd="0" presId="urn:microsoft.com/office/officeart/2005/8/layout/radial2"/>
    <dgm:cxn modelId="{BF5CA8CA-D7B9-46D5-9213-27B2275CFCA1}" type="presParOf" srcId="{761E5FCF-A9FE-46DA-AACC-4F5D3E4DFE74}" destId="{9B124862-8AF7-4EBA-988E-F67D75A4F32C}" srcOrd="1" destOrd="0" presId="urn:microsoft.com/office/officeart/2005/8/layout/radial2"/>
    <dgm:cxn modelId="{5A016708-A7E4-4D53-A62F-A1A76396DEF6}" type="presParOf" srcId="{BA1E2A96-5CB8-4833-9D71-75F5E88D6ED0}" destId="{4A34B976-9247-489D-98E1-F56754764BB7}" srcOrd="5" destOrd="0" presId="urn:microsoft.com/office/officeart/2005/8/layout/radial2"/>
    <dgm:cxn modelId="{329777FC-075B-413D-B573-8FAF410DD71F}" type="presParOf" srcId="{BA1E2A96-5CB8-4833-9D71-75F5E88D6ED0}" destId="{3919C4D6-6F13-4631-9E99-7566BD238ED1}" srcOrd="6" destOrd="0" presId="urn:microsoft.com/office/officeart/2005/8/layout/radial2"/>
    <dgm:cxn modelId="{06BF8308-CD1D-4920-BBD6-FB8B7CD93D42}" type="presParOf" srcId="{3919C4D6-6F13-4631-9E99-7566BD238ED1}" destId="{2B7A1D27-768B-427A-B884-DDD789A82951}" srcOrd="0" destOrd="0" presId="urn:microsoft.com/office/officeart/2005/8/layout/radial2"/>
    <dgm:cxn modelId="{9E8F9091-7286-4483-B440-2D1BB99E96F9}" type="presParOf" srcId="{3919C4D6-6F13-4631-9E99-7566BD238ED1}" destId="{B16E8CB1-0AE3-41AA-8D1B-524497FF7E53}" srcOrd="1" destOrd="0" presId="urn:microsoft.com/office/officeart/2005/8/layout/radial2"/>
    <dgm:cxn modelId="{A1B249C3-F726-427F-B638-6DCACB5AF280}" type="presParOf" srcId="{BA1E2A96-5CB8-4833-9D71-75F5E88D6ED0}" destId="{0841C1B6-DF08-4729-9651-AAEEE837E849}" srcOrd="7" destOrd="0" presId="urn:microsoft.com/office/officeart/2005/8/layout/radial2"/>
    <dgm:cxn modelId="{637A4FCC-4DD2-45D3-B679-689A6C2C1F58}" type="presParOf" srcId="{BA1E2A96-5CB8-4833-9D71-75F5E88D6ED0}" destId="{4A7626AC-9468-40E6-8963-2A75E5E30950}" srcOrd="8" destOrd="0" presId="urn:microsoft.com/office/officeart/2005/8/layout/radial2"/>
    <dgm:cxn modelId="{F05EAFF7-FCE1-4AC2-A198-BA5DB458545D}" type="presParOf" srcId="{4A7626AC-9468-40E6-8963-2A75E5E30950}" destId="{4588DAD6-7B2B-4AA7-8918-C7D8A4F0447F}" srcOrd="0" destOrd="0" presId="urn:microsoft.com/office/officeart/2005/8/layout/radial2"/>
    <dgm:cxn modelId="{D63D0071-A965-4D4D-A5D5-4AC1ACC4D0EC}" type="presParOf" srcId="{4A7626AC-9468-40E6-8963-2A75E5E30950}" destId="{AA98686E-B50A-475D-8FE9-6A01B75664D8}" srcOrd="1" destOrd="0" presId="urn:microsoft.com/office/officeart/2005/8/layout/radial2"/>
    <dgm:cxn modelId="{0C180EAA-2284-4703-AFD8-310B2920410A}" type="presParOf" srcId="{BA1E2A96-5CB8-4833-9D71-75F5E88D6ED0}" destId="{3D05DCF3-EC56-44AB-8F73-DA58923335F0}" srcOrd="9" destOrd="0" presId="urn:microsoft.com/office/officeart/2005/8/layout/radial2"/>
    <dgm:cxn modelId="{385E6819-D131-4227-AE23-E9B0C98A8864}" type="presParOf" srcId="{BA1E2A96-5CB8-4833-9D71-75F5E88D6ED0}" destId="{081AD037-00B2-42CA-8338-8C5D82925EF3}" srcOrd="10" destOrd="0" presId="urn:microsoft.com/office/officeart/2005/8/layout/radial2"/>
    <dgm:cxn modelId="{3B77F775-D4E8-464F-BF94-43EC38A33F57}" type="presParOf" srcId="{081AD037-00B2-42CA-8338-8C5D82925EF3}" destId="{E208637A-619D-4E7D-A8B0-CB2551C2FAB5}" srcOrd="0" destOrd="0" presId="urn:microsoft.com/office/officeart/2005/8/layout/radial2"/>
    <dgm:cxn modelId="{5359970B-3105-4C0F-964B-CC9488C465B0}" type="presParOf" srcId="{081AD037-00B2-42CA-8338-8C5D82925EF3}" destId="{5013B984-E5AA-490E-96A7-DA316C8E8C5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C04AC-0D47-46E5-8778-262A7E5990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B6D1BD7F-73FA-4CE4-94EA-8F749ADD8BF4}">
      <dgm:prSet phldrT="[Text]"/>
      <dgm:spPr>
        <a:solidFill>
          <a:srgbClr val="00B050"/>
        </a:solidFill>
        <a:ln>
          <a:solidFill>
            <a:srgbClr val="92D050"/>
          </a:solidFill>
        </a:ln>
      </dgm:spPr>
      <dgm:t>
        <a:bodyPr/>
        <a:lstStyle/>
        <a:p>
          <a:r>
            <a:rPr lang="en-GB" dirty="0"/>
            <a:t>NOEL</a:t>
          </a:r>
        </a:p>
      </dgm:t>
    </dgm:pt>
    <dgm:pt modelId="{3CE7AEF0-C737-405A-AC48-13491F54A2A0}" type="parTrans" cxnId="{6B0E95C6-29F3-4A9F-B9EF-1B7AE632563A}">
      <dgm:prSet/>
      <dgm:spPr/>
      <dgm:t>
        <a:bodyPr/>
        <a:lstStyle/>
        <a:p>
          <a:endParaRPr lang="en-GB"/>
        </a:p>
      </dgm:t>
    </dgm:pt>
    <dgm:pt modelId="{D550C5F7-36C8-4233-BFE4-5F6E109368B9}" type="sibTrans" cxnId="{6B0E95C6-29F3-4A9F-B9EF-1B7AE632563A}">
      <dgm:prSet/>
      <dgm:spPr/>
      <dgm:t>
        <a:bodyPr/>
        <a:lstStyle/>
        <a:p>
          <a:endParaRPr lang="en-GB"/>
        </a:p>
      </dgm:t>
    </dgm:pt>
    <dgm:pt modelId="{ED50CA59-77BC-4C59-8F37-4C92DF72B2CA}">
      <dgm:prSet phldrT="[Text]" custT="1"/>
      <dgm:spPr/>
      <dgm:t>
        <a:bodyPr/>
        <a:lstStyle/>
        <a:p>
          <a:r>
            <a:rPr lang="en-GB" sz="1600" b="1" dirty="0"/>
            <a:t>No Detrimental Effect</a:t>
          </a:r>
          <a:r>
            <a:rPr lang="en-GB" sz="1600" dirty="0"/>
            <a:t>, e.g. Entertainment Noise (EN) is very faint and barely audible; concentration is required to distinguish the EN over the prevailing background noise Without Entertainment Noise (WEN); the absence of EN is more noticeable when it stops than when present, the source is not readily distinguishable.</a:t>
          </a:r>
        </a:p>
      </dgm:t>
    </dgm:pt>
    <dgm:pt modelId="{C3A8F2DD-3C2E-4050-850D-9AADEB43AA71}" type="parTrans" cxnId="{298E2B70-A7AF-47CB-9A19-250FEB8EEEBF}">
      <dgm:prSet/>
      <dgm:spPr/>
      <dgm:t>
        <a:bodyPr/>
        <a:lstStyle/>
        <a:p>
          <a:endParaRPr lang="en-GB"/>
        </a:p>
      </dgm:t>
    </dgm:pt>
    <dgm:pt modelId="{F400908A-B376-40BA-B2CE-A1DE6EAC15B9}" type="sibTrans" cxnId="{298E2B70-A7AF-47CB-9A19-250FEB8EEEBF}">
      <dgm:prSet/>
      <dgm:spPr/>
      <dgm:t>
        <a:bodyPr/>
        <a:lstStyle/>
        <a:p>
          <a:endParaRPr lang="en-GB"/>
        </a:p>
      </dgm:t>
    </dgm:pt>
    <dgm:pt modelId="{307FD785-4C5E-4C1C-A1A5-B4418A6808E9}">
      <dgm:prSet phldrT="[Text]"/>
      <dgm:spPr>
        <a:solidFill>
          <a:srgbClr val="FFFF00"/>
        </a:solidFill>
      </dgm:spPr>
      <dgm:t>
        <a:bodyPr/>
        <a:lstStyle/>
        <a:p>
          <a:r>
            <a:rPr lang="en-GB" dirty="0"/>
            <a:t>LOAEL</a:t>
          </a:r>
        </a:p>
      </dgm:t>
    </dgm:pt>
    <dgm:pt modelId="{FBB750E5-E9BF-40D8-AA3E-0D36EFC3C834}" type="parTrans" cxnId="{471366A4-C895-4612-864D-22F103E51C10}">
      <dgm:prSet/>
      <dgm:spPr/>
      <dgm:t>
        <a:bodyPr/>
        <a:lstStyle/>
        <a:p>
          <a:endParaRPr lang="en-GB"/>
        </a:p>
      </dgm:t>
    </dgm:pt>
    <dgm:pt modelId="{F69D38A3-0334-444E-8028-19C28A1D0FEF}" type="sibTrans" cxnId="{471366A4-C895-4612-864D-22F103E51C10}">
      <dgm:prSet/>
      <dgm:spPr/>
      <dgm:t>
        <a:bodyPr/>
        <a:lstStyle/>
        <a:p>
          <a:endParaRPr lang="en-GB"/>
        </a:p>
      </dgm:t>
    </dgm:pt>
    <dgm:pt modelId="{62EC4370-F482-4A25-B246-D1F67CDF749F}">
      <dgm:prSet phldrT="[Text]" custT="1"/>
      <dgm:spPr/>
      <dgm:t>
        <a:bodyPr/>
        <a:lstStyle/>
        <a:p>
          <a:r>
            <a:rPr lang="en-GB" sz="1600" b="1" dirty="0">
              <a:solidFill>
                <a:sysClr val="windowText" lastClr="000000">
                  <a:hueOff val="0"/>
                  <a:satOff val="0"/>
                  <a:lumOff val="0"/>
                  <a:alphaOff val="0"/>
                </a:sysClr>
              </a:solidFill>
              <a:latin typeface="+mn-lt"/>
            </a:rPr>
            <a:t>Lowest Detrimental Effect</a:t>
          </a:r>
          <a:r>
            <a:rPr lang="en-GB" sz="1600" dirty="0">
              <a:solidFill>
                <a:sysClr val="windowText" lastClr="000000">
                  <a:hueOff val="0"/>
                  <a:satOff val="0"/>
                  <a:lumOff val="0"/>
                  <a:alphaOff val="0"/>
                </a:sysClr>
              </a:solidFill>
              <a:latin typeface="+mn-lt"/>
            </a:rPr>
            <a:t>, e.g. Elements of the EN are distinguishable; specific lyrics are not intelligible, the bass rhythm may be the most apparent/distinguishable characteristic of the noise. EN would be masked by normal speech or internal leisure activity noise levels</a:t>
          </a:r>
          <a:endParaRPr lang="en-GB" sz="1600" dirty="0">
            <a:latin typeface="+mn-lt"/>
          </a:endParaRPr>
        </a:p>
      </dgm:t>
    </dgm:pt>
    <dgm:pt modelId="{DA245774-B789-4E04-A8A4-E75905A572E3}" type="parTrans" cxnId="{4D68300F-2D45-4F57-B928-3868411F183D}">
      <dgm:prSet/>
      <dgm:spPr/>
      <dgm:t>
        <a:bodyPr/>
        <a:lstStyle/>
        <a:p>
          <a:endParaRPr lang="en-GB"/>
        </a:p>
      </dgm:t>
    </dgm:pt>
    <dgm:pt modelId="{89CBD5A2-8999-4057-A575-00BAAE8F172B}" type="sibTrans" cxnId="{4D68300F-2D45-4F57-B928-3868411F183D}">
      <dgm:prSet/>
      <dgm:spPr/>
      <dgm:t>
        <a:bodyPr/>
        <a:lstStyle/>
        <a:p>
          <a:endParaRPr lang="en-GB"/>
        </a:p>
      </dgm:t>
    </dgm:pt>
    <dgm:pt modelId="{BFD4C5A1-90C8-4528-B1B0-B6EFECB0B8C8}">
      <dgm:prSet phldrT="[Text]"/>
      <dgm:spPr/>
      <dgm:t>
        <a:bodyPr/>
        <a:lstStyle/>
        <a:p>
          <a:r>
            <a:rPr lang="en-GB" dirty="0"/>
            <a:t>UAEL</a:t>
          </a:r>
        </a:p>
      </dgm:t>
    </dgm:pt>
    <dgm:pt modelId="{C70B8D44-98CA-4DB2-98A0-DCB0A306DAC9}" type="parTrans" cxnId="{7B4FE1EF-704E-4890-AD32-3CCB0B6D9D04}">
      <dgm:prSet/>
      <dgm:spPr/>
      <dgm:t>
        <a:bodyPr/>
        <a:lstStyle/>
        <a:p>
          <a:endParaRPr lang="en-GB"/>
        </a:p>
      </dgm:t>
    </dgm:pt>
    <dgm:pt modelId="{2A6D7046-1D3B-424E-8DB1-D9A543C80B6B}" type="sibTrans" cxnId="{7B4FE1EF-704E-4890-AD32-3CCB0B6D9D04}">
      <dgm:prSet/>
      <dgm:spPr/>
      <dgm:t>
        <a:bodyPr/>
        <a:lstStyle/>
        <a:p>
          <a:endParaRPr lang="en-GB"/>
        </a:p>
      </dgm:t>
    </dgm:pt>
    <dgm:pt modelId="{AA1B695D-51C3-4366-B717-55A8D0840FAB}">
      <dgm:prSet phldrT="[Text]" custT="1"/>
      <dgm:spPr/>
      <dgm:t>
        <a:bodyPr/>
        <a:lstStyle/>
        <a:p>
          <a:r>
            <a:rPr lang="en-GB" sz="1600" b="1" dirty="0">
              <a:solidFill>
                <a:sysClr val="windowText" lastClr="000000">
                  <a:hueOff val="0"/>
                  <a:satOff val="0"/>
                  <a:lumOff val="0"/>
                  <a:alphaOff val="0"/>
                </a:sysClr>
              </a:solidFill>
              <a:latin typeface="+mn-lt"/>
            </a:rPr>
            <a:t>Unacceptable Detrimental Effect</a:t>
          </a:r>
          <a:r>
            <a:rPr lang="en-GB" sz="1600" dirty="0">
              <a:solidFill>
                <a:sysClr val="windowText" lastClr="000000">
                  <a:hueOff val="0"/>
                  <a:satOff val="0"/>
                  <a:lumOff val="0"/>
                  <a:alphaOff val="0"/>
                </a:sysClr>
              </a:solidFill>
              <a:latin typeface="+mn-lt"/>
            </a:rPr>
            <a:t>, e.g. EN is the dominant noise, the bass rhythm can be perceived as vibration, EN is clearly audible throughout the external and most of the internal parts of as noise sensitive receptor and interferes with speech during the day, and is likely to prevent and cause sleep deprivation at night.</a:t>
          </a:r>
          <a:endParaRPr lang="en-GB" sz="1600" dirty="0">
            <a:latin typeface="+mn-lt"/>
          </a:endParaRPr>
        </a:p>
      </dgm:t>
    </dgm:pt>
    <dgm:pt modelId="{27316E69-0E2A-4FCD-8BB4-00E313979DE3}" type="parTrans" cxnId="{B3E30FCB-532F-426A-AF8A-17F05938E9EF}">
      <dgm:prSet/>
      <dgm:spPr/>
      <dgm:t>
        <a:bodyPr/>
        <a:lstStyle/>
        <a:p>
          <a:endParaRPr lang="en-GB"/>
        </a:p>
      </dgm:t>
    </dgm:pt>
    <dgm:pt modelId="{864DF082-026C-4646-85C3-7B650E606A41}" type="sibTrans" cxnId="{B3E30FCB-532F-426A-AF8A-17F05938E9EF}">
      <dgm:prSet/>
      <dgm:spPr/>
      <dgm:t>
        <a:bodyPr/>
        <a:lstStyle/>
        <a:p>
          <a:endParaRPr lang="en-GB"/>
        </a:p>
      </dgm:t>
    </dgm:pt>
    <dgm:pt modelId="{8ABC9E7E-E361-4FB4-B6C2-19105C5DE26C}">
      <dgm:prSet/>
      <dgm:spPr>
        <a:solidFill>
          <a:srgbClr val="E7A123"/>
        </a:solidFill>
      </dgm:spPr>
      <dgm:t>
        <a:bodyPr/>
        <a:lstStyle/>
        <a:p>
          <a:r>
            <a:rPr lang="en-GB" dirty="0"/>
            <a:t>SOAEL</a:t>
          </a:r>
        </a:p>
      </dgm:t>
    </dgm:pt>
    <dgm:pt modelId="{E5BB6551-5CE9-4674-A653-5BF12FD8750A}" type="parTrans" cxnId="{9A750CDF-7D2F-4D5D-9033-98EA2C09801A}">
      <dgm:prSet/>
      <dgm:spPr/>
      <dgm:t>
        <a:bodyPr/>
        <a:lstStyle/>
        <a:p>
          <a:endParaRPr lang="en-GB"/>
        </a:p>
      </dgm:t>
    </dgm:pt>
    <dgm:pt modelId="{AC5E057C-3EFD-473A-BD92-11F17B2F7329}" type="sibTrans" cxnId="{9A750CDF-7D2F-4D5D-9033-98EA2C09801A}">
      <dgm:prSet/>
      <dgm:spPr/>
      <dgm:t>
        <a:bodyPr/>
        <a:lstStyle/>
        <a:p>
          <a:endParaRPr lang="en-GB"/>
        </a:p>
      </dgm:t>
    </dgm:pt>
    <dgm:pt modelId="{4B486C29-A071-46CC-8B72-F4C50D037294}">
      <dgm:prSet custT="1"/>
      <dgm:spPr/>
      <dgm:t>
        <a:bodyPr/>
        <a:lstStyle/>
        <a:p>
          <a:r>
            <a:rPr lang="en-GB" sz="1600" b="1" dirty="0"/>
            <a:t>Significant Detrimental Effect</a:t>
          </a:r>
          <a:r>
            <a:rPr lang="en-GB" sz="1600" dirty="0"/>
            <a:t>, e.g. Most components of the EN are clearly audible, the bass rhythm is clear and distinct, lyrics are audible and intelligible, highly likely that onset of sleep and/or return to sleep would be delayed.</a:t>
          </a:r>
        </a:p>
      </dgm:t>
    </dgm:pt>
    <dgm:pt modelId="{6CE69726-2EE5-4C94-8D91-B6C3B87B7B3A}" type="parTrans" cxnId="{423CAC57-697F-4962-B6A7-8399DF6B521A}">
      <dgm:prSet/>
      <dgm:spPr/>
      <dgm:t>
        <a:bodyPr/>
        <a:lstStyle/>
        <a:p>
          <a:endParaRPr lang="en-GB"/>
        </a:p>
      </dgm:t>
    </dgm:pt>
    <dgm:pt modelId="{A6173BCA-9DEE-4BDB-8161-22D3C3437255}" type="sibTrans" cxnId="{423CAC57-697F-4962-B6A7-8399DF6B521A}">
      <dgm:prSet/>
      <dgm:spPr/>
      <dgm:t>
        <a:bodyPr/>
        <a:lstStyle/>
        <a:p>
          <a:endParaRPr lang="en-GB"/>
        </a:p>
      </dgm:t>
    </dgm:pt>
    <dgm:pt modelId="{815434A1-17E8-4BB4-8982-1065D33DD8AD}" type="pres">
      <dgm:prSet presAssocID="{FBFC04AC-0D47-46E5-8778-262A7E59908E}" presName="linearFlow" presStyleCnt="0">
        <dgm:presLayoutVars>
          <dgm:dir/>
          <dgm:animLvl val="lvl"/>
          <dgm:resizeHandles val="exact"/>
        </dgm:presLayoutVars>
      </dgm:prSet>
      <dgm:spPr/>
      <dgm:t>
        <a:bodyPr/>
        <a:lstStyle/>
        <a:p>
          <a:endParaRPr lang="en-GB"/>
        </a:p>
      </dgm:t>
    </dgm:pt>
    <dgm:pt modelId="{6BAF080E-7576-42BA-994A-EFC87E9448AD}" type="pres">
      <dgm:prSet presAssocID="{B6D1BD7F-73FA-4CE4-94EA-8F749ADD8BF4}" presName="composite" presStyleCnt="0"/>
      <dgm:spPr/>
    </dgm:pt>
    <dgm:pt modelId="{F120F219-9EBE-4CCE-B9BD-F515C8CF56EA}" type="pres">
      <dgm:prSet presAssocID="{B6D1BD7F-73FA-4CE4-94EA-8F749ADD8BF4}" presName="parentText" presStyleLbl="alignNode1" presStyleIdx="0" presStyleCnt="4">
        <dgm:presLayoutVars>
          <dgm:chMax val="1"/>
          <dgm:bulletEnabled val="1"/>
        </dgm:presLayoutVars>
      </dgm:prSet>
      <dgm:spPr/>
      <dgm:t>
        <a:bodyPr/>
        <a:lstStyle/>
        <a:p>
          <a:endParaRPr lang="en-GB"/>
        </a:p>
      </dgm:t>
    </dgm:pt>
    <dgm:pt modelId="{6BCB5AF8-FD73-4969-B578-84CAF4382E4B}" type="pres">
      <dgm:prSet presAssocID="{B6D1BD7F-73FA-4CE4-94EA-8F749ADD8BF4}" presName="descendantText" presStyleLbl="alignAcc1" presStyleIdx="0" presStyleCnt="4">
        <dgm:presLayoutVars>
          <dgm:bulletEnabled val="1"/>
        </dgm:presLayoutVars>
      </dgm:prSet>
      <dgm:spPr/>
      <dgm:t>
        <a:bodyPr/>
        <a:lstStyle/>
        <a:p>
          <a:endParaRPr lang="en-GB"/>
        </a:p>
      </dgm:t>
    </dgm:pt>
    <dgm:pt modelId="{9A7F8C88-8FD3-475C-BED9-0FFE576732E3}" type="pres">
      <dgm:prSet presAssocID="{D550C5F7-36C8-4233-BFE4-5F6E109368B9}" presName="sp" presStyleCnt="0"/>
      <dgm:spPr/>
    </dgm:pt>
    <dgm:pt modelId="{81493E06-CDEC-4EC1-9834-B6756AAC3D67}" type="pres">
      <dgm:prSet presAssocID="{307FD785-4C5E-4C1C-A1A5-B4418A6808E9}" presName="composite" presStyleCnt="0"/>
      <dgm:spPr/>
    </dgm:pt>
    <dgm:pt modelId="{94E72E89-3CC6-4124-973D-C55855124353}" type="pres">
      <dgm:prSet presAssocID="{307FD785-4C5E-4C1C-A1A5-B4418A6808E9}" presName="parentText" presStyleLbl="alignNode1" presStyleIdx="1" presStyleCnt="4">
        <dgm:presLayoutVars>
          <dgm:chMax val="1"/>
          <dgm:bulletEnabled val="1"/>
        </dgm:presLayoutVars>
      </dgm:prSet>
      <dgm:spPr/>
      <dgm:t>
        <a:bodyPr/>
        <a:lstStyle/>
        <a:p>
          <a:endParaRPr lang="en-GB"/>
        </a:p>
      </dgm:t>
    </dgm:pt>
    <dgm:pt modelId="{B5F18D1E-F10C-4410-84AE-4B4662A6769B}" type="pres">
      <dgm:prSet presAssocID="{307FD785-4C5E-4C1C-A1A5-B4418A6808E9}" presName="descendantText" presStyleLbl="alignAcc1" presStyleIdx="1" presStyleCnt="4">
        <dgm:presLayoutVars>
          <dgm:bulletEnabled val="1"/>
        </dgm:presLayoutVars>
      </dgm:prSet>
      <dgm:spPr/>
      <dgm:t>
        <a:bodyPr/>
        <a:lstStyle/>
        <a:p>
          <a:endParaRPr lang="en-GB"/>
        </a:p>
      </dgm:t>
    </dgm:pt>
    <dgm:pt modelId="{7EF37BE4-A70F-45DE-8C9A-DECCACAB87B4}" type="pres">
      <dgm:prSet presAssocID="{F69D38A3-0334-444E-8028-19C28A1D0FEF}" presName="sp" presStyleCnt="0"/>
      <dgm:spPr/>
    </dgm:pt>
    <dgm:pt modelId="{E7C58EB0-F949-43AD-BC93-4CBC048D2EAA}" type="pres">
      <dgm:prSet presAssocID="{8ABC9E7E-E361-4FB4-B6C2-19105C5DE26C}" presName="composite" presStyleCnt="0"/>
      <dgm:spPr/>
    </dgm:pt>
    <dgm:pt modelId="{35925B9B-1BD6-4838-AAC4-0CD8B689BA4E}" type="pres">
      <dgm:prSet presAssocID="{8ABC9E7E-E361-4FB4-B6C2-19105C5DE26C}" presName="parentText" presStyleLbl="alignNode1" presStyleIdx="2" presStyleCnt="4">
        <dgm:presLayoutVars>
          <dgm:chMax val="1"/>
          <dgm:bulletEnabled val="1"/>
        </dgm:presLayoutVars>
      </dgm:prSet>
      <dgm:spPr/>
      <dgm:t>
        <a:bodyPr/>
        <a:lstStyle/>
        <a:p>
          <a:endParaRPr lang="en-GB"/>
        </a:p>
      </dgm:t>
    </dgm:pt>
    <dgm:pt modelId="{FEF2AECB-583D-40BE-B890-29C517F19673}" type="pres">
      <dgm:prSet presAssocID="{8ABC9E7E-E361-4FB4-B6C2-19105C5DE26C}" presName="descendantText" presStyleLbl="alignAcc1" presStyleIdx="2" presStyleCnt="4">
        <dgm:presLayoutVars>
          <dgm:bulletEnabled val="1"/>
        </dgm:presLayoutVars>
      </dgm:prSet>
      <dgm:spPr/>
      <dgm:t>
        <a:bodyPr/>
        <a:lstStyle/>
        <a:p>
          <a:endParaRPr lang="en-GB"/>
        </a:p>
      </dgm:t>
    </dgm:pt>
    <dgm:pt modelId="{31FEE048-63CD-4140-96CF-E3A774C0B079}" type="pres">
      <dgm:prSet presAssocID="{AC5E057C-3EFD-473A-BD92-11F17B2F7329}" presName="sp" presStyleCnt="0"/>
      <dgm:spPr/>
    </dgm:pt>
    <dgm:pt modelId="{06653C9E-84EC-4766-AB4E-F952D4F8F8E1}" type="pres">
      <dgm:prSet presAssocID="{BFD4C5A1-90C8-4528-B1B0-B6EFECB0B8C8}" presName="composite" presStyleCnt="0"/>
      <dgm:spPr/>
    </dgm:pt>
    <dgm:pt modelId="{FCEB1A5C-289E-44C2-9F65-5AED3C3320C3}" type="pres">
      <dgm:prSet presAssocID="{BFD4C5A1-90C8-4528-B1B0-B6EFECB0B8C8}" presName="parentText" presStyleLbl="alignNode1" presStyleIdx="3" presStyleCnt="4">
        <dgm:presLayoutVars>
          <dgm:chMax val="1"/>
          <dgm:bulletEnabled val="1"/>
        </dgm:presLayoutVars>
      </dgm:prSet>
      <dgm:spPr/>
      <dgm:t>
        <a:bodyPr/>
        <a:lstStyle/>
        <a:p>
          <a:endParaRPr lang="en-GB"/>
        </a:p>
      </dgm:t>
    </dgm:pt>
    <dgm:pt modelId="{8379538B-1840-454A-920B-A14FBFDDD0BC}" type="pres">
      <dgm:prSet presAssocID="{BFD4C5A1-90C8-4528-B1B0-B6EFECB0B8C8}" presName="descendantText" presStyleLbl="alignAcc1" presStyleIdx="3" presStyleCnt="4">
        <dgm:presLayoutVars>
          <dgm:bulletEnabled val="1"/>
        </dgm:presLayoutVars>
      </dgm:prSet>
      <dgm:spPr/>
      <dgm:t>
        <a:bodyPr/>
        <a:lstStyle/>
        <a:p>
          <a:endParaRPr lang="en-GB"/>
        </a:p>
      </dgm:t>
    </dgm:pt>
  </dgm:ptLst>
  <dgm:cxnLst>
    <dgm:cxn modelId="{FB3764EA-B95B-4E96-BE97-AB1DD003DBBC}" type="presOf" srcId="{62EC4370-F482-4A25-B246-D1F67CDF749F}" destId="{B5F18D1E-F10C-4410-84AE-4B4662A6769B}" srcOrd="0" destOrd="0" presId="urn:microsoft.com/office/officeart/2005/8/layout/chevron2"/>
    <dgm:cxn modelId="{6B0E95C6-29F3-4A9F-B9EF-1B7AE632563A}" srcId="{FBFC04AC-0D47-46E5-8778-262A7E59908E}" destId="{B6D1BD7F-73FA-4CE4-94EA-8F749ADD8BF4}" srcOrd="0" destOrd="0" parTransId="{3CE7AEF0-C737-405A-AC48-13491F54A2A0}" sibTransId="{D550C5F7-36C8-4233-BFE4-5F6E109368B9}"/>
    <dgm:cxn modelId="{A65C3705-F25D-4AAA-8E79-B0B70F3F0BBA}" type="presOf" srcId="{307FD785-4C5E-4C1C-A1A5-B4418A6808E9}" destId="{94E72E89-3CC6-4124-973D-C55855124353}" srcOrd="0" destOrd="0" presId="urn:microsoft.com/office/officeart/2005/8/layout/chevron2"/>
    <dgm:cxn modelId="{FFF2CF97-F602-422B-8B97-82C0E9E1F579}" type="presOf" srcId="{B6D1BD7F-73FA-4CE4-94EA-8F749ADD8BF4}" destId="{F120F219-9EBE-4CCE-B9BD-F515C8CF56EA}" srcOrd="0" destOrd="0" presId="urn:microsoft.com/office/officeart/2005/8/layout/chevron2"/>
    <dgm:cxn modelId="{B3E30FCB-532F-426A-AF8A-17F05938E9EF}" srcId="{BFD4C5A1-90C8-4528-B1B0-B6EFECB0B8C8}" destId="{AA1B695D-51C3-4366-B717-55A8D0840FAB}" srcOrd="0" destOrd="0" parTransId="{27316E69-0E2A-4FCD-8BB4-00E313979DE3}" sibTransId="{864DF082-026C-4646-85C3-7B650E606A41}"/>
    <dgm:cxn modelId="{7B4FE1EF-704E-4890-AD32-3CCB0B6D9D04}" srcId="{FBFC04AC-0D47-46E5-8778-262A7E59908E}" destId="{BFD4C5A1-90C8-4528-B1B0-B6EFECB0B8C8}" srcOrd="3" destOrd="0" parTransId="{C70B8D44-98CA-4DB2-98A0-DCB0A306DAC9}" sibTransId="{2A6D7046-1D3B-424E-8DB1-D9A543C80B6B}"/>
    <dgm:cxn modelId="{471366A4-C895-4612-864D-22F103E51C10}" srcId="{FBFC04AC-0D47-46E5-8778-262A7E59908E}" destId="{307FD785-4C5E-4C1C-A1A5-B4418A6808E9}" srcOrd="1" destOrd="0" parTransId="{FBB750E5-E9BF-40D8-AA3E-0D36EFC3C834}" sibTransId="{F69D38A3-0334-444E-8028-19C28A1D0FEF}"/>
    <dgm:cxn modelId="{9151EDA7-91CB-4D0B-9969-00AE79B25EF7}" type="presOf" srcId="{4B486C29-A071-46CC-8B72-F4C50D037294}" destId="{FEF2AECB-583D-40BE-B890-29C517F19673}" srcOrd="0" destOrd="0" presId="urn:microsoft.com/office/officeart/2005/8/layout/chevron2"/>
    <dgm:cxn modelId="{423CAC57-697F-4962-B6A7-8399DF6B521A}" srcId="{8ABC9E7E-E361-4FB4-B6C2-19105C5DE26C}" destId="{4B486C29-A071-46CC-8B72-F4C50D037294}" srcOrd="0" destOrd="0" parTransId="{6CE69726-2EE5-4C94-8D91-B6C3B87B7B3A}" sibTransId="{A6173BCA-9DEE-4BDB-8161-22D3C3437255}"/>
    <dgm:cxn modelId="{664D83D5-BD83-4A5A-936C-0C634D1B886B}" type="presOf" srcId="{8ABC9E7E-E361-4FB4-B6C2-19105C5DE26C}" destId="{35925B9B-1BD6-4838-AAC4-0CD8B689BA4E}" srcOrd="0" destOrd="0" presId="urn:microsoft.com/office/officeart/2005/8/layout/chevron2"/>
    <dgm:cxn modelId="{A8AC5D12-FB31-40F1-8426-71D20A8AD9B5}" type="presOf" srcId="{ED50CA59-77BC-4C59-8F37-4C92DF72B2CA}" destId="{6BCB5AF8-FD73-4969-B578-84CAF4382E4B}" srcOrd="0" destOrd="0" presId="urn:microsoft.com/office/officeart/2005/8/layout/chevron2"/>
    <dgm:cxn modelId="{19BEDB7C-C1BF-43DA-BC15-6C366CBE7A2D}" type="presOf" srcId="{FBFC04AC-0D47-46E5-8778-262A7E59908E}" destId="{815434A1-17E8-4BB4-8982-1065D33DD8AD}" srcOrd="0" destOrd="0" presId="urn:microsoft.com/office/officeart/2005/8/layout/chevron2"/>
    <dgm:cxn modelId="{9A750CDF-7D2F-4D5D-9033-98EA2C09801A}" srcId="{FBFC04AC-0D47-46E5-8778-262A7E59908E}" destId="{8ABC9E7E-E361-4FB4-B6C2-19105C5DE26C}" srcOrd="2" destOrd="0" parTransId="{E5BB6551-5CE9-4674-A653-5BF12FD8750A}" sibTransId="{AC5E057C-3EFD-473A-BD92-11F17B2F7329}"/>
    <dgm:cxn modelId="{1A1C9564-2FEF-4165-BCB3-0DD5887E5FA2}" type="presOf" srcId="{AA1B695D-51C3-4366-B717-55A8D0840FAB}" destId="{8379538B-1840-454A-920B-A14FBFDDD0BC}" srcOrd="0" destOrd="0" presId="urn:microsoft.com/office/officeart/2005/8/layout/chevron2"/>
    <dgm:cxn modelId="{4E3B9EE8-34C1-4901-B5A2-A2DEC4574121}" type="presOf" srcId="{BFD4C5A1-90C8-4528-B1B0-B6EFECB0B8C8}" destId="{FCEB1A5C-289E-44C2-9F65-5AED3C3320C3}" srcOrd="0" destOrd="0" presId="urn:microsoft.com/office/officeart/2005/8/layout/chevron2"/>
    <dgm:cxn modelId="{298E2B70-A7AF-47CB-9A19-250FEB8EEEBF}" srcId="{B6D1BD7F-73FA-4CE4-94EA-8F749ADD8BF4}" destId="{ED50CA59-77BC-4C59-8F37-4C92DF72B2CA}" srcOrd="0" destOrd="0" parTransId="{C3A8F2DD-3C2E-4050-850D-9AADEB43AA71}" sibTransId="{F400908A-B376-40BA-B2CE-A1DE6EAC15B9}"/>
    <dgm:cxn modelId="{4D68300F-2D45-4F57-B928-3868411F183D}" srcId="{307FD785-4C5E-4C1C-A1A5-B4418A6808E9}" destId="{62EC4370-F482-4A25-B246-D1F67CDF749F}" srcOrd="0" destOrd="0" parTransId="{DA245774-B789-4E04-A8A4-E75905A572E3}" sibTransId="{89CBD5A2-8999-4057-A575-00BAAE8F172B}"/>
    <dgm:cxn modelId="{E67A9DA4-0C7E-45B9-BB60-CCA7DFB6227E}" type="presParOf" srcId="{815434A1-17E8-4BB4-8982-1065D33DD8AD}" destId="{6BAF080E-7576-42BA-994A-EFC87E9448AD}" srcOrd="0" destOrd="0" presId="urn:microsoft.com/office/officeart/2005/8/layout/chevron2"/>
    <dgm:cxn modelId="{24F2E4AE-2819-47CC-9B07-D3C2F3B7ECF8}" type="presParOf" srcId="{6BAF080E-7576-42BA-994A-EFC87E9448AD}" destId="{F120F219-9EBE-4CCE-B9BD-F515C8CF56EA}" srcOrd="0" destOrd="0" presId="urn:microsoft.com/office/officeart/2005/8/layout/chevron2"/>
    <dgm:cxn modelId="{BA18CD81-7334-46D7-9395-EB70F747F537}" type="presParOf" srcId="{6BAF080E-7576-42BA-994A-EFC87E9448AD}" destId="{6BCB5AF8-FD73-4969-B578-84CAF4382E4B}" srcOrd="1" destOrd="0" presId="urn:microsoft.com/office/officeart/2005/8/layout/chevron2"/>
    <dgm:cxn modelId="{54CD698A-6434-402A-9830-998B70715360}" type="presParOf" srcId="{815434A1-17E8-4BB4-8982-1065D33DD8AD}" destId="{9A7F8C88-8FD3-475C-BED9-0FFE576732E3}" srcOrd="1" destOrd="0" presId="urn:microsoft.com/office/officeart/2005/8/layout/chevron2"/>
    <dgm:cxn modelId="{07DBF35B-DA36-4828-AFEC-A03807166563}" type="presParOf" srcId="{815434A1-17E8-4BB4-8982-1065D33DD8AD}" destId="{81493E06-CDEC-4EC1-9834-B6756AAC3D67}" srcOrd="2" destOrd="0" presId="urn:microsoft.com/office/officeart/2005/8/layout/chevron2"/>
    <dgm:cxn modelId="{2A5BE5BD-4BCF-4950-A8D8-5D7CCB14D6D4}" type="presParOf" srcId="{81493E06-CDEC-4EC1-9834-B6756AAC3D67}" destId="{94E72E89-3CC6-4124-973D-C55855124353}" srcOrd="0" destOrd="0" presId="urn:microsoft.com/office/officeart/2005/8/layout/chevron2"/>
    <dgm:cxn modelId="{5AB84CE8-8ACA-4169-8379-46EFAD2C0498}" type="presParOf" srcId="{81493E06-CDEC-4EC1-9834-B6756AAC3D67}" destId="{B5F18D1E-F10C-4410-84AE-4B4662A6769B}" srcOrd="1" destOrd="0" presId="urn:microsoft.com/office/officeart/2005/8/layout/chevron2"/>
    <dgm:cxn modelId="{27C4DE06-11DE-496B-9840-07428F958E13}" type="presParOf" srcId="{815434A1-17E8-4BB4-8982-1065D33DD8AD}" destId="{7EF37BE4-A70F-45DE-8C9A-DECCACAB87B4}" srcOrd="3" destOrd="0" presId="urn:microsoft.com/office/officeart/2005/8/layout/chevron2"/>
    <dgm:cxn modelId="{AD2F8F9D-2F40-405C-B7FD-45E1F05F872A}" type="presParOf" srcId="{815434A1-17E8-4BB4-8982-1065D33DD8AD}" destId="{E7C58EB0-F949-43AD-BC93-4CBC048D2EAA}" srcOrd="4" destOrd="0" presId="urn:microsoft.com/office/officeart/2005/8/layout/chevron2"/>
    <dgm:cxn modelId="{812ED961-7568-4C06-80F0-2411FAC83DB2}" type="presParOf" srcId="{E7C58EB0-F949-43AD-BC93-4CBC048D2EAA}" destId="{35925B9B-1BD6-4838-AAC4-0CD8B689BA4E}" srcOrd="0" destOrd="0" presId="urn:microsoft.com/office/officeart/2005/8/layout/chevron2"/>
    <dgm:cxn modelId="{30E13F8F-2700-4E87-958F-290C049B9C50}" type="presParOf" srcId="{E7C58EB0-F949-43AD-BC93-4CBC048D2EAA}" destId="{FEF2AECB-583D-40BE-B890-29C517F19673}" srcOrd="1" destOrd="0" presId="urn:microsoft.com/office/officeart/2005/8/layout/chevron2"/>
    <dgm:cxn modelId="{013B3FC2-FF06-449B-BB39-8D4298A4A4BF}" type="presParOf" srcId="{815434A1-17E8-4BB4-8982-1065D33DD8AD}" destId="{31FEE048-63CD-4140-96CF-E3A774C0B079}" srcOrd="5" destOrd="0" presId="urn:microsoft.com/office/officeart/2005/8/layout/chevron2"/>
    <dgm:cxn modelId="{2C62EB0B-87EA-487C-97D4-CE6D58A2E87D}" type="presParOf" srcId="{815434A1-17E8-4BB4-8982-1065D33DD8AD}" destId="{06653C9E-84EC-4766-AB4E-F952D4F8F8E1}" srcOrd="6" destOrd="0" presId="urn:microsoft.com/office/officeart/2005/8/layout/chevron2"/>
    <dgm:cxn modelId="{CE6A0A0F-3337-4084-B7C6-03D81829E2E5}" type="presParOf" srcId="{06653C9E-84EC-4766-AB4E-F952D4F8F8E1}" destId="{FCEB1A5C-289E-44C2-9F65-5AED3C3320C3}" srcOrd="0" destOrd="0" presId="urn:microsoft.com/office/officeart/2005/8/layout/chevron2"/>
    <dgm:cxn modelId="{3B02E437-9D85-499C-A288-CBA5692CD74F}" type="presParOf" srcId="{06653C9E-84EC-4766-AB4E-F952D4F8F8E1}" destId="{8379538B-1840-454A-920B-A14FBFDDD0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D69B5-4D91-4107-967B-9BC768AE9A92}"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GB"/>
        </a:p>
      </dgm:t>
    </dgm:pt>
    <dgm:pt modelId="{49AE7927-9CD7-446D-81DE-387A72AA2C9F}">
      <dgm:prSet phldrT="[Text]" custT="1"/>
      <dgm:spPr>
        <a:xfrm>
          <a:off x="0" y="100399"/>
          <a:ext cx="5037651" cy="810985"/>
        </a:xfrm>
        <a:prstGeom prst="roundRect">
          <a:avLst>
            <a:gd name="adj" fmla="val 1000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2400" b="1" dirty="0">
              <a:solidFill>
                <a:sysClr val="window" lastClr="FFFFFF"/>
              </a:solidFill>
              <a:latin typeface="Calibri"/>
              <a:ea typeface="+mn-ea"/>
              <a:cs typeface="+mn-cs"/>
            </a:rPr>
            <a:t>Venue Risk Assessment </a:t>
          </a:r>
        </a:p>
      </dgm:t>
    </dgm:pt>
    <dgm:pt modelId="{5D5B00D3-53BB-4F7A-BAE6-5BC6AD1A0F83}" type="parTrans" cxnId="{DE28B239-99B3-44E5-B492-8D619D215004}">
      <dgm:prSet/>
      <dgm:spPr/>
      <dgm:t>
        <a:bodyPr/>
        <a:lstStyle/>
        <a:p>
          <a:endParaRPr lang="en-GB"/>
        </a:p>
      </dgm:t>
    </dgm:pt>
    <dgm:pt modelId="{F5D4A323-F15E-4A26-91D4-128A3AE8491E}" type="sibTrans" cxnId="{DE28B239-99B3-44E5-B492-8D619D215004}">
      <dgm:prSet/>
      <dgm:spPr>
        <a:xfrm>
          <a:off x="4379992" y="739164"/>
          <a:ext cx="657659" cy="657659"/>
        </a:xfrm>
        <a:prstGeom prst="downArrow">
          <a:avLst>
            <a:gd name="adj1" fmla="val 55000"/>
            <a:gd name="adj2" fmla="val 45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22760FE5-5C83-402D-8BAE-267C78160AA8}">
      <dgm:prSet phldrT="[Text]" custT="1"/>
      <dgm:spPr>
        <a:xfrm>
          <a:off x="376188" y="1080760"/>
          <a:ext cx="5037651" cy="1154880"/>
        </a:xfrm>
        <a:prstGeom prst="roundRect">
          <a:avLst>
            <a:gd name="adj" fmla="val 1000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2400" b="1" dirty="0">
              <a:solidFill>
                <a:sysClr val="window" lastClr="FFFFFF"/>
              </a:solidFill>
              <a:latin typeface="Calibri"/>
              <a:ea typeface="+mn-ea"/>
              <a:cs typeface="+mn-cs"/>
            </a:rPr>
            <a:t> Noise Impact Assessment</a:t>
          </a:r>
        </a:p>
      </dgm:t>
    </dgm:pt>
    <dgm:pt modelId="{5FF06930-1D9E-4B12-8896-2CFA93CA293A}" type="parTrans" cxnId="{81B66DBB-59F3-4F85-B2ED-679FC2A222CC}">
      <dgm:prSet/>
      <dgm:spPr/>
      <dgm:t>
        <a:bodyPr/>
        <a:lstStyle/>
        <a:p>
          <a:endParaRPr lang="en-GB"/>
        </a:p>
      </dgm:t>
    </dgm:pt>
    <dgm:pt modelId="{088D0414-2733-4F31-BD2B-B0C28FAEC980}" type="sibTrans" cxnId="{81B66DBB-59F3-4F85-B2ED-679FC2A222CC}">
      <dgm:prSet/>
      <dgm:spPr>
        <a:xfrm>
          <a:off x="4756180" y="1891473"/>
          <a:ext cx="657659" cy="657659"/>
        </a:xfrm>
        <a:prstGeom prst="downArrow">
          <a:avLst>
            <a:gd name="adj1" fmla="val 55000"/>
            <a:gd name="adj2" fmla="val 45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C61BEDE2-B26F-463C-BBAF-4196B072A82C}">
      <dgm:prSet custT="1"/>
      <dgm:spPr>
        <a:xfrm>
          <a:off x="1128564" y="3456927"/>
          <a:ext cx="5037651" cy="1011783"/>
        </a:xfrm>
        <a:prstGeom prst="roundRect">
          <a:avLst>
            <a:gd name="adj" fmla="val 1000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endParaRPr lang="en-GB" sz="1200" b="1" dirty="0">
            <a:solidFill>
              <a:sysClr val="window" lastClr="FFFFFF"/>
            </a:solidFill>
            <a:latin typeface="Calibri"/>
            <a:ea typeface="+mn-ea"/>
            <a:cs typeface="+mn-cs"/>
          </a:endParaRPr>
        </a:p>
        <a:p>
          <a:pPr>
            <a:buNone/>
          </a:pPr>
          <a:r>
            <a:rPr lang="en-GB" sz="2400" b="1" dirty="0">
              <a:solidFill>
                <a:sysClr val="window" lastClr="FFFFFF"/>
              </a:solidFill>
              <a:latin typeface="Calibri"/>
              <a:ea typeface="+mn-ea"/>
              <a:cs typeface="+mn-cs"/>
            </a:rPr>
            <a:t>Apply Noise Controls</a:t>
          </a:r>
        </a:p>
        <a:p>
          <a:pPr>
            <a:buNone/>
          </a:pPr>
          <a:endParaRPr lang="en-GB" sz="1000" dirty="0">
            <a:solidFill>
              <a:sysClr val="window" lastClr="FFFFFF"/>
            </a:solidFill>
            <a:latin typeface="Calibri"/>
            <a:ea typeface="+mn-ea"/>
            <a:cs typeface="+mn-cs"/>
          </a:endParaRPr>
        </a:p>
      </dgm:t>
    </dgm:pt>
    <dgm:pt modelId="{173C50E1-86B0-450D-B9AB-26909B796E82}" type="parTrans" cxnId="{DA75583B-4767-4531-AAA9-B22722F5F670}">
      <dgm:prSet/>
      <dgm:spPr/>
      <dgm:t>
        <a:bodyPr/>
        <a:lstStyle/>
        <a:p>
          <a:endParaRPr lang="en-GB"/>
        </a:p>
      </dgm:t>
    </dgm:pt>
    <dgm:pt modelId="{22FDA19C-46E7-4C12-B7A6-10CC207A248B}" type="sibTrans" cxnId="{DA75583B-4767-4531-AAA9-B22722F5F670}">
      <dgm:prSet/>
      <dgm:spPr>
        <a:xfrm>
          <a:off x="5508557" y="4190470"/>
          <a:ext cx="657659" cy="657659"/>
        </a:xfrm>
        <a:prstGeom prst="downArrow">
          <a:avLst>
            <a:gd name="adj1" fmla="val 55000"/>
            <a:gd name="adj2" fmla="val 45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6BAF0171-9A67-4EAF-8360-688CE9BC15B8}">
      <dgm:prSet custT="1"/>
      <dgm:spPr>
        <a:xfrm>
          <a:off x="752376" y="2304618"/>
          <a:ext cx="5037651" cy="1011783"/>
        </a:xfrm>
        <a:prstGeom prst="roundRect">
          <a:avLst>
            <a:gd name="adj" fmla="val 1000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2400" b="1" dirty="0">
              <a:solidFill>
                <a:sysClr val="window" lastClr="FFFFFF"/>
              </a:solidFill>
              <a:latin typeface="Calibri"/>
              <a:ea typeface="+mn-ea"/>
              <a:cs typeface="+mn-cs"/>
            </a:rPr>
            <a:t>Significance Threshold Criteria &amp;  Level/s </a:t>
          </a:r>
        </a:p>
      </dgm:t>
    </dgm:pt>
    <dgm:pt modelId="{A34D922A-7DFE-4382-8559-7644C46D8F28}" type="parTrans" cxnId="{B23485FA-5B67-42B4-B675-08E358E77590}">
      <dgm:prSet/>
      <dgm:spPr/>
      <dgm:t>
        <a:bodyPr/>
        <a:lstStyle/>
        <a:p>
          <a:endParaRPr lang="en-GB"/>
        </a:p>
      </dgm:t>
    </dgm:pt>
    <dgm:pt modelId="{56893898-C0D2-4195-928B-C75CD88401A5}" type="sibTrans" cxnId="{B23485FA-5B67-42B4-B675-08E358E77590}">
      <dgm:prSet/>
      <dgm:spPr>
        <a:xfrm>
          <a:off x="5132369" y="3026919"/>
          <a:ext cx="657659" cy="657659"/>
        </a:xfrm>
        <a:prstGeom prst="downArrow">
          <a:avLst>
            <a:gd name="adj1" fmla="val 55000"/>
            <a:gd name="adj2" fmla="val 45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2ECECDC8-254A-48CB-918A-69BEEC8C18B8}">
      <dgm:prSet custT="1"/>
      <dgm:spPr>
        <a:xfrm>
          <a:off x="1504753" y="4609236"/>
          <a:ext cx="5037651" cy="1011783"/>
        </a:xfrm>
        <a:prstGeom prst="roundRect">
          <a:avLst>
            <a:gd name="adj" fmla="val 1000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endParaRPr lang="en-GB" sz="1200" b="1" dirty="0">
            <a:solidFill>
              <a:sysClr val="window" lastClr="FFFFFF"/>
            </a:solidFill>
            <a:latin typeface="Calibri"/>
            <a:ea typeface="+mn-ea"/>
            <a:cs typeface="+mn-cs"/>
          </a:endParaRPr>
        </a:p>
        <a:p>
          <a:pPr>
            <a:buNone/>
          </a:pPr>
          <a:r>
            <a:rPr lang="en-GB" sz="2400" b="1" dirty="0">
              <a:solidFill>
                <a:sysClr val="window" lastClr="FFFFFF"/>
              </a:solidFill>
              <a:latin typeface="Calibri"/>
              <a:ea typeface="+mn-ea"/>
              <a:cs typeface="+mn-cs"/>
            </a:rPr>
            <a:t>Post Mitigation Assessment</a:t>
          </a:r>
        </a:p>
        <a:p>
          <a:pPr>
            <a:buNone/>
          </a:pPr>
          <a:r>
            <a:rPr lang="en-GB" sz="1050" dirty="0">
              <a:solidFill>
                <a:sysClr val="window" lastClr="FFFFFF"/>
              </a:solidFill>
              <a:latin typeface="Calibri"/>
              <a:ea typeface="+mn-ea"/>
              <a:cs typeface="+mn-cs"/>
            </a:rPr>
            <a:t> </a:t>
          </a:r>
        </a:p>
      </dgm:t>
    </dgm:pt>
    <dgm:pt modelId="{6CEF8ACD-3FB9-43DD-9A68-760D0D7B2726}" type="parTrans" cxnId="{4E70644D-3D37-46B5-852F-C461F6ECFE0E}">
      <dgm:prSet/>
      <dgm:spPr/>
      <dgm:t>
        <a:bodyPr/>
        <a:lstStyle/>
        <a:p>
          <a:endParaRPr lang="en-GB"/>
        </a:p>
      </dgm:t>
    </dgm:pt>
    <dgm:pt modelId="{6FFF164F-AA9E-43AF-9634-20847C0CA35D}" type="sibTrans" cxnId="{4E70644D-3D37-46B5-852F-C461F6ECFE0E}">
      <dgm:prSet/>
      <dgm:spPr/>
      <dgm:t>
        <a:bodyPr/>
        <a:lstStyle/>
        <a:p>
          <a:endParaRPr lang="en-GB"/>
        </a:p>
      </dgm:t>
    </dgm:pt>
    <dgm:pt modelId="{ADBBF21D-8D2B-4CF7-AA29-D73D778C1094}">
      <dgm:prSet custT="1"/>
      <dgm:spPr/>
      <dgm:t>
        <a:bodyPr/>
        <a:lstStyle/>
        <a:p>
          <a:endParaRPr lang="en-GB"/>
        </a:p>
      </dgm:t>
    </dgm:pt>
    <dgm:pt modelId="{730E29C5-27DD-467F-BF2E-539CA341A2B8}" type="parTrans" cxnId="{C46BB547-398F-48B3-A231-751F1F81B6FE}">
      <dgm:prSet/>
      <dgm:spPr/>
      <dgm:t>
        <a:bodyPr/>
        <a:lstStyle/>
        <a:p>
          <a:endParaRPr lang="en-GB"/>
        </a:p>
      </dgm:t>
    </dgm:pt>
    <dgm:pt modelId="{93A72711-F228-409B-B871-CA86AD16F151}" type="sibTrans" cxnId="{C46BB547-398F-48B3-A231-751F1F81B6FE}">
      <dgm:prSet/>
      <dgm:spPr/>
      <dgm:t>
        <a:bodyPr/>
        <a:lstStyle/>
        <a:p>
          <a:endParaRPr lang="en-GB"/>
        </a:p>
      </dgm:t>
    </dgm:pt>
    <dgm:pt modelId="{440DDA4E-3356-40A2-9C8C-2550AC1E0623}" type="pres">
      <dgm:prSet presAssocID="{FFED69B5-4D91-4107-967B-9BC768AE9A92}" presName="outerComposite" presStyleCnt="0">
        <dgm:presLayoutVars>
          <dgm:chMax val="5"/>
          <dgm:dir/>
          <dgm:resizeHandles val="exact"/>
        </dgm:presLayoutVars>
      </dgm:prSet>
      <dgm:spPr/>
      <dgm:t>
        <a:bodyPr/>
        <a:lstStyle/>
        <a:p>
          <a:endParaRPr lang="en-GB"/>
        </a:p>
      </dgm:t>
    </dgm:pt>
    <dgm:pt modelId="{EECD5EB9-504C-4A8C-BEB3-91EF03902047}" type="pres">
      <dgm:prSet presAssocID="{FFED69B5-4D91-4107-967B-9BC768AE9A92}" presName="dummyMaxCanvas" presStyleCnt="0">
        <dgm:presLayoutVars/>
      </dgm:prSet>
      <dgm:spPr/>
    </dgm:pt>
    <dgm:pt modelId="{4B78A269-66E1-42CC-BED3-FFEB52FA6FC6}" type="pres">
      <dgm:prSet presAssocID="{FFED69B5-4D91-4107-967B-9BC768AE9A92}" presName="FiveNodes_1" presStyleLbl="node1" presStyleIdx="0" presStyleCnt="5" custScaleX="95555" custScaleY="50193" custLinFactNeighborX="642" custLinFactNeighborY="7587">
        <dgm:presLayoutVars>
          <dgm:bulletEnabled val="1"/>
        </dgm:presLayoutVars>
      </dgm:prSet>
      <dgm:spPr>
        <a:prstGeom prst="roundRect">
          <a:avLst>
            <a:gd name="adj" fmla="val 10000"/>
          </a:avLst>
        </a:prstGeom>
      </dgm:spPr>
      <dgm:t>
        <a:bodyPr/>
        <a:lstStyle/>
        <a:p>
          <a:endParaRPr lang="en-GB"/>
        </a:p>
      </dgm:t>
    </dgm:pt>
    <dgm:pt modelId="{29783239-F17E-4025-9430-1D1B1AB37C15}" type="pres">
      <dgm:prSet presAssocID="{FFED69B5-4D91-4107-967B-9BC768AE9A92}" presName="FiveNodes_2" presStyleLbl="node1" presStyleIdx="1" presStyleCnt="5" custScaleX="101501" custScaleY="59430" custLinFactNeighborX="5196" custLinFactNeighborY="5861">
        <dgm:presLayoutVars>
          <dgm:bulletEnabled val="1"/>
        </dgm:presLayoutVars>
      </dgm:prSet>
      <dgm:spPr>
        <a:prstGeom prst="roundRect">
          <a:avLst>
            <a:gd name="adj" fmla="val 10000"/>
          </a:avLst>
        </a:prstGeom>
      </dgm:spPr>
      <dgm:t>
        <a:bodyPr/>
        <a:lstStyle/>
        <a:p>
          <a:endParaRPr lang="en-GB"/>
        </a:p>
      </dgm:t>
    </dgm:pt>
    <dgm:pt modelId="{F7EEBB61-A816-4D35-BB66-77DDBD12B644}" type="pres">
      <dgm:prSet presAssocID="{FFED69B5-4D91-4107-967B-9BC768AE9A92}" presName="FiveNodes_3" presStyleLbl="node1" presStyleIdx="2" presStyleCnt="5" custScaleX="103997" custScaleY="58406" custLinFactNeighborX="2342" custLinFactNeighborY="9526">
        <dgm:presLayoutVars>
          <dgm:bulletEnabled val="1"/>
        </dgm:presLayoutVars>
      </dgm:prSet>
      <dgm:spPr>
        <a:prstGeom prst="roundRect">
          <a:avLst>
            <a:gd name="adj" fmla="val 10000"/>
          </a:avLst>
        </a:prstGeom>
      </dgm:spPr>
      <dgm:t>
        <a:bodyPr/>
        <a:lstStyle/>
        <a:p>
          <a:endParaRPr lang="en-GB"/>
        </a:p>
      </dgm:t>
    </dgm:pt>
    <dgm:pt modelId="{5D88CAD2-0A98-46D7-9C2D-6EEE32D9A03A}" type="pres">
      <dgm:prSet presAssocID="{FFED69B5-4D91-4107-967B-9BC768AE9A92}" presName="FiveNodes_4" presStyleLbl="node1" presStyleIdx="3" presStyleCnt="5" custScaleX="87910" custScaleY="60644" custLinFactNeighborX="200" custLinFactNeighborY="14821">
        <dgm:presLayoutVars>
          <dgm:bulletEnabled val="1"/>
        </dgm:presLayoutVars>
      </dgm:prSet>
      <dgm:spPr>
        <a:prstGeom prst="roundRect">
          <a:avLst>
            <a:gd name="adj" fmla="val 10000"/>
          </a:avLst>
        </a:prstGeom>
      </dgm:spPr>
      <dgm:t>
        <a:bodyPr/>
        <a:lstStyle/>
        <a:p>
          <a:endParaRPr lang="en-GB"/>
        </a:p>
      </dgm:t>
    </dgm:pt>
    <dgm:pt modelId="{4C3912E4-3181-466D-8C34-D11F4821EBB7}" type="pres">
      <dgm:prSet presAssocID="{FFED69B5-4D91-4107-967B-9BC768AE9A92}" presName="FiveNodes_5" presStyleLbl="node1" presStyleIdx="4" presStyleCnt="5" custScaleX="72194" custScaleY="51584" custLinFactNeighborX="10658" custLinFactNeighborY="14467">
        <dgm:presLayoutVars>
          <dgm:bulletEnabled val="1"/>
        </dgm:presLayoutVars>
      </dgm:prSet>
      <dgm:spPr>
        <a:prstGeom prst="roundRect">
          <a:avLst>
            <a:gd name="adj" fmla="val 10000"/>
          </a:avLst>
        </a:prstGeom>
      </dgm:spPr>
      <dgm:t>
        <a:bodyPr/>
        <a:lstStyle/>
        <a:p>
          <a:endParaRPr lang="en-GB"/>
        </a:p>
      </dgm:t>
    </dgm:pt>
    <dgm:pt modelId="{782ED6ED-F6C8-4E28-B645-6890D15F82FD}" type="pres">
      <dgm:prSet presAssocID="{FFED69B5-4D91-4107-967B-9BC768AE9A92}" presName="FiveConn_1-2" presStyleLbl="fgAccFollowNode1" presStyleIdx="0" presStyleCnt="4" custLinFactX="-100000" custLinFactNeighborX="-109997" custLinFactNeighborY="12226">
        <dgm:presLayoutVars>
          <dgm:bulletEnabled val="1"/>
        </dgm:presLayoutVars>
      </dgm:prSet>
      <dgm:spPr>
        <a:prstGeom prst="downArrow">
          <a:avLst>
            <a:gd name="adj1" fmla="val 55000"/>
            <a:gd name="adj2" fmla="val 45000"/>
          </a:avLst>
        </a:prstGeom>
      </dgm:spPr>
      <dgm:t>
        <a:bodyPr/>
        <a:lstStyle/>
        <a:p>
          <a:endParaRPr lang="en-GB"/>
        </a:p>
      </dgm:t>
    </dgm:pt>
    <dgm:pt modelId="{F8344204-7E01-4F2E-96B3-258B8CE7E278}" type="pres">
      <dgm:prSet presAssocID="{FFED69B5-4D91-4107-967B-9BC768AE9A92}" presName="FiveConn_2-3" presStyleLbl="fgAccFollowNode1" presStyleIdx="1" presStyleCnt="4" custLinFactX="-47634" custLinFactNeighborX="-100000" custLinFactNeighborY="18651">
        <dgm:presLayoutVars>
          <dgm:bulletEnabled val="1"/>
        </dgm:presLayoutVars>
      </dgm:prSet>
      <dgm:spPr>
        <a:prstGeom prst="downArrow">
          <a:avLst>
            <a:gd name="adj1" fmla="val 55000"/>
            <a:gd name="adj2" fmla="val 45000"/>
          </a:avLst>
        </a:prstGeom>
      </dgm:spPr>
      <dgm:t>
        <a:bodyPr/>
        <a:lstStyle/>
        <a:p>
          <a:endParaRPr lang="en-GB"/>
        </a:p>
      </dgm:t>
    </dgm:pt>
    <dgm:pt modelId="{A8A94373-B311-4EF1-BB10-6E6C9103AC2E}" type="pres">
      <dgm:prSet presAssocID="{FFED69B5-4D91-4107-967B-9BC768AE9A92}" presName="FiveConn_3-4" presStyleLbl="fgAccFollowNode1" presStyleIdx="2" presStyleCnt="4" custLinFactX="-45818" custLinFactNeighborX="-100000" custLinFactNeighborY="37731">
        <dgm:presLayoutVars>
          <dgm:bulletEnabled val="1"/>
        </dgm:presLayoutVars>
      </dgm:prSet>
      <dgm:spPr>
        <a:prstGeom prst="downArrow">
          <a:avLst>
            <a:gd name="adj1" fmla="val 55000"/>
            <a:gd name="adj2" fmla="val 45000"/>
          </a:avLst>
        </a:prstGeom>
      </dgm:spPr>
      <dgm:t>
        <a:bodyPr/>
        <a:lstStyle/>
        <a:p>
          <a:endParaRPr lang="en-GB"/>
        </a:p>
      </dgm:t>
    </dgm:pt>
    <dgm:pt modelId="{F8298AF6-D642-47A5-BC97-F0198083F13D}" type="pres">
      <dgm:prSet presAssocID="{FFED69B5-4D91-4107-967B-9BC768AE9A92}" presName="FiveConn_4-5" presStyleLbl="fgAccFollowNode1" presStyleIdx="3" presStyleCnt="4" custLinFactNeighborX="-92636" custLinFactNeighborY="32356">
        <dgm:presLayoutVars>
          <dgm:bulletEnabled val="1"/>
        </dgm:presLayoutVars>
      </dgm:prSet>
      <dgm:spPr>
        <a:prstGeom prst="downArrow">
          <a:avLst>
            <a:gd name="adj1" fmla="val 55000"/>
            <a:gd name="adj2" fmla="val 45000"/>
          </a:avLst>
        </a:prstGeom>
      </dgm:spPr>
      <dgm:t>
        <a:bodyPr/>
        <a:lstStyle/>
        <a:p>
          <a:endParaRPr lang="en-GB"/>
        </a:p>
      </dgm:t>
    </dgm:pt>
    <dgm:pt modelId="{C51EE471-6F0A-457E-9E20-D5DB20F55DC1}" type="pres">
      <dgm:prSet presAssocID="{FFED69B5-4D91-4107-967B-9BC768AE9A92}" presName="FiveNodes_1_text" presStyleLbl="node1" presStyleIdx="4" presStyleCnt="5">
        <dgm:presLayoutVars>
          <dgm:bulletEnabled val="1"/>
        </dgm:presLayoutVars>
      </dgm:prSet>
      <dgm:spPr/>
      <dgm:t>
        <a:bodyPr/>
        <a:lstStyle/>
        <a:p>
          <a:endParaRPr lang="en-GB"/>
        </a:p>
      </dgm:t>
    </dgm:pt>
    <dgm:pt modelId="{E4E238EC-E3A5-4C41-8C79-C7B0E11C2ADF}" type="pres">
      <dgm:prSet presAssocID="{FFED69B5-4D91-4107-967B-9BC768AE9A92}" presName="FiveNodes_2_text" presStyleLbl="node1" presStyleIdx="4" presStyleCnt="5">
        <dgm:presLayoutVars>
          <dgm:bulletEnabled val="1"/>
        </dgm:presLayoutVars>
      </dgm:prSet>
      <dgm:spPr/>
      <dgm:t>
        <a:bodyPr/>
        <a:lstStyle/>
        <a:p>
          <a:endParaRPr lang="en-GB"/>
        </a:p>
      </dgm:t>
    </dgm:pt>
    <dgm:pt modelId="{BA602599-B536-469D-BFA8-E38CC46CDA44}" type="pres">
      <dgm:prSet presAssocID="{FFED69B5-4D91-4107-967B-9BC768AE9A92}" presName="FiveNodes_3_text" presStyleLbl="node1" presStyleIdx="4" presStyleCnt="5">
        <dgm:presLayoutVars>
          <dgm:bulletEnabled val="1"/>
        </dgm:presLayoutVars>
      </dgm:prSet>
      <dgm:spPr/>
      <dgm:t>
        <a:bodyPr/>
        <a:lstStyle/>
        <a:p>
          <a:endParaRPr lang="en-GB"/>
        </a:p>
      </dgm:t>
    </dgm:pt>
    <dgm:pt modelId="{B65C7F4E-512C-4588-94A7-C1DB66159B12}" type="pres">
      <dgm:prSet presAssocID="{FFED69B5-4D91-4107-967B-9BC768AE9A92}" presName="FiveNodes_4_text" presStyleLbl="node1" presStyleIdx="4" presStyleCnt="5">
        <dgm:presLayoutVars>
          <dgm:bulletEnabled val="1"/>
        </dgm:presLayoutVars>
      </dgm:prSet>
      <dgm:spPr/>
      <dgm:t>
        <a:bodyPr/>
        <a:lstStyle/>
        <a:p>
          <a:endParaRPr lang="en-GB"/>
        </a:p>
      </dgm:t>
    </dgm:pt>
    <dgm:pt modelId="{F0A901AE-152F-4B3E-BBFC-A579936D12F0}" type="pres">
      <dgm:prSet presAssocID="{FFED69B5-4D91-4107-967B-9BC768AE9A92}" presName="FiveNodes_5_text" presStyleLbl="node1" presStyleIdx="4" presStyleCnt="5">
        <dgm:presLayoutVars>
          <dgm:bulletEnabled val="1"/>
        </dgm:presLayoutVars>
      </dgm:prSet>
      <dgm:spPr/>
      <dgm:t>
        <a:bodyPr/>
        <a:lstStyle/>
        <a:p>
          <a:endParaRPr lang="en-GB"/>
        </a:p>
      </dgm:t>
    </dgm:pt>
  </dgm:ptLst>
  <dgm:cxnLst>
    <dgm:cxn modelId="{B6ACB1BE-84EE-4DBF-8426-6CD12E6865CB}" type="presOf" srcId="{2ECECDC8-254A-48CB-918A-69BEEC8C18B8}" destId="{4C3912E4-3181-466D-8C34-D11F4821EBB7}" srcOrd="0" destOrd="0" presId="urn:microsoft.com/office/officeart/2005/8/layout/vProcess5"/>
    <dgm:cxn modelId="{103DAAC8-29EC-4CB1-A65D-54E26C56AF88}" type="presOf" srcId="{6BAF0171-9A67-4EAF-8360-688CE9BC15B8}" destId="{F7EEBB61-A816-4D35-BB66-77DDBD12B644}" srcOrd="0" destOrd="0" presId="urn:microsoft.com/office/officeart/2005/8/layout/vProcess5"/>
    <dgm:cxn modelId="{A34926A1-616F-490A-8BB8-282213C5EEE9}" type="presOf" srcId="{FFED69B5-4D91-4107-967B-9BC768AE9A92}" destId="{440DDA4E-3356-40A2-9C8C-2550AC1E0623}" srcOrd="0" destOrd="0" presId="urn:microsoft.com/office/officeart/2005/8/layout/vProcess5"/>
    <dgm:cxn modelId="{C46BB547-398F-48B3-A231-751F1F81B6FE}" srcId="{FFED69B5-4D91-4107-967B-9BC768AE9A92}" destId="{ADBBF21D-8D2B-4CF7-AA29-D73D778C1094}" srcOrd="5" destOrd="0" parTransId="{730E29C5-27DD-467F-BF2E-539CA341A2B8}" sibTransId="{93A72711-F228-409B-B871-CA86AD16F151}"/>
    <dgm:cxn modelId="{89F946D2-5274-4EA1-B8BF-289FAFA76520}" type="presOf" srcId="{F5D4A323-F15E-4A26-91D4-128A3AE8491E}" destId="{782ED6ED-F6C8-4E28-B645-6890D15F82FD}" srcOrd="0" destOrd="0" presId="urn:microsoft.com/office/officeart/2005/8/layout/vProcess5"/>
    <dgm:cxn modelId="{B23485FA-5B67-42B4-B675-08E358E77590}" srcId="{FFED69B5-4D91-4107-967B-9BC768AE9A92}" destId="{6BAF0171-9A67-4EAF-8360-688CE9BC15B8}" srcOrd="2" destOrd="0" parTransId="{A34D922A-7DFE-4382-8559-7644C46D8F28}" sibTransId="{56893898-C0D2-4195-928B-C75CD88401A5}"/>
    <dgm:cxn modelId="{B30C1737-0AF6-4CD5-8BB3-7FA5E3995740}" type="presOf" srcId="{2ECECDC8-254A-48CB-918A-69BEEC8C18B8}" destId="{F0A901AE-152F-4B3E-BBFC-A579936D12F0}" srcOrd="1" destOrd="0" presId="urn:microsoft.com/office/officeart/2005/8/layout/vProcess5"/>
    <dgm:cxn modelId="{DE28B239-99B3-44E5-B492-8D619D215004}" srcId="{FFED69B5-4D91-4107-967B-9BC768AE9A92}" destId="{49AE7927-9CD7-446D-81DE-387A72AA2C9F}" srcOrd="0" destOrd="0" parTransId="{5D5B00D3-53BB-4F7A-BAE6-5BC6AD1A0F83}" sibTransId="{F5D4A323-F15E-4A26-91D4-128A3AE8491E}"/>
    <dgm:cxn modelId="{DA75583B-4767-4531-AAA9-B22722F5F670}" srcId="{FFED69B5-4D91-4107-967B-9BC768AE9A92}" destId="{C61BEDE2-B26F-463C-BBAF-4196B072A82C}" srcOrd="3" destOrd="0" parTransId="{173C50E1-86B0-450D-B9AB-26909B796E82}" sibTransId="{22FDA19C-46E7-4C12-B7A6-10CC207A248B}"/>
    <dgm:cxn modelId="{01E8B476-E9B8-44A6-A653-25B39A3E0266}" type="presOf" srcId="{C61BEDE2-B26F-463C-BBAF-4196B072A82C}" destId="{5D88CAD2-0A98-46D7-9C2D-6EEE32D9A03A}" srcOrd="0" destOrd="0" presId="urn:microsoft.com/office/officeart/2005/8/layout/vProcess5"/>
    <dgm:cxn modelId="{2AA327C4-A93A-4E41-BE90-D0D1655F76EB}" type="presOf" srcId="{22FDA19C-46E7-4C12-B7A6-10CC207A248B}" destId="{F8298AF6-D642-47A5-BC97-F0198083F13D}" srcOrd="0" destOrd="0" presId="urn:microsoft.com/office/officeart/2005/8/layout/vProcess5"/>
    <dgm:cxn modelId="{3EA3DFD7-336B-4E26-8CC4-903A65CDB950}" type="presOf" srcId="{49AE7927-9CD7-446D-81DE-387A72AA2C9F}" destId="{C51EE471-6F0A-457E-9E20-D5DB20F55DC1}" srcOrd="1" destOrd="0" presId="urn:microsoft.com/office/officeart/2005/8/layout/vProcess5"/>
    <dgm:cxn modelId="{37112295-B8BD-4340-B4DB-180F09D39145}" type="presOf" srcId="{088D0414-2733-4F31-BD2B-B0C28FAEC980}" destId="{F8344204-7E01-4F2E-96B3-258B8CE7E278}" srcOrd="0" destOrd="0" presId="urn:microsoft.com/office/officeart/2005/8/layout/vProcess5"/>
    <dgm:cxn modelId="{F2A3B24E-6BFD-4C2A-9A14-DE8E5004036E}" type="presOf" srcId="{6BAF0171-9A67-4EAF-8360-688CE9BC15B8}" destId="{BA602599-B536-469D-BFA8-E38CC46CDA44}" srcOrd="1" destOrd="0" presId="urn:microsoft.com/office/officeart/2005/8/layout/vProcess5"/>
    <dgm:cxn modelId="{0B8CFD02-3651-45F1-B76D-E132613760C7}" type="presOf" srcId="{C61BEDE2-B26F-463C-BBAF-4196B072A82C}" destId="{B65C7F4E-512C-4588-94A7-C1DB66159B12}" srcOrd="1" destOrd="0" presId="urn:microsoft.com/office/officeart/2005/8/layout/vProcess5"/>
    <dgm:cxn modelId="{4E70644D-3D37-46B5-852F-C461F6ECFE0E}" srcId="{FFED69B5-4D91-4107-967B-9BC768AE9A92}" destId="{2ECECDC8-254A-48CB-918A-69BEEC8C18B8}" srcOrd="4" destOrd="0" parTransId="{6CEF8ACD-3FB9-43DD-9A68-760D0D7B2726}" sibTransId="{6FFF164F-AA9E-43AF-9634-20847C0CA35D}"/>
    <dgm:cxn modelId="{81B66DBB-59F3-4F85-B2ED-679FC2A222CC}" srcId="{FFED69B5-4D91-4107-967B-9BC768AE9A92}" destId="{22760FE5-5C83-402D-8BAE-267C78160AA8}" srcOrd="1" destOrd="0" parTransId="{5FF06930-1D9E-4B12-8896-2CFA93CA293A}" sibTransId="{088D0414-2733-4F31-BD2B-B0C28FAEC980}"/>
    <dgm:cxn modelId="{40B580E3-8126-4C13-B8DB-14C1745E5BE8}" type="presOf" srcId="{22760FE5-5C83-402D-8BAE-267C78160AA8}" destId="{E4E238EC-E3A5-4C41-8C79-C7B0E11C2ADF}" srcOrd="1" destOrd="0" presId="urn:microsoft.com/office/officeart/2005/8/layout/vProcess5"/>
    <dgm:cxn modelId="{027810FB-9B28-47A1-99D6-CAC18D47D0B8}" type="presOf" srcId="{22760FE5-5C83-402D-8BAE-267C78160AA8}" destId="{29783239-F17E-4025-9430-1D1B1AB37C15}" srcOrd="0" destOrd="0" presId="urn:microsoft.com/office/officeart/2005/8/layout/vProcess5"/>
    <dgm:cxn modelId="{10E03701-D852-4917-A01E-B4682D7B7C3C}" type="presOf" srcId="{49AE7927-9CD7-446D-81DE-387A72AA2C9F}" destId="{4B78A269-66E1-42CC-BED3-FFEB52FA6FC6}" srcOrd="0" destOrd="0" presId="urn:microsoft.com/office/officeart/2005/8/layout/vProcess5"/>
    <dgm:cxn modelId="{B2F98902-D733-4DE2-A359-3AAF32C38F09}" type="presOf" srcId="{56893898-C0D2-4195-928B-C75CD88401A5}" destId="{A8A94373-B311-4EF1-BB10-6E6C9103AC2E}" srcOrd="0" destOrd="0" presId="urn:microsoft.com/office/officeart/2005/8/layout/vProcess5"/>
    <dgm:cxn modelId="{B3A1B8C0-E842-437B-84A4-C76C82D1D429}" type="presParOf" srcId="{440DDA4E-3356-40A2-9C8C-2550AC1E0623}" destId="{EECD5EB9-504C-4A8C-BEB3-91EF03902047}" srcOrd="0" destOrd="0" presId="urn:microsoft.com/office/officeart/2005/8/layout/vProcess5"/>
    <dgm:cxn modelId="{635591DF-5EED-45A9-A3DC-3D6A8BED4DCF}" type="presParOf" srcId="{440DDA4E-3356-40A2-9C8C-2550AC1E0623}" destId="{4B78A269-66E1-42CC-BED3-FFEB52FA6FC6}" srcOrd="1" destOrd="0" presId="urn:microsoft.com/office/officeart/2005/8/layout/vProcess5"/>
    <dgm:cxn modelId="{DA7D255D-2599-4F23-971A-274CEF21EB41}" type="presParOf" srcId="{440DDA4E-3356-40A2-9C8C-2550AC1E0623}" destId="{29783239-F17E-4025-9430-1D1B1AB37C15}" srcOrd="2" destOrd="0" presId="urn:microsoft.com/office/officeart/2005/8/layout/vProcess5"/>
    <dgm:cxn modelId="{71FE481C-0FE1-4102-A2DA-CB5B56ABEA8A}" type="presParOf" srcId="{440DDA4E-3356-40A2-9C8C-2550AC1E0623}" destId="{F7EEBB61-A816-4D35-BB66-77DDBD12B644}" srcOrd="3" destOrd="0" presId="urn:microsoft.com/office/officeart/2005/8/layout/vProcess5"/>
    <dgm:cxn modelId="{03B70B55-01D3-471E-8EBB-A0043924C9FD}" type="presParOf" srcId="{440DDA4E-3356-40A2-9C8C-2550AC1E0623}" destId="{5D88CAD2-0A98-46D7-9C2D-6EEE32D9A03A}" srcOrd="4" destOrd="0" presId="urn:microsoft.com/office/officeart/2005/8/layout/vProcess5"/>
    <dgm:cxn modelId="{D9ED3DA6-9E02-4B29-BFD3-63F5F5DB5AA0}" type="presParOf" srcId="{440DDA4E-3356-40A2-9C8C-2550AC1E0623}" destId="{4C3912E4-3181-466D-8C34-D11F4821EBB7}" srcOrd="5" destOrd="0" presId="urn:microsoft.com/office/officeart/2005/8/layout/vProcess5"/>
    <dgm:cxn modelId="{DFB8AAD4-262E-4CE0-A023-F1EBB9E29682}" type="presParOf" srcId="{440DDA4E-3356-40A2-9C8C-2550AC1E0623}" destId="{782ED6ED-F6C8-4E28-B645-6890D15F82FD}" srcOrd="6" destOrd="0" presId="urn:microsoft.com/office/officeart/2005/8/layout/vProcess5"/>
    <dgm:cxn modelId="{22F696B3-77BB-47B2-B1DB-414582BEA4E2}" type="presParOf" srcId="{440DDA4E-3356-40A2-9C8C-2550AC1E0623}" destId="{F8344204-7E01-4F2E-96B3-258B8CE7E278}" srcOrd="7" destOrd="0" presId="urn:microsoft.com/office/officeart/2005/8/layout/vProcess5"/>
    <dgm:cxn modelId="{2C02E53E-AD80-4122-9CC1-339D9EDFA836}" type="presParOf" srcId="{440DDA4E-3356-40A2-9C8C-2550AC1E0623}" destId="{A8A94373-B311-4EF1-BB10-6E6C9103AC2E}" srcOrd="8" destOrd="0" presId="urn:microsoft.com/office/officeart/2005/8/layout/vProcess5"/>
    <dgm:cxn modelId="{2D415E07-0C6D-46B7-91B2-C0560B0B87C6}" type="presParOf" srcId="{440DDA4E-3356-40A2-9C8C-2550AC1E0623}" destId="{F8298AF6-D642-47A5-BC97-F0198083F13D}" srcOrd="9" destOrd="0" presId="urn:microsoft.com/office/officeart/2005/8/layout/vProcess5"/>
    <dgm:cxn modelId="{110826E7-602D-4636-A93A-802F9108C759}" type="presParOf" srcId="{440DDA4E-3356-40A2-9C8C-2550AC1E0623}" destId="{C51EE471-6F0A-457E-9E20-D5DB20F55DC1}" srcOrd="10" destOrd="0" presId="urn:microsoft.com/office/officeart/2005/8/layout/vProcess5"/>
    <dgm:cxn modelId="{242BFAEE-231C-48B8-A0EB-E41E03018F5C}" type="presParOf" srcId="{440DDA4E-3356-40A2-9C8C-2550AC1E0623}" destId="{E4E238EC-E3A5-4C41-8C79-C7B0E11C2ADF}" srcOrd="11" destOrd="0" presId="urn:microsoft.com/office/officeart/2005/8/layout/vProcess5"/>
    <dgm:cxn modelId="{E624E120-40EE-4616-B491-E6FBA7E5DD60}" type="presParOf" srcId="{440DDA4E-3356-40A2-9C8C-2550AC1E0623}" destId="{BA602599-B536-469D-BFA8-E38CC46CDA44}" srcOrd="12" destOrd="0" presId="urn:microsoft.com/office/officeart/2005/8/layout/vProcess5"/>
    <dgm:cxn modelId="{3FB75F29-CA2F-4343-BF52-E11B18407A0A}" type="presParOf" srcId="{440DDA4E-3356-40A2-9C8C-2550AC1E0623}" destId="{B65C7F4E-512C-4588-94A7-C1DB66159B12}" srcOrd="13" destOrd="0" presId="urn:microsoft.com/office/officeart/2005/8/layout/vProcess5"/>
    <dgm:cxn modelId="{E066C1AE-549E-47D8-9939-04A783F2FD80}" type="presParOf" srcId="{440DDA4E-3356-40A2-9C8C-2550AC1E0623}" destId="{F0A901AE-152F-4B3E-BBFC-A579936D12F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9BB63-E6AF-4FDC-94BD-2965348E7812}">
      <dsp:nvSpPr>
        <dsp:cNvPr id="0" name=""/>
        <dsp:cNvSpPr/>
      </dsp:nvSpPr>
      <dsp:spPr>
        <a:xfrm>
          <a:off x="3840064" y="2461800"/>
          <a:ext cx="1846557" cy="184655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Regulatory Noise Control for  Entertainment Venues </a:t>
          </a:r>
        </a:p>
      </dsp:txBody>
      <dsp:txXfrm>
        <a:off x="4110486" y="2732222"/>
        <a:ext cx="1305713" cy="1305713"/>
      </dsp:txXfrm>
    </dsp:sp>
    <dsp:sp modelId="{BE24D71E-0742-4617-8432-875333F93A88}">
      <dsp:nvSpPr>
        <dsp:cNvPr id="0" name=""/>
        <dsp:cNvSpPr/>
      </dsp:nvSpPr>
      <dsp:spPr>
        <a:xfrm rot="16184736">
          <a:off x="4463329" y="2149721"/>
          <a:ext cx="589211" cy="34968"/>
        </a:xfrm>
        <a:custGeom>
          <a:avLst/>
          <a:gdLst/>
          <a:ahLst/>
          <a:cxnLst/>
          <a:rect l="0" t="0" r="0" b="0"/>
          <a:pathLst>
            <a:path>
              <a:moveTo>
                <a:pt x="0" y="20492"/>
              </a:moveTo>
              <a:lnTo>
                <a:pt x="443847" y="20492"/>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4743271" y="2182001"/>
        <a:ext cx="0" cy="0"/>
      </dsp:txXfrm>
    </dsp:sp>
    <dsp:sp modelId="{2B468D78-EF17-4583-B6A3-CF9F8459EDEC}">
      <dsp:nvSpPr>
        <dsp:cNvPr id="0" name=""/>
        <dsp:cNvSpPr/>
      </dsp:nvSpPr>
      <dsp:spPr>
        <a:xfrm>
          <a:off x="3829249" y="26054"/>
          <a:ext cx="1846557" cy="1846557"/>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Development Control</a:t>
          </a:r>
        </a:p>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LOAEL &amp; SOAEL</a:t>
          </a:r>
        </a:p>
      </dsp:txBody>
      <dsp:txXfrm>
        <a:off x="4099671" y="296476"/>
        <a:ext cx="1305713" cy="1305713"/>
      </dsp:txXfrm>
    </dsp:sp>
    <dsp:sp modelId="{CCE4A48A-7A4A-442E-8F9B-0709FE8F910C}">
      <dsp:nvSpPr>
        <dsp:cNvPr id="0" name=""/>
        <dsp:cNvSpPr/>
      </dsp:nvSpPr>
      <dsp:spPr>
        <a:xfrm rot="19752271">
          <a:off x="5516688" y="2750559"/>
          <a:ext cx="563855" cy="34968"/>
        </a:xfrm>
        <a:custGeom>
          <a:avLst/>
          <a:gdLst/>
          <a:ahLst/>
          <a:cxnLst/>
          <a:rect l="0" t="0" r="0" b="0"/>
          <a:pathLst>
            <a:path>
              <a:moveTo>
                <a:pt x="0" y="20492"/>
              </a:moveTo>
              <a:lnTo>
                <a:pt x="424757" y="20492"/>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5779290" y="2763151"/>
        <a:ext cx="0" cy="0"/>
      </dsp:txXfrm>
    </dsp:sp>
    <dsp:sp modelId="{2624F9C5-16B3-40D8-8EFA-45384686ABF9}">
      <dsp:nvSpPr>
        <dsp:cNvPr id="0" name=""/>
        <dsp:cNvSpPr/>
      </dsp:nvSpPr>
      <dsp:spPr>
        <a:xfrm>
          <a:off x="5910609" y="1227729"/>
          <a:ext cx="1846557" cy="1846557"/>
        </a:xfrm>
        <a:prstGeom prst="ellipse">
          <a:avLst/>
        </a:prstGeom>
        <a:solidFill>
          <a:srgbClr val="C0504D">
            <a:hueOff val="936304"/>
            <a:satOff val="-1168"/>
            <a:lumOff val="27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Licensing Act 2003 (LA03)</a:t>
          </a:r>
        </a:p>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Public Nuisance </a:t>
          </a:r>
        </a:p>
      </dsp:txBody>
      <dsp:txXfrm>
        <a:off x="6181031" y="1498151"/>
        <a:ext cx="1305713" cy="1305713"/>
      </dsp:txXfrm>
    </dsp:sp>
    <dsp:sp modelId="{7B108D19-A594-4BAF-A829-A0B7D745B94D}">
      <dsp:nvSpPr>
        <dsp:cNvPr id="0" name=""/>
        <dsp:cNvSpPr/>
      </dsp:nvSpPr>
      <dsp:spPr>
        <a:xfrm rot="1767255">
          <a:off x="5532948" y="3952233"/>
          <a:ext cx="531333" cy="34968"/>
        </a:xfrm>
        <a:custGeom>
          <a:avLst/>
          <a:gdLst/>
          <a:ahLst/>
          <a:cxnLst/>
          <a:rect l="0" t="0" r="0" b="0"/>
          <a:pathLst>
            <a:path>
              <a:moveTo>
                <a:pt x="0" y="20492"/>
              </a:moveTo>
              <a:lnTo>
                <a:pt x="400273" y="20492"/>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5793580" y="3951619"/>
        <a:ext cx="0" cy="0"/>
      </dsp:txXfrm>
    </dsp:sp>
    <dsp:sp modelId="{7FBB8BB4-AB2B-473E-BA20-876AD5D77114}">
      <dsp:nvSpPr>
        <dsp:cNvPr id="0" name=""/>
        <dsp:cNvSpPr/>
      </dsp:nvSpPr>
      <dsp:spPr>
        <a:xfrm>
          <a:off x="5910609" y="3631077"/>
          <a:ext cx="1846557" cy="1846557"/>
        </a:xfrm>
        <a:prstGeom prst="ellipse">
          <a:avLst/>
        </a:prstGeom>
        <a:solidFill>
          <a:srgbClr val="C0504D">
            <a:hueOff val="1872608"/>
            <a:satOff val="-233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Anti-social Behaviour, Crime and Policing Act 2014 Alarm, Harassment or Nuisance </a:t>
          </a:r>
        </a:p>
      </dsp:txBody>
      <dsp:txXfrm>
        <a:off x="6181031" y="3901499"/>
        <a:ext cx="1305713" cy="1305713"/>
      </dsp:txXfrm>
    </dsp:sp>
    <dsp:sp modelId="{F10A8FE9-1264-48CD-8388-9798BBB4DED6}">
      <dsp:nvSpPr>
        <dsp:cNvPr id="0" name=""/>
        <dsp:cNvSpPr/>
      </dsp:nvSpPr>
      <dsp:spPr>
        <a:xfrm rot="5415681">
          <a:off x="4495726" y="4553070"/>
          <a:ext cx="524418" cy="34968"/>
        </a:xfrm>
        <a:custGeom>
          <a:avLst/>
          <a:gdLst/>
          <a:ahLst/>
          <a:cxnLst/>
          <a:rect l="0" t="0" r="0" b="0"/>
          <a:pathLst>
            <a:path>
              <a:moveTo>
                <a:pt x="0" y="20492"/>
              </a:moveTo>
              <a:lnTo>
                <a:pt x="395067" y="20492"/>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4771105" y="4557504"/>
        <a:ext cx="0" cy="0"/>
      </dsp:txXfrm>
    </dsp:sp>
    <dsp:sp modelId="{95F2FECE-0C28-40D2-A340-ACD0AF0A98DD}">
      <dsp:nvSpPr>
        <dsp:cNvPr id="0" name=""/>
        <dsp:cNvSpPr/>
      </dsp:nvSpPr>
      <dsp:spPr>
        <a:xfrm>
          <a:off x="3829249" y="4832751"/>
          <a:ext cx="1846557" cy="1846557"/>
        </a:xfrm>
        <a:prstGeom prst="ellipse">
          <a:avLst/>
        </a:prstGeom>
        <a:solidFill>
          <a:srgbClr val="C0504D">
            <a:hueOff val="2808911"/>
            <a:satOff val="-3503"/>
            <a:lumOff val="82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Environmental Protection Act 1990</a:t>
          </a:r>
        </a:p>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Statutory Nuisance</a:t>
          </a:r>
        </a:p>
      </dsp:txBody>
      <dsp:txXfrm>
        <a:off x="4099671" y="5103173"/>
        <a:ext cx="1305713" cy="1305713"/>
      </dsp:txXfrm>
    </dsp:sp>
    <dsp:sp modelId="{DC86453A-2A45-44EB-AD8B-11BD84741C18}">
      <dsp:nvSpPr>
        <dsp:cNvPr id="0" name=""/>
        <dsp:cNvSpPr/>
      </dsp:nvSpPr>
      <dsp:spPr>
        <a:xfrm rot="9048001">
          <a:off x="3442159" y="3952233"/>
          <a:ext cx="550191" cy="34968"/>
        </a:xfrm>
        <a:custGeom>
          <a:avLst/>
          <a:gdLst/>
          <a:ahLst/>
          <a:cxnLst/>
          <a:rect l="0" t="0" r="0" b="0"/>
          <a:pathLst>
            <a:path>
              <a:moveTo>
                <a:pt x="0" y="20492"/>
              </a:moveTo>
              <a:lnTo>
                <a:pt x="414471" y="20492"/>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3735971" y="3975013"/>
        <a:ext cx="0" cy="0"/>
      </dsp:txXfrm>
    </dsp:sp>
    <dsp:sp modelId="{D3974A7F-9AEC-40DF-8364-6F13E8563DFB}">
      <dsp:nvSpPr>
        <dsp:cNvPr id="0" name=""/>
        <dsp:cNvSpPr/>
      </dsp:nvSpPr>
      <dsp:spPr>
        <a:xfrm>
          <a:off x="1747888" y="3631077"/>
          <a:ext cx="1846557" cy="1846557"/>
        </a:xfrm>
        <a:prstGeom prst="ellipse">
          <a:avLst/>
        </a:prstGeom>
        <a:solidFill>
          <a:srgbClr val="C0504D">
            <a:hueOff val="3745215"/>
            <a:satOff val="-4671"/>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Noise Act 1996</a:t>
          </a:r>
        </a:p>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Permitted level</a:t>
          </a:r>
        </a:p>
      </dsp:txBody>
      <dsp:txXfrm>
        <a:off x="2018310" y="3901499"/>
        <a:ext cx="1305713" cy="1305713"/>
      </dsp:txXfrm>
    </dsp:sp>
    <dsp:sp modelId="{D1AB1EF4-0F18-4201-B618-9A2A0FD19FB7}">
      <dsp:nvSpPr>
        <dsp:cNvPr id="0" name=""/>
        <dsp:cNvSpPr/>
      </dsp:nvSpPr>
      <dsp:spPr>
        <a:xfrm rot="12632055">
          <a:off x="3426024" y="2750559"/>
          <a:ext cx="582461" cy="34968"/>
        </a:xfrm>
        <a:custGeom>
          <a:avLst/>
          <a:gdLst/>
          <a:ahLst/>
          <a:cxnLst/>
          <a:rect l="0" t="0" r="0" b="0"/>
          <a:pathLst>
            <a:path>
              <a:moveTo>
                <a:pt x="0" y="20492"/>
              </a:moveTo>
              <a:lnTo>
                <a:pt x="438765" y="20492"/>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3722399" y="2787983"/>
        <a:ext cx="0" cy="0"/>
      </dsp:txXfrm>
    </dsp:sp>
    <dsp:sp modelId="{E086133E-0E66-4804-9671-22653A5AE15E}">
      <dsp:nvSpPr>
        <dsp:cNvPr id="0" name=""/>
        <dsp:cNvSpPr/>
      </dsp:nvSpPr>
      <dsp:spPr>
        <a:xfrm>
          <a:off x="1747888" y="1227729"/>
          <a:ext cx="1846557" cy="1846557"/>
        </a:xfrm>
        <a:prstGeom prst="ellipse">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Live Music Act 2012 &amp; Legislative Reform Order 2014</a:t>
          </a:r>
        </a:p>
      </dsp:txBody>
      <dsp:txXfrm>
        <a:off x="2018310" y="1498151"/>
        <a:ext cx="1305713" cy="1305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00F97F-DA4B-4F45-B785-3BAB1FE38A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692ADFA5-926D-450D-B316-26F16AC593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BC87A1-A638-484F-A8CE-AC966D3650D2}" type="datetimeFigureOut">
              <a:rPr lang="en-GB" smtClean="0"/>
              <a:t>03/06/2019</a:t>
            </a:fld>
            <a:endParaRPr lang="en-GB"/>
          </a:p>
        </p:txBody>
      </p:sp>
      <p:sp>
        <p:nvSpPr>
          <p:cNvPr id="4" name="Footer Placeholder 3">
            <a:extLst>
              <a:ext uri="{FF2B5EF4-FFF2-40B4-BE49-F238E27FC236}">
                <a16:creationId xmlns:a16="http://schemas.microsoft.com/office/drawing/2014/main" xmlns="" id="{E7F20332-D2A3-4B35-BF20-5A9B15772F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98704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F5571-AB58-40A3-B6C6-A54786C2FA95}" type="datetimeFigureOut">
              <a:rPr lang="en-GB" smtClean="0"/>
              <a:t>03/06/2019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C7DFC-534E-49E4-90ED-13B3D445F72B}" type="slidenum">
              <a:rPr lang="en-GB" smtClean="0"/>
              <a:t>‹#›</a:t>
            </a:fld>
            <a:endParaRPr lang="en-GB"/>
          </a:p>
        </p:txBody>
      </p:sp>
    </p:spTree>
    <p:extLst>
      <p:ext uri="{BB962C8B-B14F-4D97-AF65-F5344CB8AC3E}">
        <p14:creationId xmlns:p14="http://schemas.microsoft.com/office/powerpoint/2010/main" val="168291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4C7DFC-534E-49E4-90ED-13B3D445F72B}" type="slidenum">
              <a:rPr lang="en-GB" smtClean="0"/>
              <a:t>1</a:t>
            </a:fld>
            <a:endParaRPr lang="en-GB"/>
          </a:p>
        </p:txBody>
      </p:sp>
    </p:spTree>
    <p:extLst>
      <p:ext uri="{BB962C8B-B14F-4D97-AF65-F5344CB8AC3E}">
        <p14:creationId xmlns:p14="http://schemas.microsoft.com/office/powerpoint/2010/main" val="312590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Ultimately, compliance with legal duties and licence requirements remains with those responsible for managing noise from places of entertainment. </a:t>
            </a:r>
            <a:endParaRPr lang="en-US" dirty="0"/>
          </a:p>
          <a:p>
            <a:endParaRPr lang="en-GB" dirty="0"/>
          </a:p>
        </p:txBody>
      </p:sp>
      <p:sp>
        <p:nvSpPr>
          <p:cNvPr id="4" name="Slide Number Placeholder 3"/>
          <p:cNvSpPr>
            <a:spLocks noGrp="1"/>
          </p:cNvSpPr>
          <p:nvPr>
            <p:ph type="sldNum" sz="quarter" idx="5"/>
          </p:nvPr>
        </p:nvSpPr>
        <p:spPr/>
        <p:txBody>
          <a:bodyPr/>
          <a:lstStyle/>
          <a:p>
            <a:fld id="{234C7DFC-534E-49E4-90ED-13B3D445F72B}" type="slidenum">
              <a:rPr lang="en-GB" smtClean="0"/>
              <a:t>7</a:t>
            </a:fld>
            <a:endParaRPr lang="en-GB"/>
          </a:p>
        </p:txBody>
      </p:sp>
    </p:spTree>
    <p:extLst>
      <p:ext uri="{BB962C8B-B14F-4D97-AF65-F5344CB8AC3E}">
        <p14:creationId xmlns:p14="http://schemas.microsoft.com/office/powerpoint/2010/main" val="328324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may be appropriate to vary from the criteria illustrated in the Risk Rating tool in response to specific circumstances in the district e.g. rural locations with widely dispersed, noise-sensitive receptors and a central urban location with dense concentration of noise-sensitive receptors. </a:t>
            </a:r>
          </a:p>
          <a:p>
            <a:endParaRPr lang="en-GB" dirty="0"/>
          </a:p>
        </p:txBody>
      </p:sp>
      <p:sp>
        <p:nvSpPr>
          <p:cNvPr id="4" name="Slide Number Placeholder 3"/>
          <p:cNvSpPr>
            <a:spLocks noGrp="1"/>
          </p:cNvSpPr>
          <p:nvPr>
            <p:ph type="sldNum" sz="quarter" idx="5"/>
          </p:nvPr>
        </p:nvSpPr>
        <p:spPr/>
        <p:txBody>
          <a:bodyPr/>
          <a:lstStyle/>
          <a:p>
            <a:fld id="{234C7DFC-534E-49E4-90ED-13B3D445F72B}" type="slidenum">
              <a:rPr lang="en-GB" smtClean="0"/>
              <a:t>12</a:t>
            </a:fld>
            <a:endParaRPr lang="en-GB"/>
          </a:p>
        </p:txBody>
      </p:sp>
    </p:spTree>
    <p:extLst>
      <p:ext uri="{BB962C8B-B14F-4D97-AF65-F5344CB8AC3E}">
        <p14:creationId xmlns:p14="http://schemas.microsoft.com/office/powerpoint/2010/main" val="254162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qualitative aural assessments on their own are open to being undermined by claims of subjective bias, inconsistency and being unrepresentative. Consequently, it is recommended that assessments based on sound level measurements are also used to provide quantified, objective evidence.</a:t>
            </a:r>
          </a:p>
          <a:p>
            <a:endParaRPr lang="en-GB" dirty="0"/>
          </a:p>
        </p:txBody>
      </p:sp>
      <p:sp>
        <p:nvSpPr>
          <p:cNvPr id="4" name="Slide Number Placeholder 3"/>
          <p:cNvSpPr>
            <a:spLocks noGrp="1"/>
          </p:cNvSpPr>
          <p:nvPr>
            <p:ph type="sldNum" sz="quarter" idx="10"/>
          </p:nvPr>
        </p:nvSpPr>
        <p:spPr/>
        <p:txBody>
          <a:bodyPr/>
          <a:lstStyle/>
          <a:p>
            <a:fld id="{234C7DFC-534E-49E4-90ED-13B3D445F72B}" type="slidenum">
              <a:rPr lang="en-GB" smtClean="0"/>
              <a:t>13</a:t>
            </a:fld>
            <a:endParaRPr lang="en-GB"/>
          </a:p>
        </p:txBody>
      </p:sp>
    </p:spTree>
    <p:extLst>
      <p:ext uri="{BB962C8B-B14F-4D97-AF65-F5344CB8AC3E}">
        <p14:creationId xmlns:p14="http://schemas.microsoft.com/office/powerpoint/2010/main" val="176614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4C7DFC-534E-49E4-90ED-13B3D445F72B}" type="slidenum">
              <a:rPr lang="en-GB" smtClean="0"/>
              <a:t>30</a:t>
            </a:fld>
            <a:endParaRPr lang="en-GB"/>
          </a:p>
        </p:txBody>
      </p:sp>
    </p:spTree>
    <p:extLst>
      <p:ext uri="{BB962C8B-B14F-4D97-AF65-F5344CB8AC3E}">
        <p14:creationId xmlns:p14="http://schemas.microsoft.com/office/powerpoint/2010/main" val="523087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DF36972-59E0-43BE-8FC9-9C3D899AA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38" y="-519264"/>
            <a:ext cx="12280238" cy="6885385"/>
          </a:xfrm>
          <a:prstGeom prst="rect">
            <a:avLst/>
          </a:prstGeom>
        </p:spPr>
      </p:pic>
      <p:sp>
        <p:nvSpPr>
          <p:cNvPr id="16" name="Freeform 15"/>
          <p:cNvSpPr/>
          <p:nvPr userDrawn="1"/>
        </p:nvSpPr>
        <p:spPr>
          <a:xfrm>
            <a:off x="-25400" y="4943476"/>
            <a:ext cx="12314087"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69147" y="1068097"/>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a:extLst>
              <a:ext uri="{FF2B5EF4-FFF2-40B4-BE49-F238E27FC236}">
                <a16:creationId xmlns:a16="http://schemas.microsoft.com/office/drawing/2014/main" xmlns="" id="{7C0CB90B-D05C-4587-883C-408DD64BA2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6885" y="5301208"/>
            <a:ext cx="3016143" cy="1328756"/>
          </a:xfrm>
          <a:prstGeom prst="rect">
            <a:avLst/>
          </a:prstGeom>
        </p:spPr>
      </p:pic>
    </p:spTree>
    <p:extLst>
      <p:ext uri="{BB962C8B-B14F-4D97-AF65-F5344CB8AC3E}">
        <p14:creationId xmlns:p14="http://schemas.microsoft.com/office/powerpoint/2010/main" val="96106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cologyConsultancy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516250EE-BA4E-4ABC-8D5F-69542DC95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13"/>
          <a:stretch/>
        </p:blipFill>
        <p:spPr>
          <a:xfrm>
            <a:off x="-19049" y="-27384"/>
            <a:ext cx="12230100" cy="6852786"/>
          </a:xfrm>
          <a:prstGeom prst="rect">
            <a:avLst/>
          </a:prstGeom>
        </p:spPr>
      </p:pic>
      <p:sp>
        <p:nvSpPr>
          <p:cNvPr id="16" name="Freeform 15"/>
          <p:cNvSpPr/>
          <p:nvPr userDrawn="1"/>
        </p:nvSpPr>
        <p:spPr>
          <a:xfrm>
            <a:off x="-25399" y="4943476"/>
            <a:ext cx="1223645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xmlns="" id="{8048D969-0740-4274-83E2-F42DE2FDCB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803" y="5949280"/>
            <a:ext cx="1557725" cy="717976"/>
          </a:xfrm>
          <a:prstGeom prst="rect">
            <a:avLst/>
          </a:prstGeom>
        </p:spPr>
      </p:pic>
      <p:sp>
        <p:nvSpPr>
          <p:cNvPr id="11" name="Title 1">
            <a:extLst>
              <a:ext uri="{FF2B5EF4-FFF2-40B4-BE49-F238E27FC236}">
                <a16:creationId xmlns:a16="http://schemas.microsoft.com/office/drawing/2014/main" xmlns="" id="{6650A4CB-3FD2-45E1-8CFE-BF804989FD10}"/>
              </a:ext>
            </a:extLst>
          </p:cNvPr>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xmlns="" id="{560F6B7F-C184-43DB-9649-655C76F469C6}"/>
              </a:ext>
            </a:extLst>
          </p:cNvPr>
          <p:cNvSpPr>
            <a:spLocks noGrp="1"/>
          </p:cNvSpPr>
          <p:nvPr>
            <p:ph type="subTitle" idx="1"/>
          </p:nvPr>
        </p:nvSpPr>
        <p:spPr>
          <a:xfrm>
            <a:off x="569147" y="1068097"/>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xmlns="" id="{E72627B9-A428-4E8B-BD9A-5CE4D49E0E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9836" y="5157193"/>
            <a:ext cx="3462362" cy="1510064"/>
          </a:xfrm>
          <a:prstGeom prst="rect">
            <a:avLst/>
          </a:prstGeom>
        </p:spPr>
      </p:pic>
    </p:spTree>
    <p:extLst>
      <p:ext uri="{BB962C8B-B14F-4D97-AF65-F5344CB8AC3E}">
        <p14:creationId xmlns:p14="http://schemas.microsoft.com/office/powerpoint/2010/main" val="279235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EcologyConsultancy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5F0B48-22B8-46B4-BD93-7A2EB51860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77" y="0"/>
            <a:ext cx="12163245" cy="6858000"/>
          </a:xfrm>
          <a:prstGeom prst="rect">
            <a:avLst/>
          </a:prstGeom>
        </p:spPr>
      </p:pic>
      <p:sp>
        <p:nvSpPr>
          <p:cNvPr id="16" name="Freeform 15"/>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1">
            <a:extLst>
              <a:ext uri="{FF2B5EF4-FFF2-40B4-BE49-F238E27FC236}">
                <a16:creationId xmlns:a16="http://schemas.microsoft.com/office/drawing/2014/main" xmlns="" id="{F01A9A99-6917-40F0-BF8A-E57449E41CEF}"/>
              </a:ext>
            </a:extLst>
          </p:cNvPr>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11" name="Subtitle 2">
            <a:extLst>
              <a:ext uri="{FF2B5EF4-FFF2-40B4-BE49-F238E27FC236}">
                <a16:creationId xmlns:a16="http://schemas.microsoft.com/office/drawing/2014/main" xmlns="" id="{C9552573-8682-4962-BDA6-474650D93E12}"/>
              </a:ext>
            </a:extLst>
          </p:cNvPr>
          <p:cNvSpPr>
            <a:spLocks noGrp="1"/>
          </p:cNvSpPr>
          <p:nvPr>
            <p:ph type="subTitle" idx="1"/>
          </p:nvPr>
        </p:nvSpPr>
        <p:spPr>
          <a:xfrm>
            <a:off x="569147" y="1068097"/>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a:extLst>
              <a:ext uri="{FF2B5EF4-FFF2-40B4-BE49-F238E27FC236}">
                <a16:creationId xmlns:a16="http://schemas.microsoft.com/office/drawing/2014/main" xmlns="" id="{04A5826A-5B7A-478C-B2D4-134C1457D4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0336" y="5373216"/>
            <a:ext cx="2852692" cy="1256748"/>
          </a:xfrm>
          <a:prstGeom prst="rect">
            <a:avLst/>
          </a:prstGeom>
        </p:spPr>
      </p:pic>
      <p:pic>
        <p:nvPicPr>
          <p:cNvPr id="8" name="Picture 7">
            <a:extLst>
              <a:ext uri="{FF2B5EF4-FFF2-40B4-BE49-F238E27FC236}">
                <a16:creationId xmlns:a16="http://schemas.microsoft.com/office/drawing/2014/main" xmlns="" id="{5BFF6BB9-FC8C-47A2-AE25-235FA4E3B5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360" y="5709525"/>
            <a:ext cx="2558547" cy="1115877"/>
          </a:xfrm>
          <a:prstGeom prst="rect">
            <a:avLst/>
          </a:prstGeom>
        </p:spPr>
      </p:pic>
    </p:spTree>
    <p:extLst>
      <p:ext uri="{BB962C8B-B14F-4D97-AF65-F5344CB8AC3E}">
        <p14:creationId xmlns:p14="http://schemas.microsoft.com/office/powerpoint/2010/main" val="377791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EcologyConsultancy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6F081F-E4B0-4AC2-9927-306C42674F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77" y="0"/>
            <a:ext cx="12163245" cy="6858000"/>
          </a:xfrm>
          <a:prstGeom prst="rect">
            <a:avLst/>
          </a:prstGeom>
        </p:spPr>
      </p:pic>
      <p:sp>
        <p:nvSpPr>
          <p:cNvPr id="16" name="Freeform 15"/>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a:extLst>
              <a:ext uri="{FF2B5EF4-FFF2-40B4-BE49-F238E27FC236}">
                <a16:creationId xmlns:a16="http://schemas.microsoft.com/office/drawing/2014/main" xmlns="" id="{8B1793F9-A2EB-45D3-A0F4-489D02C7FD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802" y="5779085"/>
            <a:ext cx="1773750" cy="879783"/>
          </a:xfrm>
          <a:prstGeom prst="rect">
            <a:avLst/>
          </a:prstGeom>
          <a:noFill/>
          <a:ln>
            <a:noFill/>
          </a:ln>
        </p:spPr>
      </p:pic>
      <p:sp>
        <p:nvSpPr>
          <p:cNvPr id="8" name="Title 1">
            <a:extLst>
              <a:ext uri="{FF2B5EF4-FFF2-40B4-BE49-F238E27FC236}">
                <a16:creationId xmlns:a16="http://schemas.microsoft.com/office/drawing/2014/main" xmlns="" id="{1F6B8176-3425-4E1F-8419-0B153744A162}"/>
              </a:ext>
            </a:extLst>
          </p:cNvPr>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10" name="Subtitle 2">
            <a:extLst>
              <a:ext uri="{FF2B5EF4-FFF2-40B4-BE49-F238E27FC236}">
                <a16:creationId xmlns:a16="http://schemas.microsoft.com/office/drawing/2014/main" xmlns="" id="{04615A25-B513-40F9-8F80-94B2701C7BD2}"/>
              </a:ext>
            </a:extLst>
          </p:cNvPr>
          <p:cNvSpPr>
            <a:spLocks noGrp="1"/>
          </p:cNvSpPr>
          <p:nvPr>
            <p:ph type="subTitle" idx="1"/>
          </p:nvPr>
        </p:nvSpPr>
        <p:spPr>
          <a:xfrm>
            <a:off x="569147" y="1068097"/>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xmlns="" id="{97AB9A08-36D5-42B8-A2BE-F397983972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9836" y="5157193"/>
            <a:ext cx="3462362" cy="1510064"/>
          </a:xfrm>
          <a:prstGeom prst="rect">
            <a:avLst/>
          </a:prstGeom>
        </p:spPr>
      </p:pic>
    </p:spTree>
    <p:extLst>
      <p:ext uri="{BB962C8B-B14F-4D97-AF65-F5344CB8AC3E}">
        <p14:creationId xmlns:p14="http://schemas.microsoft.com/office/powerpoint/2010/main" val="420373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Freeform 15"/>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56209" y="1268760"/>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16280" y="5301095"/>
            <a:ext cx="3439401" cy="1551689"/>
          </a:xfrm>
          <a:prstGeom prst="rect">
            <a:avLst/>
          </a:prstGeom>
          <a:noFill/>
          <a:ln>
            <a:noFill/>
          </a:ln>
        </p:spPr>
      </p:pic>
      <p:pic>
        <p:nvPicPr>
          <p:cNvPr id="7" name="Picture 6">
            <a:extLst>
              <a:ext uri="{FF2B5EF4-FFF2-40B4-BE49-F238E27FC236}">
                <a16:creationId xmlns:a16="http://schemas.microsoft.com/office/drawing/2014/main" xmlns="" id="{B5C00243-9115-45DC-A817-90982E5969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8248" y="5485761"/>
            <a:ext cx="3588421" cy="1095027"/>
          </a:xfrm>
          <a:prstGeom prst="rect">
            <a:avLst/>
          </a:prstGeom>
        </p:spPr>
      </p:pic>
    </p:spTree>
    <p:extLst>
      <p:ext uri="{BB962C8B-B14F-4D97-AF65-F5344CB8AC3E}">
        <p14:creationId xmlns:p14="http://schemas.microsoft.com/office/powerpoint/2010/main" val="181075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830" y="1242628"/>
            <a:ext cx="11561077" cy="52827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itle 1">
            <a:extLst>
              <a:ext uri="{FF2B5EF4-FFF2-40B4-BE49-F238E27FC236}">
                <a16:creationId xmlns:a16="http://schemas.microsoft.com/office/drawing/2014/main" xmlns="" id="{F8F8CB96-B8DD-41FD-BE77-C7B827F2FE9E}"/>
              </a:ext>
            </a:extLst>
          </p:cNvPr>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19" name="Text Placeholder 14">
            <a:extLst>
              <a:ext uri="{FF2B5EF4-FFF2-40B4-BE49-F238E27FC236}">
                <a16:creationId xmlns:a16="http://schemas.microsoft.com/office/drawing/2014/main" xmlns="" id="{E95C31A8-5427-473B-BE03-7DC6E00D6C3E}"/>
              </a:ext>
            </a:extLst>
          </p:cNvPr>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20" name="Picture 19">
            <a:extLst>
              <a:ext uri="{FF2B5EF4-FFF2-40B4-BE49-F238E27FC236}">
                <a16:creationId xmlns:a16="http://schemas.microsoft.com/office/drawing/2014/main" xmlns="" id="{50D621C0-AB59-4955-A1C8-13ED683A0E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649" y="277463"/>
            <a:ext cx="869329" cy="719484"/>
          </a:xfrm>
          <a:prstGeom prst="rect">
            <a:avLst/>
          </a:prstGeom>
        </p:spPr>
      </p:pic>
      <p:sp>
        <p:nvSpPr>
          <p:cNvPr id="7" name="Slide Number Placeholder 5">
            <a:extLst>
              <a:ext uri="{FF2B5EF4-FFF2-40B4-BE49-F238E27FC236}">
                <a16:creationId xmlns:a16="http://schemas.microsoft.com/office/drawing/2014/main" xmlns="" id="{ABECCC75-71A4-456C-B878-BF6470AE66B9}"/>
              </a:ext>
            </a:extLst>
          </p:cNvPr>
          <p:cNvSpPr txBox="1">
            <a:spLocks/>
          </p:cNvSpPr>
          <p:nvPr userDrawn="1"/>
        </p:nvSpPr>
        <p:spPr>
          <a:xfrm>
            <a:off x="9024825" y="6533240"/>
            <a:ext cx="2844800" cy="184666"/>
          </a:xfrm>
          <a:prstGeom prst="rect">
            <a:avLst/>
          </a:prstGeom>
        </p:spPr>
        <p:txBody>
          <a:bodyPr vert="horz" lIns="0" tIns="0" rIns="0" bIns="0" rtlCol="0" anchor="t">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2"/>
                </a:solidFill>
              </a:rPr>
              <a:t>www.templegroup.co.uk</a:t>
            </a:r>
          </a:p>
        </p:txBody>
      </p:sp>
    </p:spTree>
    <p:extLst>
      <p:ext uri="{BB962C8B-B14F-4D97-AF65-F5344CB8AC3E}">
        <p14:creationId xmlns:p14="http://schemas.microsoft.com/office/powerpoint/2010/main" val="398569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989" y="532800"/>
            <a:ext cx="11041228" cy="369332"/>
          </a:xfrm>
        </p:spPr>
        <p:txBody>
          <a:bodyPr anchor="t">
            <a:noAutofit/>
          </a:bodyPr>
          <a:lstStyle>
            <a:lvl1pPr algn="l">
              <a:defRPr sz="2400" b="1" cap="none" baseline="0">
                <a:solidFill>
                  <a:schemeClr val="bg1"/>
                </a:solidFi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549937" y="1075085"/>
            <a:ext cx="11041228" cy="369332"/>
          </a:xfrm>
        </p:spPr>
        <p:txBody>
          <a:bodyPr anchor="b">
            <a:noAutofit/>
          </a:bodyPr>
          <a:lstStyle>
            <a:lvl1pPr marL="0" indent="0">
              <a:buNone/>
              <a:defRPr sz="24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reeform 6"/>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xmlns="" id="{FC14302F-212A-4751-B884-8AF1E06E6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8248" y="5485761"/>
            <a:ext cx="3588421" cy="1095027"/>
          </a:xfrm>
          <a:prstGeom prst="rect">
            <a:avLst/>
          </a:prstGeom>
        </p:spPr>
      </p:pic>
    </p:spTree>
    <p:extLst>
      <p:ext uri="{BB962C8B-B14F-4D97-AF65-F5344CB8AC3E}">
        <p14:creationId xmlns:p14="http://schemas.microsoft.com/office/powerpoint/2010/main" val="380105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Content Placeholder 15"/>
          <p:cNvSpPr>
            <a:spLocks noGrp="1"/>
          </p:cNvSpPr>
          <p:nvPr>
            <p:ph sz="quarter" idx="11"/>
          </p:nvPr>
        </p:nvSpPr>
        <p:spPr>
          <a:xfrm>
            <a:off x="335358" y="1268760"/>
            <a:ext cx="5544618" cy="5184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5"/>
          <p:cNvSpPr>
            <a:spLocks noGrp="1"/>
          </p:cNvSpPr>
          <p:nvPr>
            <p:ph sz="quarter" idx="12"/>
          </p:nvPr>
        </p:nvSpPr>
        <p:spPr>
          <a:xfrm>
            <a:off x="6096000" y="1268760"/>
            <a:ext cx="5670159" cy="5184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xmlns="" id="{4A3C5582-CB25-4664-A5E0-DE4EB7067C2F}"/>
              </a:ext>
            </a:extLst>
          </p:cNvPr>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13" name="Slide Number Placeholder 5">
            <a:extLst>
              <a:ext uri="{FF2B5EF4-FFF2-40B4-BE49-F238E27FC236}">
                <a16:creationId xmlns:a16="http://schemas.microsoft.com/office/drawing/2014/main" xmlns="" id="{F6EF674E-A684-4847-A36D-94ECED9CA57D}"/>
              </a:ext>
            </a:extLst>
          </p:cNvPr>
          <p:cNvSpPr>
            <a:spLocks noGrp="1"/>
          </p:cNvSpPr>
          <p:nvPr>
            <p:ph type="sldNum" sz="quarter" idx="4"/>
          </p:nvPr>
        </p:nvSpPr>
        <p:spPr>
          <a:xfrm>
            <a:off x="8993367" y="6488204"/>
            <a:ext cx="2844800" cy="184666"/>
          </a:xfrm>
          <a:prstGeom prst="rect">
            <a:avLst/>
          </a:prstGeom>
        </p:spPr>
        <p:txBody>
          <a:bodyPr vert="horz" lIns="0" tIns="0" rIns="0" bIns="0" rtlCol="0" anchor="t">
            <a:noAutofit/>
          </a:bodyPr>
          <a:lstStyle>
            <a:lvl1pPr algn="r">
              <a:defRPr sz="1200">
                <a:solidFill>
                  <a:schemeClr val="tx2"/>
                </a:solidFill>
              </a:defRPr>
            </a:lvl1pPr>
          </a:lstStyle>
          <a:p>
            <a:r>
              <a:rPr lang="en-GB" dirty="0">
                <a:solidFill>
                  <a:schemeClr val="bg2"/>
                </a:solidFill>
              </a:rPr>
              <a:t>www.templegroup.co.uk</a:t>
            </a:r>
          </a:p>
          <a:p>
            <a:endParaRPr lang="en-GB" dirty="0"/>
          </a:p>
        </p:txBody>
      </p:sp>
      <p:sp>
        <p:nvSpPr>
          <p:cNvPr id="15" name="Text Placeholder 14">
            <a:extLst>
              <a:ext uri="{FF2B5EF4-FFF2-40B4-BE49-F238E27FC236}">
                <a16:creationId xmlns:a16="http://schemas.microsoft.com/office/drawing/2014/main" xmlns="" id="{8A54BB84-BCFB-4360-8DC3-B86809D575B8}"/>
              </a:ext>
            </a:extLst>
          </p:cNvPr>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6" name="Picture 5">
            <a:extLst>
              <a:ext uri="{FF2B5EF4-FFF2-40B4-BE49-F238E27FC236}">
                <a16:creationId xmlns:a16="http://schemas.microsoft.com/office/drawing/2014/main" xmlns="" id="{0F54CAFF-90F3-4EFC-A502-E943DB493B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8838" y="277463"/>
            <a:ext cx="869329" cy="719484"/>
          </a:xfrm>
          <a:prstGeom prst="rect">
            <a:avLst/>
          </a:prstGeom>
        </p:spPr>
      </p:pic>
    </p:spTree>
    <p:extLst>
      <p:ext uri="{BB962C8B-B14F-4D97-AF65-F5344CB8AC3E}">
        <p14:creationId xmlns:p14="http://schemas.microsoft.com/office/powerpoint/2010/main" val="76027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4C86EE80-0590-472F-9CFA-6EC1B876566E}"/>
              </a:ext>
            </a:extLst>
          </p:cNvPr>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12" name="Slide Number Placeholder 5">
            <a:extLst>
              <a:ext uri="{FF2B5EF4-FFF2-40B4-BE49-F238E27FC236}">
                <a16:creationId xmlns:a16="http://schemas.microsoft.com/office/drawing/2014/main" xmlns="" id="{70CD67FC-0E99-4E55-80AD-EAB5BD77185E}"/>
              </a:ext>
            </a:extLst>
          </p:cNvPr>
          <p:cNvSpPr>
            <a:spLocks noGrp="1"/>
          </p:cNvSpPr>
          <p:nvPr>
            <p:ph type="sldNum" sz="quarter" idx="4"/>
          </p:nvPr>
        </p:nvSpPr>
        <p:spPr>
          <a:xfrm>
            <a:off x="9192344" y="6580537"/>
            <a:ext cx="2844800" cy="184666"/>
          </a:xfrm>
          <a:prstGeom prst="rect">
            <a:avLst/>
          </a:prstGeom>
        </p:spPr>
        <p:txBody>
          <a:bodyPr vert="horz" lIns="0" tIns="0" rIns="0" bIns="0" rtlCol="0" anchor="t">
            <a:noAutofit/>
          </a:bodyPr>
          <a:lstStyle>
            <a:lvl1pPr algn="r">
              <a:defRPr sz="1200">
                <a:solidFill>
                  <a:schemeClr val="tx2"/>
                </a:solidFill>
              </a:defRPr>
            </a:lvl1pPr>
          </a:lstStyle>
          <a:p>
            <a:r>
              <a:rPr lang="en-GB" dirty="0">
                <a:solidFill>
                  <a:schemeClr val="bg2"/>
                </a:solidFill>
              </a:rPr>
              <a:t>www.templegroup.co.uk</a:t>
            </a:r>
          </a:p>
        </p:txBody>
      </p:sp>
      <p:sp>
        <p:nvSpPr>
          <p:cNvPr id="13" name="Text Placeholder 14">
            <a:extLst>
              <a:ext uri="{FF2B5EF4-FFF2-40B4-BE49-F238E27FC236}">
                <a16:creationId xmlns:a16="http://schemas.microsoft.com/office/drawing/2014/main" xmlns="" id="{E1997A80-1862-41A3-B709-6D32925C498A}"/>
              </a:ext>
            </a:extLst>
          </p:cNvPr>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14" name="Picture 13">
            <a:extLst>
              <a:ext uri="{FF2B5EF4-FFF2-40B4-BE49-F238E27FC236}">
                <a16:creationId xmlns:a16="http://schemas.microsoft.com/office/drawing/2014/main" xmlns="" id="{1DAEBB7D-C89A-4529-8A78-3B58C92761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8838" y="277463"/>
            <a:ext cx="869329" cy="719484"/>
          </a:xfrm>
          <a:prstGeom prst="rect">
            <a:avLst/>
          </a:prstGeom>
        </p:spPr>
      </p:pic>
    </p:spTree>
    <p:extLst>
      <p:ext uri="{BB962C8B-B14F-4D97-AF65-F5344CB8AC3E}">
        <p14:creationId xmlns:p14="http://schemas.microsoft.com/office/powerpoint/2010/main" val="67966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CBDC8959-9516-4AD5-BEF8-6C175552D6BA}"/>
              </a:ext>
            </a:extLst>
          </p:cNvPr>
          <p:cNvSpPr>
            <a:spLocks noGrp="1"/>
          </p:cNvSpPr>
          <p:nvPr>
            <p:ph type="sldNum" sz="quarter" idx="4"/>
          </p:nvPr>
        </p:nvSpPr>
        <p:spPr>
          <a:xfrm>
            <a:off x="9192344" y="6580537"/>
            <a:ext cx="2844800" cy="184666"/>
          </a:xfrm>
          <a:prstGeom prst="rect">
            <a:avLst/>
          </a:prstGeom>
        </p:spPr>
        <p:txBody>
          <a:bodyPr vert="horz" lIns="0" tIns="0" rIns="0" bIns="0" rtlCol="0" anchor="t">
            <a:noAutofit/>
          </a:bodyPr>
          <a:lstStyle>
            <a:lvl1pPr algn="r">
              <a:defRPr sz="1200">
                <a:solidFill>
                  <a:schemeClr val="tx2"/>
                </a:solidFill>
              </a:defRPr>
            </a:lvl1pPr>
          </a:lstStyle>
          <a:p>
            <a:r>
              <a:rPr lang="en-GB" dirty="0">
                <a:solidFill>
                  <a:schemeClr val="bg2"/>
                </a:solidFill>
              </a:rPr>
              <a:t>www.templegroup.co.uk</a:t>
            </a:r>
          </a:p>
          <a:p>
            <a:endParaRPr lang="en-GB" dirty="0"/>
          </a:p>
        </p:txBody>
      </p:sp>
      <p:pic>
        <p:nvPicPr>
          <p:cNvPr id="8" name="Picture 7">
            <a:extLst>
              <a:ext uri="{FF2B5EF4-FFF2-40B4-BE49-F238E27FC236}">
                <a16:creationId xmlns:a16="http://schemas.microsoft.com/office/drawing/2014/main" xmlns="" id="{DB3A109E-B933-4E84-B835-21C488A184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8838" y="277463"/>
            <a:ext cx="869329" cy="719484"/>
          </a:xfrm>
          <a:prstGeom prst="rect">
            <a:avLst/>
          </a:prstGeom>
        </p:spPr>
      </p:pic>
    </p:spTree>
    <p:extLst>
      <p:ext uri="{BB962C8B-B14F-4D97-AF65-F5344CB8AC3E}">
        <p14:creationId xmlns:p14="http://schemas.microsoft.com/office/powerpoint/2010/main" val="278244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87E7C60-23B9-4DB9-93E8-B3AEDDB63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77" y="0"/>
            <a:ext cx="12163245" cy="6858000"/>
          </a:xfrm>
          <a:prstGeom prst="rect">
            <a:avLst/>
          </a:prstGeom>
        </p:spPr>
      </p:pic>
      <p:sp>
        <p:nvSpPr>
          <p:cNvPr id="16" name="Freeform 15"/>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1">
            <a:extLst>
              <a:ext uri="{FF2B5EF4-FFF2-40B4-BE49-F238E27FC236}">
                <a16:creationId xmlns:a16="http://schemas.microsoft.com/office/drawing/2014/main" xmlns="" id="{90D15655-B6BE-4B71-A54C-B41A5CDD509A}"/>
              </a:ext>
            </a:extLst>
          </p:cNvPr>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xmlns="" id="{FB401AEE-8DE9-4E59-B282-61ED127B1594}"/>
              </a:ext>
            </a:extLst>
          </p:cNvPr>
          <p:cNvSpPr>
            <a:spLocks noGrp="1"/>
          </p:cNvSpPr>
          <p:nvPr>
            <p:ph type="subTitle" idx="1"/>
          </p:nvPr>
        </p:nvSpPr>
        <p:spPr>
          <a:xfrm>
            <a:off x="569147" y="1068097"/>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xmlns="" id="{42FF0E07-38FD-4AF6-808E-AA45AC059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0336" y="5373216"/>
            <a:ext cx="2852692" cy="1256748"/>
          </a:xfrm>
          <a:prstGeom prst="rect">
            <a:avLst/>
          </a:prstGeom>
        </p:spPr>
      </p:pic>
    </p:spTree>
    <p:extLst>
      <p:ext uri="{BB962C8B-B14F-4D97-AF65-F5344CB8AC3E}">
        <p14:creationId xmlns:p14="http://schemas.microsoft.com/office/powerpoint/2010/main" val="8530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a:xfrm>
            <a:off x="335361" y="1412776"/>
            <a:ext cx="11521280" cy="5040560"/>
          </a:xfrm>
        </p:spPr>
        <p:txBody>
          <a:bodyPr/>
          <a:lstStyle>
            <a:lvl1pPr>
              <a:defRPr>
                <a:solidFill>
                  <a:schemeClr val="tx1"/>
                </a:solidFill>
              </a:defRPr>
            </a:lvl1pPr>
            <a:lvl2pPr marL="179388" indent="-179388">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4"/>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7" name="Picture 6">
            <a:extLst>
              <a:ext uri="{FF2B5EF4-FFF2-40B4-BE49-F238E27FC236}">
                <a16:creationId xmlns:a16="http://schemas.microsoft.com/office/drawing/2014/main" xmlns="" id="{8DBB3033-6299-4556-92B0-D2734C6EC0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357" y="231323"/>
            <a:ext cx="592284" cy="595708"/>
          </a:xfrm>
          <a:prstGeom prst="rect">
            <a:avLst/>
          </a:prstGeom>
        </p:spPr>
      </p:pic>
      <p:sp>
        <p:nvSpPr>
          <p:cNvPr id="9" name="Slide Number Placeholder 5">
            <a:extLst>
              <a:ext uri="{FF2B5EF4-FFF2-40B4-BE49-F238E27FC236}">
                <a16:creationId xmlns:a16="http://schemas.microsoft.com/office/drawing/2014/main" xmlns="" id="{6AAFF158-407E-4D44-8989-3236FC3FE440}"/>
              </a:ext>
            </a:extLst>
          </p:cNvPr>
          <p:cNvSpPr txBox="1">
            <a:spLocks/>
          </p:cNvSpPr>
          <p:nvPr userDrawn="1"/>
        </p:nvSpPr>
        <p:spPr>
          <a:xfrm>
            <a:off x="9024825" y="6533240"/>
            <a:ext cx="2844800" cy="184666"/>
          </a:xfrm>
          <a:prstGeom prst="rect">
            <a:avLst/>
          </a:prstGeom>
        </p:spPr>
        <p:txBody>
          <a:bodyPr vert="horz" lIns="0" tIns="0" rIns="0" bIns="0" rtlCol="0" anchor="t">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www.templegroup.co.uk</a:t>
            </a:r>
          </a:p>
        </p:txBody>
      </p:sp>
    </p:spTree>
    <p:extLst>
      <p:ext uri="{BB962C8B-B14F-4D97-AF65-F5344CB8AC3E}">
        <p14:creationId xmlns:p14="http://schemas.microsoft.com/office/powerpoint/2010/main" val="277357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989" y="532800"/>
            <a:ext cx="11041228" cy="369332"/>
          </a:xfrm>
        </p:spPr>
        <p:txBody>
          <a:bodyPr anchor="t">
            <a:noAutofit/>
          </a:bodyPr>
          <a:lstStyle>
            <a:lvl1pPr algn="l">
              <a:defRPr sz="2400" b="1" cap="none" baseline="0">
                <a:solidFill>
                  <a:schemeClr val="bg1"/>
                </a:solidFill>
                <a:latin typeface="+mj-lt"/>
              </a:defRPr>
            </a:lvl1pPr>
          </a:lstStyle>
          <a:p>
            <a:r>
              <a:rPr lang="en-US"/>
              <a:t>Click to edit Master title style</a:t>
            </a:r>
            <a:endParaRPr lang="en-GB" dirty="0"/>
          </a:p>
        </p:txBody>
      </p:sp>
      <p:sp>
        <p:nvSpPr>
          <p:cNvPr id="3" name="Text Placeholder 2"/>
          <p:cNvSpPr>
            <a:spLocks noGrp="1"/>
          </p:cNvSpPr>
          <p:nvPr>
            <p:ph type="body" idx="1"/>
          </p:nvPr>
        </p:nvSpPr>
        <p:spPr>
          <a:xfrm>
            <a:off x="555989" y="1075085"/>
            <a:ext cx="11041228" cy="369332"/>
          </a:xfrm>
        </p:spPr>
        <p:txBody>
          <a:bodyPr anchor="b">
            <a:noAutofit/>
          </a:bodyPr>
          <a:lstStyle>
            <a:lvl1pPr marL="0" indent="0">
              <a:buNone/>
              <a:defRPr sz="24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reeform 6"/>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xmlns="" id="{9632735D-4110-49B8-A76F-C3B87B3208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7350" y="5589240"/>
            <a:ext cx="3249319" cy="991548"/>
          </a:xfrm>
          <a:prstGeom prst="rect">
            <a:avLst/>
          </a:prstGeom>
        </p:spPr>
      </p:pic>
    </p:spTree>
    <p:extLst>
      <p:ext uri="{BB962C8B-B14F-4D97-AF65-F5344CB8AC3E}">
        <p14:creationId xmlns:p14="http://schemas.microsoft.com/office/powerpoint/2010/main" val="275789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Content Placeholder 15"/>
          <p:cNvSpPr>
            <a:spLocks noGrp="1"/>
          </p:cNvSpPr>
          <p:nvPr>
            <p:ph sz="quarter" idx="11"/>
          </p:nvPr>
        </p:nvSpPr>
        <p:spPr>
          <a:xfrm>
            <a:off x="335358" y="1412776"/>
            <a:ext cx="5616626" cy="5065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5"/>
          <p:cNvSpPr>
            <a:spLocks noGrp="1"/>
          </p:cNvSpPr>
          <p:nvPr>
            <p:ph sz="quarter" idx="12"/>
          </p:nvPr>
        </p:nvSpPr>
        <p:spPr>
          <a:xfrm>
            <a:off x="6240018" y="1437976"/>
            <a:ext cx="5596410"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xmlns="" id="{BE3F031D-728F-43D5-89B2-F84E6053B045}"/>
              </a:ext>
            </a:extLst>
          </p:cNvPr>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xmlns="" id="{40014754-E5D6-45CF-8250-0D79FA0CF9E4}"/>
              </a:ext>
            </a:extLst>
          </p:cNvPr>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18" name="Picture 17">
            <a:extLst>
              <a:ext uri="{FF2B5EF4-FFF2-40B4-BE49-F238E27FC236}">
                <a16:creationId xmlns:a16="http://schemas.microsoft.com/office/drawing/2014/main" xmlns="" id="{1A62CA00-7BF4-492D-8ED8-2B4C37AE9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357" y="231323"/>
            <a:ext cx="592284" cy="595708"/>
          </a:xfrm>
          <a:prstGeom prst="rect">
            <a:avLst/>
          </a:prstGeom>
        </p:spPr>
      </p:pic>
      <p:sp>
        <p:nvSpPr>
          <p:cNvPr id="8" name="Slide Number Placeholder 5">
            <a:extLst>
              <a:ext uri="{FF2B5EF4-FFF2-40B4-BE49-F238E27FC236}">
                <a16:creationId xmlns:a16="http://schemas.microsoft.com/office/drawing/2014/main" xmlns="" id="{3DF2ACED-1C55-4A07-80DD-A00E5941ABF9}"/>
              </a:ext>
            </a:extLst>
          </p:cNvPr>
          <p:cNvSpPr txBox="1">
            <a:spLocks/>
          </p:cNvSpPr>
          <p:nvPr userDrawn="1"/>
        </p:nvSpPr>
        <p:spPr>
          <a:xfrm>
            <a:off x="9024825" y="6533240"/>
            <a:ext cx="2844800" cy="184666"/>
          </a:xfrm>
          <a:prstGeom prst="rect">
            <a:avLst/>
          </a:prstGeom>
        </p:spPr>
        <p:txBody>
          <a:bodyPr vert="horz" lIns="0" tIns="0" rIns="0" bIns="0" rtlCol="0" anchor="t">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www.templegroup.co.uk</a:t>
            </a:r>
          </a:p>
        </p:txBody>
      </p:sp>
    </p:spTree>
    <p:extLst>
      <p:ext uri="{BB962C8B-B14F-4D97-AF65-F5344CB8AC3E}">
        <p14:creationId xmlns:p14="http://schemas.microsoft.com/office/powerpoint/2010/main" val="180599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86BD4E0-B6BD-4CB8-82DE-617B7E2FA717}"/>
              </a:ext>
            </a:extLst>
          </p:cNvPr>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13" name="Text Placeholder 14">
            <a:extLst>
              <a:ext uri="{FF2B5EF4-FFF2-40B4-BE49-F238E27FC236}">
                <a16:creationId xmlns:a16="http://schemas.microsoft.com/office/drawing/2014/main" xmlns="" id="{98244B78-7380-40A3-884F-C090A51A3093}"/>
              </a:ext>
            </a:extLst>
          </p:cNvPr>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14" name="Picture 13">
            <a:extLst>
              <a:ext uri="{FF2B5EF4-FFF2-40B4-BE49-F238E27FC236}">
                <a16:creationId xmlns:a16="http://schemas.microsoft.com/office/drawing/2014/main" xmlns="" id="{D27F744E-8004-444C-938B-F8DCA2169E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357" y="231323"/>
            <a:ext cx="592284" cy="595708"/>
          </a:xfrm>
          <a:prstGeom prst="rect">
            <a:avLst/>
          </a:prstGeom>
        </p:spPr>
      </p:pic>
      <p:sp>
        <p:nvSpPr>
          <p:cNvPr id="6" name="Slide Number Placeholder 5">
            <a:extLst>
              <a:ext uri="{FF2B5EF4-FFF2-40B4-BE49-F238E27FC236}">
                <a16:creationId xmlns:a16="http://schemas.microsoft.com/office/drawing/2014/main" xmlns="" id="{B04CFA88-4BB1-437B-B06D-225F6E6B7EA0}"/>
              </a:ext>
            </a:extLst>
          </p:cNvPr>
          <p:cNvSpPr txBox="1">
            <a:spLocks/>
          </p:cNvSpPr>
          <p:nvPr userDrawn="1"/>
        </p:nvSpPr>
        <p:spPr>
          <a:xfrm>
            <a:off x="9024825" y="6533240"/>
            <a:ext cx="2844800" cy="184666"/>
          </a:xfrm>
          <a:prstGeom prst="rect">
            <a:avLst/>
          </a:prstGeom>
        </p:spPr>
        <p:txBody>
          <a:bodyPr vert="horz" lIns="0" tIns="0" rIns="0" bIns="0" rtlCol="0" anchor="t">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www.templegroup.co.uk</a:t>
            </a:r>
          </a:p>
        </p:txBody>
      </p:sp>
    </p:spTree>
    <p:extLst>
      <p:ext uri="{BB962C8B-B14F-4D97-AF65-F5344CB8AC3E}">
        <p14:creationId xmlns:p14="http://schemas.microsoft.com/office/powerpoint/2010/main" val="324330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E74A0AD-520D-4F7A-A4E4-46AC7C44AAE2}"/>
              </a:ext>
            </a:extLst>
          </p:cNvPr>
          <p:cNvSpPr>
            <a:spLocks noGrp="1"/>
          </p:cNvSpPr>
          <p:nvPr>
            <p:ph type="title"/>
          </p:nvPr>
        </p:nvSpPr>
        <p:spPr>
          <a:xfrm>
            <a:off x="335358" y="277463"/>
            <a:ext cx="9577063" cy="307777"/>
          </a:xfrm>
        </p:spPr>
        <p:txBody>
          <a:bodyPr/>
          <a:lstStyle>
            <a:lvl1pPr>
              <a:defRPr sz="2000"/>
            </a:lvl1pPr>
          </a:lstStyle>
          <a:p>
            <a:r>
              <a:rPr lang="en-US" dirty="0"/>
              <a:t>Click to edit Master title style</a:t>
            </a:r>
            <a:endParaRPr lang="en-GB" dirty="0"/>
          </a:p>
        </p:txBody>
      </p:sp>
      <p:sp>
        <p:nvSpPr>
          <p:cNvPr id="8" name="Text Placeholder 14">
            <a:extLst>
              <a:ext uri="{FF2B5EF4-FFF2-40B4-BE49-F238E27FC236}">
                <a16:creationId xmlns:a16="http://schemas.microsoft.com/office/drawing/2014/main" xmlns="" id="{8CC26762-D44E-4D15-BD58-C42DE90D418F}"/>
              </a:ext>
            </a:extLst>
          </p:cNvPr>
          <p:cNvSpPr>
            <a:spLocks noGrp="1"/>
          </p:cNvSpPr>
          <p:nvPr>
            <p:ph type="body" sz="quarter" idx="10"/>
          </p:nvPr>
        </p:nvSpPr>
        <p:spPr>
          <a:xfrm>
            <a:off x="335359" y="642365"/>
            <a:ext cx="9577063" cy="369332"/>
          </a:xfrm>
        </p:spPr>
        <p:txBody>
          <a:bodyPr>
            <a:noAutofit/>
          </a:bodyPr>
          <a:lstStyle>
            <a:lvl1pPr algn="l" defTabSz="914400" rtl="0" eaLnBrk="1" latinLnBrk="0" hangingPunct="1">
              <a:spcBef>
                <a:spcPct val="0"/>
              </a:spcBef>
              <a:buNone/>
              <a:defRPr lang="en-GB" sz="2000" b="0" kern="1200" dirty="0">
                <a:solidFill>
                  <a:schemeClr val="accent2"/>
                </a:solidFill>
                <a:latin typeface="+mj-lt"/>
                <a:ea typeface="+mj-ea"/>
                <a:cs typeface="+mj-cs"/>
              </a:defRPr>
            </a:lvl1pPr>
          </a:lstStyle>
          <a:p>
            <a:pPr lvl="0"/>
            <a:r>
              <a:rPr lang="en-US" dirty="0"/>
              <a:t>Click to edit Master text styles</a:t>
            </a:r>
          </a:p>
        </p:txBody>
      </p:sp>
      <p:pic>
        <p:nvPicPr>
          <p:cNvPr id="9" name="Picture 8">
            <a:extLst>
              <a:ext uri="{FF2B5EF4-FFF2-40B4-BE49-F238E27FC236}">
                <a16:creationId xmlns:a16="http://schemas.microsoft.com/office/drawing/2014/main" xmlns="" id="{6E366F24-A25D-4682-9FEA-75EE22F1EC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357" y="231323"/>
            <a:ext cx="592284" cy="595708"/>
          </a:xfrm>
          <a:prstGeom prst="rect">
            <a:avLst/>
          </a:prstGeom>
        </p:spPr>
      </p:pic>
      <p:sp>
        <p:nvSpPr>
          <p:cNvPr id="6" name="Slide Number Placeholder 5">
            <a:extLst>
              <a:ext uri="{FF2B5EF4-FFF2-40B4-BE49-F238E27FC236}">
                <a16:creationId xmlns:a16="http://schemas.microsoft.com/office/drawing/2014/main" xmlns="" id="{3F5C82AF-BD22-416A-AC1D-8381DEB0D958}"/>
              </a:ext>
            </a:extLst>
          </p:cNvPr>
          <p:cNvSpPr txBox="1">
            <a:spLocks/>
          </p:cNvSpPr>
          <p:nvPr userDrawn="1"/>
        </p:nvSpPr>
        <p:spPr>
          <a:xfrm>
            <a:off x="9011841" y="6534344"/>
            <a:ext cx="2844800" cy="184666"/>
          </a:xfrm>
          <a:prstGeom prst="rect">
            <a:avLst/>
          </a:prstGeom>
        </p:spPr>
        <p:txBody>
          <a:bodyPr vert="horz" lIns="0" tIns="0" rIns="0" bIns="0" rtlCol="0" anchor="t">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www.templegroup.co.uk</a:t>
            </a:r>
          </a:p>
        </p:txBody>
      </p:sp>
      <p:pic>
        <p:nvPicPr>
          <p:cNvPr id="7" name="Picture 6">
            <a:extLst>
              <a:ext uri="{FF2B5EF4-FFF2-40B4-BE49-F238E27FC236}">
                <a16:creationId xmlns:a16="http://schemas.microsoft.com/office/drawing/2014/main" xmlns="" id="{2A3B6817-A4C2-4C6C-96D7-240814ED8F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426" y="241286"/>
            <a:ext cx="2256817" cy="595708"/>
          </a:xfrm>
          <a:prstGeom prst="rect">
            <a:avLst/>
          </a:prstGeom>
        </p:spPr>
      </p:pic>
    </p:spTree>
    <p:extLst>
      <p:ext uri="{BB962C8B-B14F-4D97-AF65-F5344CB8AC3E}">
        <p14:creationId xmlns:p14="http://schemas.microsoft.com/office/powerpoint/2010/main" val="13252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xmlns="" id="{423060B4-199E-4F19-94D0-0EB3CC81E4E8}"/>
              </a:ext>
            </a:extLst>
          </p:cNvPr>
          <p:cNvSpPr/>
          <p:nvPr userDrawn="1"/>
        </p:nvSpPr>
        <p:spPr>
          <a:xfrm>
            <a:off x="-25399" y="4943476"/>
            <a:ext cx="12230100"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xmlns="" id="{B302B792-6B4F-4BB4-A520-4E7CA61C3D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9194" y="4943474"/>
            <a:ext cx="3290830" cy="1914525"/>
          </a:xfrm>
          <a:prstGeom prst="rect">
            <a:avLst/>
          </a:prstGeom>
        </p:spPr>
      </p:pic>
    </p:spTree>
    <p:extLst>
      <p:ext uri="{BB962C8B-B14F-4D97-AF65-F5344CB8AC3E}">
        <p14:creationId xmlns:p14="http://schemas.microsoft.com/office/powerpoint/2010/main" val="5016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cologyConsultancy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734C888-5447-4E7B-B2A2-DFA5E7C0D0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13"/>
          <a:stretch/>
        </p:blipFill>
        <p:spPr>
          <a:xfrm>
            <a:off x="-19049" y="-27384"/>
            <a:ext cx="12230100" cy="6852786"/>
          </a:xfrm>
          <a:prstGeom prst="rect">
            <a:avLst/>
          </a:prstGeom>
        </p:spPr>
      </p:pic>
      <p:sp>
        <p:nvSpPr>
          <p:cNvPr id="16" name="Freeform 15"/>
          <p:cNvSpPr/>
          <p:nvPr userDrawn="1"/>
        </p:nvSpPr>
        <p:spPr>
          <a:xfrm>
            <a:off x="-25400" y="4943476"/>
            <a:ext cx="12236451" cy="1914525"/>
          </a:xfrm>
          <a:custGeom>
            <a:avLst/>
            <a:gdLst>
              <a:gd name="connsiteX0" fmla="*/ 9172575 w 9172575"/>
              <a:gd name="connsiteY0" fmla="*/ 0 h 1914525"/>
              <a:gd name="connsiteX1" fmla="*/ 0 w 9172575"/>
              <a:gd name="connsiteY1" fmla="*/ 838200 h 1914525"/>
              <a:gd name="connsiteX2" fmla="*/ 0 w 9172575"/>
              <a:gd name="connsiteY2" fmla="*/ 1914525 h 1914525"/>
              <a:gd name="connsiteX3" fmla="*/ 9172575 w 9172575"/>
              <a:gd name="connsiteY3" fmla="*/ 1914525 h 1914525"/>
              <a:gd name="connsiteX4" fmla="*/ 9172575 w 9172575"/>
              <a:gd name="connsiteY4" fmla="*/ 0 h 191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1914525">
                <a:moveTo>
                  <a:pt x="9172575" y="0"/>
                </a:moveTo>
                <a:lnTo>
                  <a:pt x="0" y="838200"/>
                </a:lnTo>
                <a:lnTo>
                  <a:pt x="0" y="1914525"/>
                </a:lnTo>
                <a:lnTo>
                  <a:pt x="9172575" y="1914525"/>
                </a:lnTo>
                <a:lnTo>
                  <a:pt x="9172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itle 1">
            <a:extLst>
              <a:ext uri="{FF2B5EF4-FFF2-40B4-BE49-F238E27FC236}">
                <a16:creationId xmlns:a16="http://schemas.microsoft.com/office/drawing/2014/main" xmlns="" id="{9B54CCC0-A4A3-4F2C-81B7-4EC33D663943}"/>
              </a:ext>
            </a:extLst>
          </p:cNvPr>
          <p:cNvSpPr>
            <a:spLocks noGrp="1"/>
          </p:cNvSpPr>
          <p:nvPr>
            <p:ph type="ctrTitle"/>
          </p:nvPr>
        </p:nvSpPr>
        <p:spPr>
          <a:xfrm>
            <a:off x="556210" y="534049"/>
            <a:ext cx="11041007" cy="369332"/>
          </a:xfrm>
        </p:spPr>
        <p:txBody>
          <a:bodyPr/>
          <a:lstStyle>
            <a:lvl1pPr>
              <a:defRPr>
                <a:solidFill>
                  <a:schemeClr val="bg1"/>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xmlns="" id="{60CA87A8-8EEE-452A-9625-38B89A06C682}"/>
              </a:ext>
            </a:extLst>
          </p:cNvPr>
          <p:cNvSpPr>
            <a:spLocks noGrp="1"/>
          </p:cNvSpPr>
          <p:nvPr>
            <p:ph type="subTitle" idx="1"/>
          </p:nvPr>
        </p:nvSpPr>
        <p:spPr>
          <a:xfrm>
            <a:off x="569147" y="1068097"/>
            <a:ext cx="11041008" cy="36933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xmlns="" id="{4CFFDE55-465F-4A22-BEB6-2C2904DF7A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0336" y="5373216"/>
            <a:ext cx="2852692" cy="1256748"/>
          </a:xfrm>
          <a:prstGeom prst="rect">
            <a:avLst/>
          </a:prstGeom>
        </p:spPr>
      </p:pic>
      <p:pic>
        <p:nvPicPr>
          <p:cNvPr id="3" name="Picture 2">
            <a:extLst>
              <a:ext uri="{FF2B5EF4-FFF2-40B4-BE49-F238E27FC236}">
                <a16:creationId xmlns:a16="http://schemas.microsoft.com/office/drawing/2014/main" xmlns="" id="{689F5EFB-EEB1-4D72-8135-19078AD947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360" y="5709525"/>
            <a:ext cx="2558547" cy="1115877"/>
          </a:xfrm>
          <a:prstGeom prst="rect">
            <a:avLst/>
          </a:prstGeom>
        </p:spPr>
      </p:pic>
    </p:spTree>
    <p:extLst>
      <p:ext uri="{BB962C8B-B14F-4D97-AF65-F5344CB8AC3E}">
        <p14:creationId xmlns:p14="http://schemas.microsoft.com/office/powerpoint/2010/main" val="234832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729" y="471810"/>
            <a:ext cx="7886667" cy="369332"/>
          </a:xfrm>
          <a:prstGeom prst="rect">
            <a:avLst/>
          </a:prstGeom>
        </p:spPr>
        <p:txBody>
          <a:bodyPr vert="horz" lIns="0" tIns="0" rIns="0" bIns="0" rtlCol="0" anchor="t">
            <a:spAutoFit/>
          </a:bodyPr>
          <a:lstStyle/>
          <a:p>
            <a:r>
              <a:rPr lang="en-US" dirty="0"/>
              <a:t>Overview Click to edit Master title style</a:t>
            </a:r>
            <a:endParaRPr lang="en-GB" dirty="0"/>
          </a:p>
        </p:txBody>
      </p:sp>
      <p:sp>
        <p:nvSpPr>
          <p:cNvPr id="3" name="Text Placeholder 2"/>
          <p:cNvSpPr>
            <a:spLocks noGrp="1"/>
          </p:cNvSpPr>
          <p:nvPr>
            <p:ph type="body" idx="1"/>
          </p:nvPr>
        </p:nvSpPr>
        <p:spPr>
          <a:xfrm>
            <a:off x="579729" y="1855366"/>
            <a:ext cx="11017488" cy="430993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071767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4" r:id="rId6"/>
    <p:sldLayoutId id="2147483663" r:id="rId7"/>
    <p:sldLayoutId id="2147483669" r:id="rId8"/>
    <p:sldLayoutId id="2147483664" r:id="rId9"/>
    <p:sldLayoutId id="2147483665" r:id="rId10"/>
    <p:sldLayoutId id="2147483667" r:id="rId11"/>
    <p:sldLayoutId id="2147483668" r:id="rId12"/>
  </p:sldLayoutIdLst>
  <p:hf sldNum="0" hd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1000"/>
        </a:spcBef>
        <a:spcAft>
          <a:spcPts val="0"/>
        </a:spcAft>
        <a:buFont typeface="Arial" panose="020B0604020202020204" pitchFamily="34" charset="0"/>
        <a:buNone/>
        <a:defRPr sz="2000" kern="1200" baseline="0">
          <a:solidFill>
            <a:schemeClr val="tx1"/>
          </a:solidFill>
          <a:latin typeface="+mn-lt"/>
          <a:ea typeface="+mn-ea"/>
          <a:cs typeface="+mn-cs"/>
        </a:defRPr>
      </a:lvl1pPr>
      <a:lvl2pPr marL="0" indent="-180000" algn="l" defTabSz="914400" rtl="0" eaLnBrk="1" latinLnBrk="0" hangingPunct="1">
        <a:spcBef>
          <a:spcPts val="1000"/>
        </a:spcBef>
        <a:buFont typeface="Arial" panose="020B0604020202020204" pitchFamily="34" charset="0"/>
        <a:buChar char="•"/>
        <a:defRPr sz="1800" kern="1200">
          <a:solidFill>
            <a:schemeClr val="tx2"/>
          </a:solidFill>
          <a:latin typeface="+mn-lt"/>
          <a:ea typeface="+mn-ea"/>
          <a:cs typeface="+mn-cs"/>
        </a:defRPr>
      </a:lvl2pPr>
      <a:lvl3pPr marL="360000" indent="-180000" algn="l" defTabSz="914400" rtl="0" eaLnBrk="1" latinLnBrk="0" hangingPunct="1">
        <a:spcBef>
          <a:spcPts val="500"/>
        </a:spcBef>
        <a:buFont typeface="Arial" panose="020B0604020202020204" pitchFamily="34" charset="0"/>
        <a:buChar char="–"/>
        <a:defRPr sz="1800" kern="1200">
          <a:solidFill>
            <a:schemeClr val="tx2"/>
          </a:solidFill>
          <a:latin typeface="+mn-lt"/>
          <a:ea typeface="+mn-ea"/>
          <a:cs typeface="+mn-cs"/>
        </a:defRPr>
      </a:lvl3pPr>
      <a:lvl4pPr marL="540000" indent="-180000" algn="l" defTabSz="914400" rtl="0" eaLnBrk="1" latinLnBrk="0" hangingPunct="1">
        <a:spcBef>
          <a:spcPts val="500"/>
        </a:spcBef>
        <a:buFont typeface="Arial" panose="020B0604020202020204" pitchFamily="34" charset="0"/>
        <a:buChar char="–"/>
        <a:defRPr sz="1800" kern="1200">
          <a:solidFill>
            <a:schemeClr val="tx2"/>
          </a:solidFill>
          <a:latin typeface="+mn-lt"/>
          <a:ea typeface="+mn-ea"/>
          <a:cs typeface="+mn-cs"/>
        </a:defRPr>
      </a:lvl4pPr>
      <a:lvl5pPr marL="0" indent="0" algn="l" defTabSz="914400" rtl="0" eaLnBrk="1" latinLnBrk="0" hangingPunct="1">
        <a:spcBef>
          <a:spcPts val="2000"/>
        </a:spcBef>
        <a:buFont typeface="Arial" panose="020B0604020202020204" pitchFamily="34" charset="0"/>
        <a:buNone/>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729" y="471810"/>
            <a:ext cx="7886667" cy="369332"/>
          </a:xfrm>
          <a:prstGeom prst="rect">
            <a:avLst/>
          </a:prstGeom>
        </p:spPr>
        <p:txBody>
          <a:bodyPr vert="horz" lIns="0" tIns="0" rIns="0" bIns="0" rtlCol="0" anchor="t">
            <a:spAutoFit/>
          </a:bodyPr>
          <a:lstStyle/>
          <a:p>
            <a:r>
              <a:rPr lang="en-US" dirty="0"/>
              <a:t>Overview Click to edit Master title style</a:t>
            </a:r>
            <a:endParaRPr lang="en-GB" dirty="0"/>
          </a:p>
        </p:txBody>
      </p:sp>
      <p:sp>
        <p:nvSpPr>
          <p:cNvPr id="3" name="Text Placeholder 2"/>
          <p:cNvSpPr>
            <a:spLocks noGrp="1"/>
          </p:cNvSpPr>
          <p:nvPr>
            <p:ph type="body" idx="1"/>
          </p:nvPr>
        </p:nvSpPr>
        <p:spPr>
          <a:xfrm>
            <a:off x="579729" y="1340768"/>
            <a:ext cx="11017488" cy="4824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95820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ts val="1000"/>
        </a:spcBef>
        <a:spcAft>
          <a:spcPts val="0"/>
        </a:spcAft>
        <a:buFont typeface="Arial" panose="020B0604020202020204" pitchFamily="34" charset="0"/>
        <a:buNone/>
        <a:defRPr sz="2000" kern="1200" baseline="0">
          <a:solidFill>
            <a:schemeClr val="bg1"/>
          </a:solidFill>
          <a:latin typeface="+mn-lt"/>
          <a:ea typeface="+mn-ea"/>
          <a:cs typeface="+mn-cs"/>
        </a:defRPr>
      </a:lvl1pPr>
      <a:lvl2pPr marL="179388" indent="-179388" algn="l" defTabSz="914400" rtl="0" eaLnBrk="1" latinLnBrk="0" hangingPunct="1">
        <a:spcBef>
          <a:spcPts val="1000"/>
        </a:spcBef>
        <a:buClr>
          <a:schemeClr val="accent2"/>
        </a:buClr>
        <a:buFont typeface="Arial" panose="020B0604020202020204" pitchFamily="34" charset="0"/>
        <a:buChar char="•"/>
        <a:defRPr sz="1800" kern="1200">
          <a:solidFill>
            <a:schemeClr val="bg1"/>
          </a:solidFill>
          <a:latin typeface="+mn-lt"/>
          <a:ea typeface="+mn-ea"/>
          <a:cs typeface="+mn-cs"/>
        </a:defRPr>
      </a:lvl2pPr>
      <a:lvl3pPr marL="360000" indent="-180000" algn="l" defTabSz="914400" rtl="0" eaLnBrk="1" latinLnBrk="0" hangingPunct="1">
        <a:spcBef>
          <a:spcPts val="500"/>
        </a:spcBef>
        <a:buFont typeface="Arial" panose="020B0604020202020204" pitchFamily="34" charset="0"/>
        <a:buChar char="–"/>
        <a:defRPr sz="1800" kern="1200">
          <a:solidFill>
            <a:schemeClr val="bg1"/>
          </a:solidFill>
          <a:latin typeface="+mn-lt"/>
          <a:ea typeface="+mn-ea"/>
          <a:cs typeface="+mn-cs"/>
        </a:defRPr>
      </a:lvl3pPr>
      <a:lvl4pPr marL="540000" indent="-180000" algn="l" defTabSz="914400" rtl="0" eaLnBrk="1" latinLnBrk="0" hangingPunct="1">
        <a:spcBef>
          <a:spcPts val="500"/>
        </a:spcBef>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spcBef>
          <a:spcPts val="2000"/>
        </a:spcBef>
        <a:buFont typeface="Arial" panose="020B0604020202020204" pitchFamily="34" charset="0"/>
        <a:buNone/>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497" y="908720"/>
            <a:ext cx="11041007" cy="369332"/>
          </a:xfrm>
        </p:spPr>
        <p:txBody>
          <a:bodyPr/>
          <a:lstStyle/>
          <a:p>
            <a:r>
              <a:rPr lang="en-GB" dirty="0">
                <a:solidFill>
                  <a:schemeClr val="accent1"/>
                </a:solidFill>
                <a:highlight>
                  <a:srgbClr val="FFFF00"/>
                </a:highlight>
              </a:rPr>
              <a:t>ACOUSTICS OF PLACES OF ENTERTAINMENT AND SPORTS VENUES</a:t>
            </a:r>
          </a:p>
        </p:txBody>
      </p:sp>
      <p:sp>
        <p:nvSpPr>
          <p:cNvPr id="3" name="Subtitle 2"/>
          <p:cNvSpPr>
            <a:spLocks noGrp="1"/>
          </p:cNvSpPr>
          <p:nvPr>
            <p:ph type="subTitle" idx="1"/>
          </p:nvPr>
        </p:nvSpPr>
        <p:spPr>
          <a:xfrm>
            <a:off x="575496" y="1844824"/>
            <a:ext cx="11041008" cy="369332"/>
          </a:xfrm>
        </p:spPr>
        <p:txBody>
          <a:bodyPr/>
          <a:lstStyle/>
          <a:p>
            <a:r>
              <a:rPr lang="en-GB" b="1" dirty="0">
                <a:solidFill>
                  <a:schemeClr val="accent1"/>
                </a:solidFill>
                <a:highlight>
                  <a:srgbClr val="FFFF00"/>
                </a:highlight>
              </a:rPr>
              <a:t>Draft IOA Good Practice Guide and pre-consultation forum</a:t>
            </a:r>
          </a:p>
        </p:txBody>
      </p:sp>
      <p:sp>
        <p:nvSpPr>
          <p:cNvPr id="5" name="Subtitle 2">
            <a:extLst>
              <a:ext uri="{FF2B5EF4-FFF2-40B4-BE49-F238E27FC236}">
                <a16:creationId xmlns:a16="http://schemas.microsoft.com/office/drawing/2014/main" xmlns="" id="{9D61758F-E417-4F6F-B9E9-C2FA9D26FA9C}"/>
              </a:ext>
            </a:extLst>
          </p:cNvPr>
          <p:cNvSpPr txBox="1">
            <a:spLocks/>
          </p:cNvSpPr>
          <p:nvPr/>
        </p:nvSpPr>
        <p:spPr>
          <a:xfrm>
            <a:off x="575496" y="2780928"/>
            <a:ext cx="11041008" cy="369332"/>
          </a:xfrm>
          <a:prstGeom prst="rect">
            <a:avLst/>
          </a:prstGeom>
        </p:spPr>
        <p:txBody>
          <a:bodyPr vert="horz" lIns="0" tIns="0" rIns="0" bIns="0" rtlCol="0">
            <a:noAutofit/>
          </a:bodyPr>
          <a:lstStyle>
            <a:lvl1pPr marL="0" indent="0" algn="l" defTabSz="914400" rtl="0" eaLnBrk="1" latinLnBrk="0" hangingPunct="1">
              <a:spcBef>
                <a:spcPts val="1000"/>
              </a:spcBef>
              <a:spcAft>
                <a:spcPts val="0"/>
              </a:spcAft>
              <a:buFont typeface="Arial" panose="020B0604020202020204" pitchFamily="34" charset="0"/>
              <a:buNone/>
              <a:defRPr sz="2400" kern="1200" baseline="0">
                <a:solidFill>
                  <a:schemeClr val="bg1"/>
                </a:solidFill>
                <a:latin typeface="+mn-lt"/>
                <a:ea typeface="+mn-ea"/>
                <a:cs typeface="+mn-cs"/>
              </a:defRPr>
            </a:lvl1pPr>
            <a:lvl2pPr marL="457200" indent="0" algn="ctr" defTabSz="914400" rtl="0" eaLnBrk="1" latinLnBrk="0" hangingPunct="1">
              <a:spcBef>
                <a:spcPts val="1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2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a:solidFill>
                  <a:schemeClr val="accent1"/>
                </a:solidFill>
                <a:highlight>
                  <a:srgbClr val="FFFF00"/>
                </a:highlight>
              </a:rPr>
              <a:t>Dani Fiumicelli</a:t>
            </a:r>
          </a:p>
        </p:txBody>
      </p:sp>
    </p:spTree>
    <p:extLst>
      <p:ext uri="{BB962C8B-B14F-4D97-AF65-F5344CB8AC3E}">
        <p14:creationId xmlns:p14="http://schemas.microsoft.com/office/powerpoint/2010/main" val="73080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FF15E-1B2C-4979-9133-1AC7D5AC927C}"/>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0A84D715-085B-411D-BE79-378BDC99D6E2}"/>
              </a:ext>
            </a:extLst>
          </p:cNvPr>
          <p:cNvSpPr>
            <a:spLocks noGrp="1"/>
          </p:cNvSpPr>
          <p:nvPr>
            <p:ph idx="1"/>
          </p:nvPr>
        </p:nvSpPr>
        <p:spPr>
          <a:xfrm>
            <a:off x="335359" y="1412776"/>
            <a:ext cx="11521282" cy="5040560"/>
          </a:xfrm>
        </p:spPr>
        <p:txBody>
          <a:bodyPr/>
          <a:lstStyle/>
          <a:p>
            <a:endParaRPr lang="en-GB" dirty="0"/>
          </a:p>
          <a:p>
            <a:r>
              <a:rPr lang="en-GB" dirty="0"/>
              <a:t>The working group think that these existing aims regarding the audibility of entertainment noise that occurs for more than 30 days a year remain broadly applicable. </a:t>
            </a:r>
          </a:p>
          <a:p>
            <a:r>
              <a:rPr lang="en-GB" dirty="0"/>
              <a:t>This is because most entertainment noise has specific characteristics that make it easy to discern from other typical ambient noise sources </a:t>
            </a:r>
            <a:r>
              <a:rPr lang="en-GB" dirty="0" err="1"/>
              <a:t>e,g</a:t>
            </a:r>
            <a:r>
              <a:rPr lang="en-GB" dirty="0"/>
              <a:t>. </a:t>
            </a:r>
          </a:p>
          <a:p>
            <a:pPr marL="342900" indent="-342900">
              <a:buFont typeface="Arial" panose="020B0604020202020204" pitchFamily="34" charset="0"/>
              <a:buChar char="•"/>
            </a:pPr>
            <a:r>
              <a:rPr lang="en-GB" dirty="0"/>
              <a:t>Rhythm</a:t>
            </a:r>
          </a:p>
          <a:p>
            <a:pPr marL="342900" indent="-342900">
              <a:buFont typeface="Arial" panose="020B0604020202020204" pitchFamily="34" charset="0"/>
              <a:buChar char="•"/>
            </a:pPr>
            <a:r>
              <a:rPr lang="en-GB" dirty="0"/>
              <a:t>Prominent bass and sub-bass content e.g. below 125 </a:t>
            </a:r>
            <a:r>
              <a:rPr lang="en-GB" dirty="0" err="1"/>
              <a:t>hz</a:t>
            </a:r>
            <a:r>
              <a:rPr lang="en-GB" dirty="0"/>
              <a:t> and 63 Hz respectively. </a:t>
            </a:r>
          </a:p>
          <a:p>
            <a:pPr marL="342900" indent="-342900">
              <a:buFont typeface="Arial" panose="020B0604020202020204" pitchFamily="34" charset="0"/>
              <a:buChar char="•"/>
            </a:pPr>
            <a:r>
              <a:rPr lang="en-GB" dirty="0"/>
              <a:t>Impulsive elements </a:t>
            </a:r>
          </a:p>
          <a:p>
            <a:pPr marL="342900" indent="-342900">
              <a:buFont typeface="Arial" panose="020B0604020202020204" pitchFamily="34" charset="0"/>
              <a:buChar char="•"/>
            </a:pPr>
            <a:r>
              <a:rPr lang="en-GB" dirty="0"/>
              <a:t>Tones</a:t>
            </a:r>
          </a:p>
          <a:p>
            <a:r>
              <a:rPr lang="en-GB" dirty="0"/>
              <a:t>Consequently, when entertainment noise occurs regularly, and particularly after times when most people are going to sleep or are trying to sleep; unlike other more anonymous sounds e.g. road traffic noise, there can be only a small or even no gap between what constitutes NOEL, LOAEL and SOAEL.    </a:t>
            </a:r>
          </a:p>
          <a:p>
            <a:endParaRPr lang="en-GB" dirty="0"/>
          </a:p>
          <a:p>
            <a:endParaRPr lang="en-GB" dirty="0"/>
          </a:p>
        </p:txBody>
      </p:sp>
      <p:sp>
        <p:nvSpPr>
          <p:cNvPr id="4" name="Text Placeholder 3">
            <a:extLst>
              <a:ext uri="{FF2B5EF4-FFF2-40B4-BE49-F238E27FC236}">
                <a16:creationId xmlns:a16="http://schemas.microsoft.com/office/drawing/2014/main" xmlns="" id="{40EAF757-9FFE-4C88-BBE5-4CBB02054206}"/>
              </a:ext>
            </a:extLst>
          </p:cNvPr>
          <p:cNvSpPr>
            <a:spLocks noGrp="1"/>
          </p:cNvSpPr>
          <p:nvPr>
            <p:ph type="body" sz="quarter" idx="10"/>
          </p:nvPr>
        </p:nvSpPr>
        <p:spPr/>
        <p:txBody>
          <a:bodyPr/>
          <a:lstStyle/>
          <a:p>
            <a:r>
              <a:rPr lang="en-GB" dirty="0"/>
              <a:t>Audibility</a:t>
            </a:r>
          </a:p>
        </p:txBody>
      </p:sp>
    </p:spTree>
    <p:extLst>
      <p:ext uri="{BB962C8B-B14F-4D97-AF65-F5344CB8AC3E}">
        <p14:creationId xmlns:p14="http://schemas.microsoft.com/office/powerpoint/2010/main" val="32148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40193C-4B5E-4C97-96FD-1B999B6F4F5F}"/>
              </a:ext>
            </a:extLst>
          </p:cNvPr>
          <p:cNvSpPr>
            <a:spLocks noGrp="1"/>
          </p:cNvSpPr>
          <p:nvPr>
            <p:ph sz="quarter" idx="11"/>
          </p:nvPr>
        </p:nvSpPr>
        <p:spPr/>
        <p:txBody>
          <a:bodyPr/>
          <a:lstStyle/>
          <a:p>
            <a:endParaRPr lang="en-GB" dirty="0"/>
          </a:p>
          <a:p>
            <a:r>
              <a:rPr lang="en-GB" dirty="0"/>
              <a:t>A risk-based approach to noise management and control provides the foundation on which to base decisions.</a:t>
            </a:r>
          </a:p>
          <a:p>
            <a:r>
              <a:rPr lang="en-GB" dirty="0"/>
              <a:t>This provides a proportionate level of response, management and  control or enforcement in any given situation.</a:t>
            </a:r>
          </a:p>
          <a:p>
            <a:r>
              <a:rPr lang="en-GB" dirty="0"/>
              <a:t>E.g. a pub hosting a band once a month ending before mid-night with sensitive receptors at some distance would not be treated as high a risk as a club with adjacent sensitive receptors holding events most nights of the week until the early hours of the morning. </a:t>
            </a:r>
          </a:p>
          <a:p>
            <a:endParaRPr lang="en-GB" dirty="0"/>
          </a:p>
        </p:txBody>
      </p:sp>
      <p:sp>
        <p:nvSpPr>
          <p:cNvPr id="4" name="Title 3">
            <a:extLst>
              <a:ext uri="{FF2B5EF4-FFF2-40B4-BE49-F238E27FC236}">
                <a16:creationId xmlns:a16="http://schemas.microsoft.com/office/drawing/2014/main" xmlns="" id="{DA9455CF-843A-49D5-83DC-A8EA98B7A320}"/>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83B0C118-D727-4906-B321-37E3FDE37C72}"/>
              </a:ext>
            </a:extLst>
          </p:cNvPr>
          <p:cNvSpPr>
            <a:spLocks noGrp="1"/>
          </p:cNvSpPr>
          <p:nvPr>
            <p:ph type="body" sz="quarter" idx="10"/>
          </p:nvPr>
        </p:nvSpPr>
        <p:spPr/>
        <p:txBody>
          <a:bodyPr/>
          <a:lstStyle/>
          <a:p>
            <a:r>
              <a:rPr lang="en-GB" dirty="0"/>
              <a:t>Venue risk assessment matrix </a:t>
            </a:r>
          </a:p>
        </p:txBody>
      </p:sp>
      <p:graphicFrame>
        <p:nvGraphicFramePr>
          <p:cNvPr id="6" name="Content Placeholder 5">
            <a:extLst>
              <a:ext uri="{FF2B5EF4-FFF2-40B4-BE49-F238E27FC236}">
                <a16:creationId xmlns:a16="http://schemas.microsoft.com/office/drawing/2014/main" xmlns="" id="{5B95F739-1466-4EE1-A28C-C8A98676467E}"/>
              </a:ext>
            </a:extLst>
          </p:cNvPr>
          <p:cNvGraphicFramePr>
            <a:graphicFrameLocks noGrp="1"/>
          </p:cNvGraphicFramePr>
          <p:nvPr>
            <p:ph sz="quarter" idx="12"/>
            <p:extLst>
              <p:ext uri="{D42A27DB-BD31-4B8C-83A1-F6EECF244321}">
                <p14:modId xmlns:p14="http://schemas.microsoft.com/office/powerpoint/2010/main" val="3258249962"/>
              </p:ext>
            </p:extLst>
          </p:nvPr>
        </p:nvGraphicFramePr>
        <p:xfrm>
          <a:off x="6816080" y="1011697"/>
          <a:ext cx="5595937" cy="556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0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40193C-4B5E-4C97-96FD-1B999B6F4F5F}"/>
              </a:ext>
            </a:extLst>
          </p:cNvPr>
          <p:cNvSpPr>
            <a:spLocks noGrp="1"/>
          </p:cNvSpPr>
          <p:nvPr>
            <p:ph sz="quarter" idx="11"/>
          </p:nvPr>
        </p:nvSpPr>
        <p:spPr>
          <a:xfrm>
            <a:off x="435004" y="1068822"/>
            <a:ext cx="5084932" cy="5427068"/>
          </a:xfrm>
        </p:spPr>
        <p:txBody>
          <a:bodyPr>
            <a:normAutofit/>
          </a:bodyPr>
          <a:lstStyle/>
          <a:p>
            <a:endParaRPr lang="en-GB" dirty="0"/>
          </a:p>
          <a:p>
            <a:r>
              <a:rPr lang="en-GB" dirty="0"/>
              <a:t>For example</a:t>
            </a:r>
            <a:r>
              <a:rPr lang="en-GB" sz="1800" dirty="0"/>
              <a:t>:</a:t>
            </a:r>
          </a:p>
          <a:p>
            <a:pPr marL="285750" indent="-285750">
              <a:buFont typeface="Arial" panose="020B0604020202020204" pitchFamily="34" charset="0"/>
              <a:buChar char="•"/>
            </a:pPr>
            <a:r>
              <a:rPr lang="en-GB" dirty="0"/>
              <a:t>A Risk Rating of less than 10 indicates that a control criterion at the less stringent end of the proposed range is appropriate, </a:t>
            </a:r>
          </a:p>
          <a:p>
            <a:pPr marL="285750" indent="-285750">
              <a:buFont typeface="Arial" panose="020B0604020202020204" pitchFamily="34" charset="0"/>
              <a:buChar char="•"/>
            </a:pPr>
            <a:r>
              <a:rPr lang="en-GB" dirty="0"/>
              <a:t>A Risk Rating of more than 10 but less than 20 indicates that a control criterion towards the middle of the proposed range would be appropriate, and;</a:t>
            </a:r>
          </a:p>
          <a:p>
            <a:pPr marL="285750" indent="-285750">
              <a:buFont typeface="Arial" panose="020B0604020202020204" pitchFamily="34" charset="0"/>
              <a:buChar char="•"/>
            </a:pPr>
            <a:r>
              <a:rPr lang="en-GB" dirty="0"/>
              <a:t>A Risk Rating of more than 20 indicates that a control criterion at the more stringent end of the suggested range would be appropriate.</a:t>
            </a:r>
          </a:p>
        </p:txBody>
      </p:sp>
      <p:sp>
        <p:nvSpPr>
          <p:cNvPr id="4" name="Title 3">
            <a:extLst>
              <a:ext uri="{FF2B5EF4-FFF2-40B4-BE49-F238E27FC236}">
                <a16:creationId xmlns:a16="http://schemas.microsoft.com/office/drawing/2014/main" xmlns="" id="{DA9455CF-843A-49D5-83DC-A8EA98B7A320}"/>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83B0C118-D727-4906-B321-37E3FDE37C72}"/>
              </a:ext>
            </a:extLst>
          </p:cNvPr>
          <p:cNvSpPr>
            <a:spLocks noGrp="1"/>
          </p:cNvSpPr>
          <p:nvPr>
            <p:ph type="body" sz="quarter" idx="10"/>
          </p:nvPr>
        </p:nvSpPr>
        <p:spPr/>
        <p:txBody>
          <a:bodyPr/>
          <a:lstStyle/>
          <a:p>
            <a:r>
              <a:rPr lang="en-GB" dirty="0"/>
              <a:t>Risk assessment </a:t>
            </a:r>
          </a:p>
        </p:txBody>
      </p:sp>
      <p:graphicFrame>
        <p:nvGraphicFramePr>
          <p:cNvPr id="6" name="Table 5">
            <a:extLst>
              <a:ext uri="{FF2B5EF4-FFF2-40B4-BE49-F238E27FC236}">
                <a16:creationId xmlns:a16="http://schemas.microsoft.com/office/drawing/2014/main" xmlns="" id="{75949140-925F-4FBF-B90B-0A3A25363519}"/>
              </a:ext>
            </a:extLst>
          </p:cNvPr>
          <p:cNvGraphicFramePr>
            <a:graphicFrameLocks noGrp="1"/>
          </p:cNvGraphicFramePr>
          <p:nvPr>
            <p:extLst>
              <p:ext uri="{D42A27DB-BD31-4B8C-83A1-F6EECF244321}">
                <p14:modId xmlns:p14="http://schemas.microsoft.com/office/powerpoint/2010/main" val="332378726"/>
              </p:ext>
            </p:extLst>
          </p:nvPr>
        </p:nvGraphicFramePr>
        <p:xfrm>
          <a:off x="6096000" y="886636"/>
          <a:ext cx="5929437" cy="5751027"/>
        </p:xfrm>
        <a:graphic>
          <a:graphicData uri="http://schemas.openxmlformats.org/drawingml/2006/table">
            <a:tbl>
              <a:tblPr/>
              <a:tblGrid>
                <a:gridCol w="4762667">
                  <a:extLst>
                    <a:ext uri="{9D8B030D-6E8A-4147-A177-3AD203B41FA5}">
                      <a16:colId xmlns:a16="http://schemas.microsoft.com/office/drawing/2014/main" xmlns="" val="2813278784"/>
                    </a:ext>
                  </a:extLst>
                </a:gridCol>
                <a:gridCol w="1166770">
                  <a:extLst>
                    <a:ext uri="{9D8B030D-6E8A-4147-A177-3AD203B41FA5}">
                      <a16:colId xmlns:a16="http://schemas.microsoft.com/office/drawing/2014/main" xmlns="" val="3928533600"/>
                    </a:ext>
                  </a:extLst>
                </a:gridCol>
              </a:tblGrid>
              <a:tr h="201463">
                <a:tc>
                  <a:txBody>
                    <a:bodyPr/>
                    <a:lstStyle/>
                    <a:p>
                      <a:pPr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cs typeface="Arial" panose="020B0604020202020204" pitchFamily="34" charset="0"/>
                        </a:rPr>
                        <a:t>Criteria</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cs typeface="Arial" panose="020B0604020202020204" pitchFamily="34" charset="0"/>
                        </a:rPr>
                        <a:t>Risk Rating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xmlns="" val="2233994604"/>
                  </a:ext>
                </a:extLst>
              </a:tr>
              <a:tr h="172777">
                <a:tc>
                  <a:txBody>
                    <a:bodyPr/>
                    <a:lstStyle/>
                    <a:p>
                      <a:pPr algn="l">
                        <a:spcBef>
                          <a:spcPts val="600"/>
                        </a:spcBef>
                        <a:spcAft>
                          <a:spcPts val="0"/>
                        </a:spcAft>
                        <a:tabLst>
                          <a:tab pos="900430" algn="l"/>
                          <a:tab pos="457200" algn="l"/>
                        </a:tabLst>
                      </a:pPr>
                      <a:r>
                        <a:rPr lang="en-GB" sz="1100" b="1" dirty="0">
                          <a:solidFill>
                            <a:srgbClr val="FFFFFF"/>
                          </a:solidFill>
                          <a:effectLst/>
                          <a:latin typeface="+mj-lt"/>
                          <a:ea typeface="Times New Roman" panose="02020603050405020304" pitchFamily="18" charset="0"/>
                          <a:cs typeface="Arial" panose="020B0604020202020204" pitchFamily="34" charset="0"/>
                        </a:rPr>
                        <a:t>Number of Events </a:t>
                      </a:r>
                      <a:endParaRPr lang="en-GB" sz="11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spcBef>
                          <a:spcPts val="600"/>
                        </a:spcBef>
                        <a:spcAft>
                          <a:spcPts val="0"/>
                        </a:spcAft>
                        <a:tabLst>
                          <a:tab pos="900430" algn="l"/>
                          <a:tab pos="457200" algn="l"/>
                        </a:tabLst>
                      </a:pPr>
                      <a:r>
                        <a:rPr lang="en-GB" sz="1200" dirty="0">
                          <a:solidFill>
                            <a:srgbClr val="FFFFFF"/>
                          </a:solidFill>
                          <a:effectLst/>
                          <a:latin typeface="+mj-lt"/>
                          <a:ea typeface="Times New Roman" panose="02020603050405020304" pitchFamily="18" charset="0"/>
                          <a:cs typeface="Arial" panose="020B0604020202020204" pitchFamily="34" charset="0"/>
                        </a:rPr>
                        <a:t>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045853547"/>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&lt;30 per year and no more than 1 event per week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dirty="0">
                          <a:solidFill>
                            <a:srgbClr val="404040"/>
                          </a:solidFill>
                          <a:effectLst/>
                          <a:latin typeface="+mj-lt"/>
                          <a:ea typeface="Times New Roman" panose="02020603050405020304" pitchFamily="18" charset="0"/>
                          <a:cs typeface="Arial" panose="020B0604020202020204" pitchFamily="34" charset="0"/>
                        </a:rPr>
                        <a:t>0</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62639131"/>
                  </a:ext>
                </a:extLst>
              </a:tr>
              <a:tr h="305584">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&gt; 30 and&lt; 51 events per year and no more than 2 per week</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dirty="0">
                          <a:solidFill>
                            <a:srgbClr val="404040"/>
                          </a:solidFill>
                          <a:effectLst/>
                          <a:latin typeface="+mj-lt"/>
                          <a:ea typeface="Times New Roman" panose="02020603050405020304" pitchFamily="18" charset="0"/>
                          <a:cs typeface="Arial" panose="020B0604020202020204" pitchFamily="34" charset="0"/>
                        </a:rPr>
                        <a:t>3</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781287396"/>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Weekly, or more frequently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dirty="0">
                          <a:solidFill>
                            <a:srgbClr val="404040"/>
                          </a:solidFill>
                          <a:effectLst/>
                          <a:latin typeface="+mj-lt"/>
                          <a:ea typeface="Times New Roman" panose="02020603050405020304" pitchFamily="18" charset="0"/>
                          <a:cs typeface="Arial" panose="020B0604020202020204" pitchFamily="34" charset="0"/>
                        </a:rPr>
                        <a:t>6</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04210927"/>
                  </a:ext>
                </a:extLst>
              </a:tr>
              <a:tr h="172777">
                <a:tc>
                  <a:txBody>
                    <a:bodyPr/>
                    <a:lstStyle/>
                    <a:p>
                      <a:pPr marL="105410" indent="-105410"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cs typeface="Arial" panose="020B0604020202020204" pitchFamily="34" charset="0"/>
                        </a:rPr>
                        <a:t>Time of Event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spcBef>
                          <a:spcPts val="600"/>
                        </a:spcBef>
                        <a:spcAft>
                          <a:spcPts val="0"/>
                        </a:spcAft>
                        <a:tabLst>
                          <a:tab pos="900430" algn="l"/>
                          <a:tab pos="457200" algn="l"/>
                        </a:tabLst>
                      </a:pPr>
                      <a:r>
                        <a:rPr lang="en-GB" sz="1200" b="1">
                          <a:solidFill>
                            <a:srgbClr val="808080"/>
                          </a:solidFill>
                          <a:effectLst/>
                          <a:latin typeface="+mj-lt"/>
                          <a:ea typeface="Times New Roman" panose="02020603050405020304" pitchFamily="18" charset="0"/>
                          <a:cs typeface="Arial" panose="020B0604020202020204" pitchFamily="34" charset="0"/>
                        </a:rPr>
                        <a:t> </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514470887"/>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Up to 21:00 hrs</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0</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05712706"/>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Up to 23:00 hrs</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3</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31688993"/>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After 23:00 hrs</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6</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235744086"/>
                  </a:ext>
                </a:extLst>
              </a:tr>
              <a:tr h="172777">
                <a:tc>
                  <a:txBody>
                    <a:bodyPr/>
                    <a:lstStyle/>
                    <a:p>
                      <a:pPr marL="105410" indent="-105410"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cs typeface="Arial" panose="020B0604020202020204" pitchFamily="34" charset="0"/>
                        </a:rPr>
                        <a:t>Noise Sensitive Receptors</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 </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556326280"/>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None in close proximity</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0</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581276344"/>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One, or more, in close proximity (e.g. up to 50 metres)</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3</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29732841"/>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a:solidFill>
                            <a:srgbClr val="404040"/>
                          </a:solidFill>
                          <a:effectLst/>
                          <a:latin typeface="+mj-lt"/>
                          <a:ea typeface="Times New Roman" panose="02020603050405020304" pitchFamily="18" charset="0"/>
                          <a:cs typeface="Arial" panose="020B0604020202020204" pitchFamily="34" charset="0"/>
                        </a:rPr>
                        <a:t>Structurally adjoining </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6</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849598844"/>
                  </a:ext>
                </a:extLst>
              </a:tr>
              <a:tr h="172777">
                <a:tc>
                  <a:txBody>
                    <a:bodyPr/>
                    <a:lstStyle/>
                    <a:p>
                      <a:pPr marL="105410" indent="-105410"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cs typeface="Arial" panose="020B0604020202020204" pitchFamily="34" charset="0"/>
                        </a:rPr>
                        <a:t>Venue Sound Insulation performance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 </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288641133"/>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Purpose built - robust sound insulation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0</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44318512"/>
                  </a:ext>
                </a:extLst>
              </a:tr>
              <a:tr h="345554">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Average – not purpose built but with moderate sound insulation</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3</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4016316"/>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Poor – weak sound insulation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6</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84966601"/>
                  </a:ext>
                </a:extLst>
              </a:tr>
              <a:tr h="172777">
                <a:tc>
                  <a:txBody>
                    <a:bodyPr/>
                    <a:lstStyle/>
                    <a:p>
                      <a:pPr marL="105410" indent="-105410"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cs typeface="Arial" panose="020B0604020202020204" pitchFamily="34" charset="0"/>
                        </a:rPr>
                        <a:t>Confidence in Management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 </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446298373"/>
                  </a:ext>
                </a:extLst>
              </a:tr>
              <a:tr h="305584">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High – well-prepared NMP, no or very few noise complaints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0</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98781136"/>
                  </a:ext>
                </a:extLst>
              </a:tr>
              <a:tr h="172777">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Moderate - informal controls in place, few complaints </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3</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891965517"/>
                  </a:ext>
                </a:extLst>
              </a:tr>
              <a:tr h="345554">
                <a:tc>
                  <a:txBody>
                    <a:bodyPr/>
                    <a:lstStyle/>
                    <a:p>
                      <a:pPr marL="342900" lvl="0" indent="-342900" algn="l">
                        <a:spcBef>
                          <a:spcPts val="600"/>
                        </a:spcBef>
                        <a:spcAft>
                          <a:spcPts val="0"/>
                        </a:spcAft>
                        <a:buFont typeface="Symbol" panose="05050102010706020507" pitchFamily="18" charset="2"/>
                        <a:buChar char=""/>
                        <a:tabLst>
                          <a:tab pos="900430" algn="l"/>
                          <a:tab pos="457200" algn="l"/>
                        </a:tabLst>
                      </a:pPr>
                      <a:r>
                        <a:rPr lang="en-GB" sz="1200" dirty="0">
                          <a:solidFill>
                            <a:srgbClr val="404040"/>
                          </a:solidFill>
                          <a:effectLst/>
                          <a:latin typeface="+mj-lt"/>
                          <a:ea typeface="Times New Roman" panose="02020603050405020304" pitchFamily="18" charset="0"/>
                          <a:cs typeface="Arial" panose="020B0604020202020204" pitchFamily="34" charset="0"/>
                        </a:rPr>
                        <a:t>Low - no controls, poor compliance history, history of complaints</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solidFill>
                            <a:srgbClr val="404040"/>
                          </a:solidFill>
                          <a:effectLst/>
                          <a:latin typeface="+mj-lt"/>
                          <a:ea typeface="Times New Roman" panose="02020603050405020304" pitchFamily="18" charset="0"/>
                          <a:cs typeface="Arial" panose="020B0604020202020204" pitchFamily="34" charset="0"/>
                        </a:rPr>
                        <a:t>6</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913444755"/>
                  </a:ext>
                </a:extLst>
              </a:tr>
              <a:tr h="172777">
                <a:tc>
                  <a:txBody>
                    <a:bodyPr/>
                    <a:lstStyle/>
                    <a:p>
                      <a:pPr algn="l">
                        <a:spcBef>
                          <a:spcPts val="600"/>
                        </a:spcBef>
                        <a:spcAft>
                          <a:spcPts val="0"/>
                        </a:spcAft>
                        <a:tabLst>
                          <a:tab pos="900430" algn="l"/>
                          <a:tab pos="457200" algn="l"/>
                        </a:tabLst>
                      </a:pPr>
                      <a:r>
                        <a:rPr lang="en-GB" sz="1200" b="1" dirty="0">
                          <a:solidFill>
                            <a:srgbClr val="FFFFFF"/>
                          </a:solidFill>
                          <a:effectLst/>
                          <a:latin typeface="+mj-lt"/>
                          <a:ea typeface="Times New Roman" panose="02020603050405020304" pitchFamily="18" charset="0"/>
                        </a:rPr>
                        <a:t>TOTAL</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spcBef>
                          <a:spcPts val="600"/>
                        </a:spcBef>
                        <a:spcAft>
                          <a:spcPts val="0"/>
                        </a:spcAft>
                        <a:tabLst>
                          <a:tab pos="900430" algn="l"/>
                          <a:tab pos="457200" algn="l"/>
                        </a:tabLst>
                      </a:pPr>
                      <a:r>
                        <a:rPr lang="en-GB" sz="1200">
                          <a:solidFill>
                            <a:srgbClr val="FFFFFF"/>
                          </a:solidFill>
                          <a:effectLst/>
                          <a:latin typeface="+mj-lt"/>
                          <a:ea typeface="Times New Roman" panose="02020603050405020304" pitchFamily="18" charset="0"/>
                        </a:rPr>
                        <a:t> </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258406953"/>
                  </a:ext>
                </a:extLst>
              </a:tr>
              <a:tr h="229445">
                <a:tc>
                  <a:txBody>
                    <a:bodyPr/>
                    <a:lstStyle/>
                    <a:p>
                      <a:pPr algn="l">
                        <a:spcBef>
                          <a:spcPts val="600"/>
                        </a:spcBef>
                        <a:spcAft>
                          <a:spcPts val="0"/>
                        </a:spcAft>
                        <a:tabLst>
                          <a:tab pos="900430" algn="l"/>
                          <a:tab pos="457200" algn="l"/>
                        </a:tabLst>
                      </a:pPr>
                      <a:r>
                        <a:rPr lang="en-GB" sz="1200" dirty="0">
                          <a:effectLst/>
                          <a:latin typeface="+mj-lt"/>
                          <a:ea typeface="Times New Roman" panose="02020603050405020304" pitchFamily="18" charset="0"/>
                        </a:rPr>
                        <a:t> </a:t>
                      </a: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spcBef>
                          <a:spcPts val="600"/>
                        </a:spcBef>
                        <a:spcAft>
                          <a:spcPts val="0"/>
                        </a:spcAft>
                        <a:tabLst>
                          <a:tab pos="900430" algn="l"/>
                          <a:tab pos="457200" algn="l"/>
                        </a:tabLst>
                      </a:pPr>
                      <a:r>
                        <a:rPr lang="en-GB" sz="1200" dirty="0">
                          <a:effectLst/>
                          <a:latin typeface="+mj-lt"/>
                          <a:ea typeface="Times New Roman" panose="02020603050405020304" pitchFamily="18" charset="0"/>
                        </a:rPr>
                        <a:t> </a:t>
                      </a: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19237940"/>
                  </a:ext>
                </a:extLst>
              </a:tr>
              <a:tr h="158379">
                <a:tc>
                  <a:txBody>
                    <a:bodyPr/>
                    <a:lstStyle/>
                    <a:p>
                      <a:pPr algn="l">
                        <a:spcBef>
                          <a:spcPts val="600"/>
                        </a:spcBef>
                        <a:spcAft>
                          <a:spcPts val="0"/>
                        </a:spcAft>
                        <a:tabLst>
                          <a:tab pos="900430" algn="l"/>
                          <a:tab pos="457200" algn="l"/>
                        </a:tabLst>
                      </a:pPr>
                      <a:r>
                        <a:rPr lang="en-GB" sz="1100" b="1" dirty="0">
                          <a:solidFill>
                            <a:srgbClr val="FFFFFF"/>
                          </a:solidFill>
                          <a:effectLst/>
                          <a:latin typeface="+mj-lt"/>
                          <a:ea typeface="Times New Roman" panose="02020603050405020304" pitchFamily="18" charset="0"/>
                        </a:rPr>
                        <a:t>RISK RATING</a:t>
                      </a:r>
                      <a:endParaRPr lang="en-GB" sz="11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spcBef>
                          <a:spcPts val="600"/>
                        </a:spcBef>
                        <a:spcAft>
                          <a:spcPts val="0"/>
                        </a:spcAft>
                        <a:tabLst>
                          <a:tab pos="900430" algn="l"/>
                          <a:tab pos="457200" algn="l"/>
                        </a:tabLst>
                      </a:pPr>
                      <a:r>
                        <a:rPr lang="en-GB" sz="1100" b="1" dirty="0">
                          <a:solidFill>
                            <a:srgbClr val="FFFFFF"/>
                          </a:solidFill>
                          <a:effectLst/>
                          <a:latin typeface="+mj-lt"/>
                          <a:ea typeface="Times New Roman" panose="02020603050405020304" pitchFamily="18" charset="0"/>
                        </a:rPr>
                        <a:t> </a:t>
                      </a:r>
                      <a:endParaRPr lang="en-GB" sz="11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307536499"/>
                  </a:ext>
                </a:extLst>
              </a:tr>
              <a:tr h="234023">
                <a:tc>
                  <a:txBody>
                    <a:bodyPr/>
                    <a:lstStyle/>
                    <a:p>
                      <a:pPr algn="l">
                        <a:spcBef>
                          <a:spcPts val="600"/>
                        </a:spcBef>
                        <a:spcAft>
                          <a:spcPts val="0"/>
                        </a:spcAft>
                        <a:tabLst>
                          <a:tab pos="900430" algn="l"/>
                          <a:tab pos="457200" algn="l"/>
                        </a:tabLst>
                      </a:pPr>
                      <a:r>
                        <a:rPr lang="en-GB" sz="1200" b="1" dirty="0">
                          <a:effectLst/>
                          <a:latin typeface="+mj-lt"/>
                          <a:ea typeface="Times New Roman" panose="02020603050405020304" pitchFamily="18" charset="0"/>
                          <a:cs typeface="Arial" panose="020B0604020202020204" pitchFamily="34" charset="0"/>
                        </a:rPr>
                        <a:t>LOW</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effectLst/>
                          <a:latin typeface="+mj-lt"/>
                          <a:ea typeface="Times New Roman" panose="02020603050405020304" pitchFamily="18" charset="0"/>
                          <a:cs typeface="Arial" panose="020B0604020202020204" pitchFamily="34" charset="0"/>
                        </a:rPr>
                        <a:t>&lt;10</a:t>
                      </a:r>
                      <a:endParaRPr lang="en-GB" sz="1200">
                        <a:effectLst/>
                        <a:latin typeface="+mj-lt"/>
                        <a:ea typeface="Times New Roman" panose="02020603050405020304" pitchFamily="18" charset="0"/>
                      </a:endParaRPr>
                    </a:p>
                  </a:txBody>
                  <a:tcPr marL="55146" marR="5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16962926"/>
                  </a:ext>
                </a:extLst>
              </a:tr>
              <a:tr h="222831">
                <a:tc>
                  <a:txBody>
                    <a:bodyPr/>
                    <a:lstStyle/>
                    <a:p>
                      <a:pPr algn="l">
                        <a:spcBef>
                          <a:spcPts val="600"/>
                        </a:spcBef>
                        <a:spcAft>
                          <a:spcPts val="0"/>
                        </a:spcAft>
                        <a:tabLst>
                          <a:tab pos="900430" algn="l"/>
                          <a:tab pos="457200" algn="l"/>
                        </a:tabLst>
                      </a:pPr>
                      <a:r>
                        <a:rPr lang="en-GB" sz="1200" b="1" dirty="0">
                          <a:effectLst/>
                          <a:latin typeface="+mj-lt"/>
                          <a:ea typeface="Times New Roman" panose="02020603050405020304" pitchFamily="18" charset="0"/>
                          <a:cs typeface="Arial" panose="020B0604020202020204" pitchFamily="34" charset="0"/>
                        </a:rPr>
                        <a:t>MEDIUM</a:t>
                      </a:r>
                      <a:endParaRPr lang="en-GB" sz="1200" dirty="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tabLst>
                          <a:tab pos="900430" algn="l"/>
                          <a:tab pos="457200" algn="l"/>
                        </a:tabLst>
                      </a:pPr>
                      <a:r>
                        <a:rPr lang="en-GB" sz="1200" b="1">
                          <a:effectLst/>
                          <a:latin typeface="+mj-lt"/>
                          <a:ea typeface="Times New Roman" panose="02020603050405020304" pitchFamily="18" charset="0"/>
                          <a:cs typeface="Arial" panose="020B0604020202020204" pitchFamily="34" charset="0"/>
                        </a:rPr>
                        <a:t>10-20</a:t>
                      </a:r>
                      <a:endParaRPr lang="en-GB" sz="1200">
                        <a:effectLst/>
                        <a:latin typeface="+mj-lt"/>
                        <a:ea typeface="Times New Roman" panose="02020603050405020304" pitchFamily="18" charset="0"/>
                      </a:endParaRPr>
                    </a:p>
                  </a:txBody>
                  <a:tcPr marL="55146" marR="5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05652503"/>
                  </a:ext>
                </a:extLst>
              </a:tr>
              <a:tr h="284389">
                <a:tc>
                  <a:txBody>
                    <a:bodyPr/>
                    <a:lstStyle/>
                    <a:p>
                      <a:pPr algn="l">
                        <a:spcBef>
                          <a:spcPts val="600"/>
                        </a:spcBef>
                        <a:spcAft>
                          <a:spcPts val="0"/>
                        </a:spcAft>
                        <a:tabLst>
                          <a:tab pos="900430" algn="l"/>
                          <a:tab pos="457200" algn="l"/>
                        </a:tabLst>
                      </a:pPr>
                      <a:r>
                        <a:rPr lang="en-GB" sz="1200" b="1">
                          <a:effectLst/>
                          <a:latin typeface="+mj-lt"/>
                          <a:ea typeface="Times New Roman" panose="02020603050405020304" pitchFamily="18" charset="0"/>
                          <a:cs typeface="Arial" panose="020B0604020202020204" pitchFamily="34" charset="0"/>
                        </a:rPr>
                        <a:t>HIGH</a:t>
                      </a:r>
                      <a:endParaRPr lang="en-GB" sz="1200">
                        <a:effectLst/>
                        <a:latin typeface="+mj-lt"/>
                        <a:ea typeface="Times New Roman" panose="02020603050405020304" pitchFamily="18" charset="0"/>
                      </a:endParaRPr>
                    </a:p>
                  </a:txBody>
                  <a:tcPr marL="55146" marR="551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900430" algn="l"/>
                          <a:tab pos="457200" algn="l"/>
                        </a:tabLst>
                      </a:pPr>
                      <a:r>
                        <a:rPr lang="en-GB" sz="1200" b="1" dirty="0">
                          <a:effectLst/>
                          <a:latin typeface="+mj-lt"/>
                          <a:ea typeface="Times New Roman" panose="02020603050405020304" pitchFamily="18" charset="0"/>
                          <a:cs typeface="Arial" panose="020B0604020202020204" pitchFamily="34" charset="0"/>
                        </a:rPr>
                        <a:t>20+</a:t>
                      </a:r>
                      <a:endParaRPr lang="en-GB" sz="1200" dirty="0">
                        <a:effectLst/>
                        <a:latin typeface="+mj-lt"/>
                        <a:ea typeface="Times New Roman" panose="02020603050405020304" pitchFamily="18" charset="0"/>
                      </a:endParaRPr>
                    </a:p>
                  </a:txBody>
                  <a:tcPr marL="55146" marR="5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35672"/>
                  </a:ext>
                </a:extLst>
              </a:tr>
            </a:tbl>
          </a:graphicData>
        </a:graphic>
      </p:graphicFrame>
    </p:spTree>
    <p:extLst>
      <p:ext uri="{BB962C8B-B14F-4D97-AF65-F5344CB8AC3E}">
        <p14:creationId xmlns:p14="http://schemas.microsoft.com/office/powerpoint/2010/main" val="13667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AA435-38A8-43A8-A916-33E56192C706}"/>
              </a:ext>
            </a:extLst>
          </p:cNvPr>
          <p:cNvSpPr>
            <a:spLocks noGrp="1"/>
          </p:cNvSpPr>
          <p:nvPr>
            <p:ph type="title"/>
          </p:nvPr>
        </p:nvSpPr>
        <p:spPr/>
        <p:txBody>
          <a:bodyPr/>
          <a:lstStyle/>
          <a:p>
            <a:r>
              <a:rPr lang="en-GB" dirty="0"/>
              <a:t>Draft IOA Good Practice Guide and pre-consultation forum</a:t>
            </a:r>
          </a:p>
        </p:txBody>
      </p:sp>
      <p:sp>
        <p:nvSpPr>
          <p:cNvPr id="3" name="Text Placeholder 2">
            <a:extLst>
              <a:ext uri="{FF2B5EF4-FFF2-40B4-BE49-F238E27FC236}">
                <a16:creationId xmlns:a16="http://schemas.microsoft.com/office/drawing/2014/main" xmlns="" id="{912394B5-BF49-4F2F-95C3-EF3E17D8F86F}"/>
              </a:ext>
            </a:extLst>
          </p:cNvPr>
          <p:cNvSpPr>
            <a:spLocks noGrp="1"/>
          </p:cNvSpPr>
          <p:nvPr>
            <p:ph type="body" sz="quarter" idx="10"/>
          </p:nvPr>
        </p:nvSpPr>
        <p:spPr/>
        <p:txBody>
          <a:bodyPr/>
          <a:lstStyle/>
          <a:p>
            <a:r>
              <a:rPr lang="en-GB" dirty="0"/>
              <a:t>Qualitative Assessment Scale</a:t>
            </a:r>
          </a:p>
        </p:txBody>
      </p:sp>
      <p:sp>
        <p:nvSpPr>
          <p:cNvPr id="5" name="TextBox 4">
            <a:extLst>
              <a:ext uri="{FF2B5EF4-FFF2-40B4-BE49-F238E27FC236}">
                <a16:creationId xmlns:a16="http://schemas.microsoft.com/office/drawing/2014/main" xmlns="" id="{7076EF49-55EF-4B86-837D-0CF034712D02}"/>
              </a:ext>
            </a:extLst>
          </p:cNvPr>
          <p:cNvSpPr txBox="1"/>
          <p:nvPr/>
        </p:nvSpPr>
        <p:spPr>
          <a:xfrm>
            <a:off x="335358" y="1556792"/>
            <a:ext cx="11103897" cy="4678204"/>
          </a:xfrm>
          <a:prstGeom prst="rect">
            <a:avLst/>
          </a:prstGeom>
          <a:noFill/>
        </p:spPr>
        <p:txBody>
          <a:bodyPr wrap="square" rtlCol="0">
            <a:spAutoFit/>
          </a:bodyPr>
          <a:lstStyle/>
          <a:p>
            <a:endParaRPr lang="en-GB" dirty="0"/>
          </a:p>
          <a:p>
            <a:r>
              <a:rPr lang="en-GB" sz="2000" dirty="0"/>
              <a:t>A qualitative assessment scale is proposed that describes typical aural effects with corresponding levels of subjective impact of an average person. </a:t>
            </a:r>
          </a:p>
          <a:p>
            <a:endParaRPr lang="en-GB" sz="2000" dirty="0"/>
          </a:p>
          <a:p>
            <a:r>
              <a:rPr lang="en-GB" sz="2000" dirty="0"/>
              <a:t>Both quantitative and qualitative assessment of the degree of impact, is not just dependent on how loud the noise is, it is also subject to consideration of additional factors including; </a:t>
            </a:r>
          </a:p>
          <a:p>
            <a:endParaRPr lang="en-GB" sz="2000" dirty="0"/>
          </a:p>
          <a:p>
            <a:pPr marL="342900" indent="-342900">
              <a:buFont typeface="Arial" panose="020B0604020202020204" pitchFamily="34" charset="0"/>
              <a:buChar char="•"/>
            </a:pPr>
            <a:r>
              <a:rPr lang="en-GB" sz="2000" dirty="0"/>
              <a:t>the total duration of noise generation, </a:t>
            </a:r>
          </a:p>
          <a:p>
            <a:pPr marL="342900" indent="-342900">
              <a:buFont typeface="Arial" panose="020B0604020202020204" pitchFamily="34" charset="0"/>
              <a:buChar char="•"/>
            </a:pPr>
            <a:r>
              <a:rPr lang="en-GB" sz="2000" dirty="0"/>
              <a:t>the time of day or night, and;</a:t>
            </a:r>
          </a:p>
          <a:p>
            <a:pPr marL="342900" indent="-342900">
              <a:buFont typeface="Arial" panose="020B0604020202020204" pitchFamily="34" charset="0"/>
              <a:buChar char="•"/>
            </a:pPr>
            <a:r>
              <a:rPr lang="en-GB" sz="2000" dirty="0"/>
              <a:t> frequency of occurrence. </a:t>
            </a:r>
          </a:p>
          <a:p>
            <a:endParaRPr lang="en-GB" sz="2000" dirty="0"/>
          </a:p>
          <a:p>
            <a:r>
              <a:rPr lang="en-GB" sz="2000" dirty="0"/>
              <a:t>However, qualitative assessments on their own are open to being undermined by claims of subjective bias, inconsistency and being unrepresentative. Consequently, it is recommended that assessments based on sound level measurements are also used to provide quantified, objective evidence.</a:t>
            </a:r>
          </a:p>
        </p:txBody>
      </p:sp>
    </p:spTree>
    <p:extLst>
      <p:ext uri="{BB962C8B-B14F-4D97-AF65-F5344CB8AC3E}">
        <p14:creationId xmlns:p14="http://schemas.microsoft.com/office/powerpoint/2010/main" val="99093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3851D887-BE99-4DE7-A724-3D73049C7531}"/>
              </a:ext>
            </a:extLst>
          </p:cNvPr>
          <p:cNvGraphicFramePr>
            <a:graphicFrameLocks noGrp="1"/>
          </p:cNvGraphicFramePr>
          <p:nvPr>
            <p:ph sz="quarter" idx="11"/>
            <p:extLst>
              <p:ext uri="{D42A27DB-BD31-4B8C-83A1-F6EECF244321}">
                <p14:modId xmlns:p14="http://schemas.microsoft.com/office/powerpoint/2010/main" val="1807341718"/>
              </p:ext>
            </p:extLst>
          </p:nvPr>
        </p:nvGraphicFramePr>
        <p:xfrm>
          <a:off x="324748" y="1268760"/>
          <a:ext cx="11305653" cy="506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xmlns="" id="{8527E050-A32D-49D0-B196-8A6BCFF44547}"/>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E6106CD1-84A3-4C34-9089-6B37E0B6E294}"/>
              </a:ext>
            </a:extLst>
          </p:cNvPr>
          <p:cNvSpPr>
            <a:spLocks noGrp="1"/>
          </p:cNvSpPr>
          <p:nvPr>
            <p:ph type="body" sz="quarter" idx="10"/>
          </p:nvPr>
        </p:nvSpPr>
        <p:spPr/>
        <p:txBody>
          <a:bodyPr/>
          <a:lstStyle/>
          <a:p>
            <a:r>
              <a:rPr lang="en-GB" dirty="0"/>
              <a:t>Qualitative Assessment Scale</a:t>
            </a:r>
          </a:p>
          <a:p>
            <a:endParaRPr lang="en-GB" dirty="0"/>
          </a:p>
        </p:txBody>
      </p:sp>
    </p:spTree>
    <p:extLst>
      <p:ext uri="{BB962C8B-B14F-4D97-AF65-F5344CB8AC3E}">
        <p14:creationId xmlns:p14="http://schemas.microsoft.com/office/powerpoint/2010/main" val="1953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06E4D2-A3ED-4BE5-8F8E-657A447C13E2}"/>
              </a:ext>
            </a:extLst>
          </p:cNvPr>
          <p:cNvSpPr>
            <a:spLocks noGrp="1"/>
          </p:cNvSpPr>
          <p:nvPr>
            <p:ph sz="quarter" idx="11"/>
          </p:nvPr>
        </p:nvSpPr>
        <p:spPr>
          <a:xfrm>
            <a:off x="335358" y="1412776"/>
            <a:ext cx="11521282" cy="5065760"/>
          </a:xfrm>
        </p:spPr>
        <p:txBody>
          <a:bodyPr>
            <a:normAutofit/>
          </a:bodyPr>
          <a:lstStyle/>
          <a:p>
            <a:r>
              <a:rPr lang="en-GB" dirty="0"/>
              <a:t>The existing CoP states:</a:t>
            </a:r>
          </a:p>
          <a:p>
            <a:endParaRPr lang="en-GB" dirty="0"/>
          </a:p>
          <a:p>
            <a:r>
              <a:rPr lang="en-GB" i="1" dirty="0"/>
              <a:t>The original intention was to include objective noise criteria in this document, or in a separate but related document, that could have been used to assess and control noise from all the main sources of noise that can be present at pubs, clubs and similar premises. </a:t>
            </a:r>
          </a:p>
          <a:p>
            <a:r>
              <a:rPr lang="en-GB" i="1" dirty="0"/>
              <a:t>However, it has not been possible to subject the new criteria that have been developed and proposed by the working party to a satisfactory validation process. </a:t>
            </a:r>
          </a:p>
          <a:p>
            <a:r>
              <a:rPr lang="en-GB" i="1" dirty="0"/>
              <a:t>It is hoped that future research will lead to the publication of criteria that have been fully validated in terms of human response and have been subject to trials which confirm their practicability in terms of measurement, enforcement and use within the planning process.  </a:t>
            </a:r>
          </a:p>
          <a:p>
            <a:r>
              <a:rPr lang="en-GB" i="1" dirty="0"/>
              <a:t>Until such criteria are developed, it is recommended that local authorities and others should devise and apply policies having regard to this Guide and taking into account local circumstances and existing licensing and planning policies. </a:t>
            </a:r>
          </a:p>
        </p:txBody>
      </p:sp>
      <p:sp>
        <p:nvSpPr>
          <p:cNvPr id="4" name="Title 3">
            <a:extLst>
              <a:ext uri="{FF2B5EF4-FFF2-40B4-BE49-F238E27FC236}">
                <a16:creationId xmlns:a16="http://schemas.microsoft.com/office/drawing/2014/main" xmlns="" id="{260F8583-7099-4B67-B1F6-33B84374A36C}"/>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9A0AD6B0-F797-4691-9418-98BF1494C8F3}"/>
              </a:ext>
            </a:extLst>
          </p:cNvPr>
          <p:cNvSpPr>
            <a:spLocks noGrp="1"/>
          </p:cNvSpPr>
          <p:nvPr>
            <p:ph type="body" sz="quarter" idx="10"/>
          </p:nvPr>
        </p:nvSpPr>
        <p:spPr/>
        <p:txBody>
          <a:bodyPr/>
          <a:lstStyle/>
          <a:p>
            <a:r>
              <a:rPr lang="en-GB" dirty="0"/>
              <a:t>Quantitative Assessment of Entertainment Noise </a:t>
            </a:r>
          </a:p>
        </p:txBody>
      </p:sp>
    </p:spTree>
    <p:extLst>
      <p:ext uri="{BB962C8B-B14F-4D97-AF65-F5344CB8AC3E}">
        <p14:creationId xmlns:p14="http://schemas.microsoft.com/office/powerpoint/2010/main" val="13012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06E4D2-A3ED-4BE5-8F8E-657A447C13E2}"/>
              </a:ext>
            </a:extLst>
          </p:cNvPr>
          <p:cNvSpPr>
            <a:spLocks noGrp="1"/>
          </p:cNvSpPr>
          <p:nvPr>
            <p:ph sz="quarter" idx="11"/>
          </p:nvPr>
        </p:nvSpPr>
        <p:spPr>
          <a:xfrm>
            <a:off x="335358" y="1412776"/>
            <a:ext cx="11521282" cy="5065760"/>
          </a:xfrm>
        </p:spPr>
        <p:txBody>
          <a:bodyPr>
            <a:normAutofit fontScale="25000" lnSpcReduction="20000"/>
          </a:bodyPr>
          <a:lstStyle/>
          <a:p>
            <a:endParaRPr lang="en-GB" sz="7200" dirty="0"/>
          </a:p>
          <a:p>
            <a:r>
              <a:rPr lang="en-GB" sz="7200" dirty="0"/>
              <a:t>Since 2003 research on the effects of entertainment noise have been published e.g. </a:t>
            </a:r>
          </a:p>
          <a:p>
            <a:endParaRPr lang="en-GB" sz="7200" dirty="0"/>
          </a:p>
          <a:p>
            <a:pPr marL="265113" indent="-265113">
              <a:buFont typeface="Arial" panose="020B0604020202020204" pitchFamily="34" charset="0"/>
              <a:buChar char="•"/>
            </a:pPr>
            <a:r>
              <a:rPr lang="en-GB" sz="7200" dirty="0"/>
              <a:t>Noise from Pubs and Clubs Final Report (Phase 1) – Defra NANR 92</a:t>
            </a:r>
          </a:p>
          <a:p>
            <a:pPr marL="285750" indent="-285750">
              <a:buFont typeface="Arial" panose="020B0604020202020204" pitchFamily="34" charset="0"/>
              <a:buChar char="•"/>
            </a:pPr>
            <a:r>
              <a:rPr lang="en-GB" sz="7200" dirty="0"/>
              <a:t>Noise from Pubs and Clubs Final Report (Phase 2) – Defra NANR 163</a:t>
            </a:r>
          </a:p>
          <a:p>
            <a:pPr marL="285750" indent="-285750">
              <a:buFont typeface="Arial" panose="020B0604020202020204" pitchFamily="34" charset="0"/>
              <a:buChar char="•"/>
            </a:pPr>
            <a:endParaRPr lang="en-GB" sz="7200" dirty="0"/>
          </a:p>
          <a:p>
            <a:r>
              <a:rPr lang="en-GB" sz="7200" dirty="0"/>
              <a:t>In addition there have been a number of planning inquiries and licensing cases where the question of how to define appropriate quantitative criteria for assessing entertainment noise has featured debate on issues such as:</a:t>
            </a:r>
          </a:p>
          <a:p>
            <a:pPr lvl="1" indent="0">
              <a:buNone/>
            </a:pPr>
            <a:endParaRPr lang="en-GB" sz="7200" dirty="0">
              <a:solidFill>
                <a:schemeClr val="tx1"/>
              </a:solidFill>
            </a:endParaRPr>
          </a:p>
          <a:p>
            <a:pPr marL="685800" lvl="1" indent="-685800"/>
            <a:r>
              <a:rPr lang="en-GB" sz="7200" dirty="0">
                <a:solidFill>
                  <a:schemeClr val="tx1"/>
                </a:solidFill>
              </a:rPr>
              <a:t>The threshold of audibility e.g. +3 dB on ISO 226/ISO 389, these 50% median averages or lower to reflect a wider range in the population </a:t>
            </a:r>
          </a:p>
          <a:p>
            <a:pPr marL="685800" lvl="1" indent="-685800"/>
            <a:r>
              <a:rPr lang="en-GB" sz="7200" dirty="0">
                <a:solidFill>
                  <a:schemeClr val="tx1"/>
                </a:solidFill>
              </a:rPr>
              <a:t>Broadband e.g. A and C weighting or NRs Vs 1/1 or 1/3 Octave band frequency analysis</a:t>
            </a:r>
          </a:p>
          <a:p>
            <a:pPr marL="685800" lvl="1" indent="-685800"/>
            <a:r>
              <a:rPr lang="en-GB" sz="7200" dirty="0">
                <a:solidFill>
                  <a:schemeClr val="tx1"/>
                </a:solidFill>
              </a:rPr>
              <a:t>Choice of noise metric – </a:t>
            </a:r>
            <a:r>
              <a:rPr lang="en-GB" sz="7200" dirty="0" err="1">
                <a:solidFill>
                  <a:schemeClr val="tx1"/>
                </a:solidFill>
              </a:rPr>
              <a:t>Leq</a:t>
            </a:r>
            <a:r>
              <a:rPr lang="en-GB" sz="7200" dirty="0">
                <a:solidFill>
                  <a:schemeClr val="tx1"/>
                </a:solidFill>
              </a:rPr>
              <a:t>, L10 or </a:t>
            </a:r>
            <a:r>
              <a:rPr lang="en-GB" sz="7200" dirty="0" err="1">
                <a:solidFill>
                  <a:schemeClr val="tx1"/>
                </a:solidFill>
              </a:rPr>
              <a:t>Lmax</a:t>
            </a:r>
            <a:endParaRPr lang="en-GB" sz="7200" dirty="0">
              <a:solidFill>
                <a:schemeClr val="tx1"/>
              </a:solidFill>
            </a:endParaRPr>
          </a:p>
          <a:p>
            <a:pPr marL="685800" lvl="1" indent="-685800"/>
            <a:r>
              <a:rPr lang="en-GB" sz="7200" dirty="0">
                <a:solidFill>
                  <a:schemeClr val="tx1"/>
                </a:solidFill>
              </a:rPr>
              <a:t>Penalties for character e.g. impulsive elements</a:t>
            </a:r>
          </a:p>
          <a:p>
            <a:pPr lvl="1" indent="0">
              <a:buNone/>
            </a:pPr>
            <a:endParaRPr lang="en-GB" sz="4200" dirty="0"/>
          </a:p>
          <a:p>
            <a:pPr lvl="1" indent="0">
              <a:buNone/>
            </a:pPr>
            <a:r>
              <a:rPr lang="en-GB" sz="2000" dirty="0"/>
              <a:t> </a:t>
            </a:r>
          </a:p>
          <a:p>
            <a:pPr marL="285750" indent="-285750">
              <a:buFont typeface="Arial" panose="020B0604020202020204" pitchFamily="34" charset="0"/>
              <a:buChar char="•"/>
            </a:pPr>
            <a:endParaRPr lang="en-GB" sz="2200" dirty="0"/>
          </a:p>
          <a:p>
            <a:endParaRPr lang="en-GB" sz="1800" dirty="0"/>
          </a:p>
          <a:p>
            <a:endParaRPr lang="en-GB" sz="1800" dirty="0"/>
          </a:p>
          <a:p>
            <a:endParaRPr lang="en-GB" dirty="0"/>
          </a:p>
          <a:p>
            <a:endParaRPr lang="en-GB" dirty="0"/>
          </a:p>
          <a:p>
            <a:endParaRPr lang="en-GB" dirty="0"/>
          </a:p>
          <a:p>
            <a:endParaRPr lang="en-GB" dirty="0"/>
          </a:p>
          <a:p>
            <a:r>
              <a:rPr lang="en-GB" dirty="0"/>
              <a:t> </a:t>
            </a:r>
          </a:p>
          <a:p>
            <a:endParaRPr lang="en-GB" dirty="0"/>
          </a:p>
          <a:p>
            <a:endParaRPr lang="en-GB" dirty="0"/>
          </a:p>
        </p:txBody>
      </p:sp>
      <p:sp>
        <p:nvSpPr>
          <p:cNvPr id="4" name="Title 3">
            <a:extLst>
              <a:ext uri="{FF2B5EF4-FFF2-40B4-BE49-F238E27FC236}">
                <a16:creationId xmlns:a16="http://schemas.microsoft.com/office/drawing/2014/main" xmlns="" id="{260F8583-7099-4B67-B1F6-33B84374A36C}"/>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9A0AD6B0-F797-4691-9418-98BF1494C8F3}"/>
              </a:ext>
            </a:extLst>
          </p:cNvPr>
          <p:cNvSpPr>
            <a:spLocks noGrp="1"/>
          </p:cNvSpPr>
          <p:nvPr>
            <p:ph type="body" sz="quarter" idx="10"/>
          </p:nvPr>
        </p:nvSpPr>
        <p:spPr/>
        <p:txBody>
          <a:bodyPr/>
          <a:lstStyle/>
          <a:p>
            <a:r>
              <a:rPr lang="en-GB" dirty="0"/>
              <a:t>Quantitative Assessment of Entertainment Noise </a:t>
            </a:r>
          </a:p>
        </p:txBody>
      </p:sp>
    </p:spTree>
    <p:extLst>
      <p:ext uri="{BB962C8B-B14F-4D97-AF65-F5344CB8AC3E}">
        <p14:creationId xmlns:p14="http://schemas.microsoft.com/office/powerpoint/2010/main" val="205070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06E4D2-A3ED-4BE5-8F8E-657A447C13E2}"/>
              </a:ext>
            </a:extLst>
          </p:cNvPr>
          <p:cNvSpPr>
            <a:spLocks noGrp="1"/>
          </p:cNvSpPr>
          <p:nvPr>
            <p:ph sz="quarter" idx="11"/>
          </p:nvPr>
        </p:nvSpPr>
        <p:spPr>
          <a:xfrm>
            <a:off x="335358" y="1412776"/>
            <a:ext cx="11521282" cy="5065760"/>
          </a:xfrm>
        </p:spPr>
        <p:txBody>
          <a:bodyPr>
            <a:normAutofit/>
          </a:bodyPr>
          <a:lstStyle/>
          <a:p>
            <a:r>
              <a:rPr lang="en-GB" b="1" dirty="0"/>
              <a:t>Relative Approach </a:t>
            </a:r>
          </a:p>
          <a:p>
            <a:r>
              <a:rPr lang="en-GB" dirty="0"/>
              <a:t>A relative approach compares the ambient or background noise level noise level (EN) with the same noise metric with the entertainment noise present (WEN). </a:t>
            </a:r>
          </a:p>
          <a:p>
            <a:r>
              <a:rPr lang="en-GB" dirty="0"/>
              <a:t>Typically a more stringent relative limit is set for noise that happens often or after 2300 hrs than for noise that occurs infrequently or before then. </a:t>
            </a:r>
          </a:p>
          <a:p>
            <a:r>
              <a:rPr lang="en-GB" dirty="0"/>
              <a:t>Relative criteria benefit from taking the existing noise climate in an area into account; but suffer from needing to know what the underlying noise level is, and can be difficult to measure when close to or below the WEN noise levels.</a:t>
            </a:r>
          </a:p>
          <a:p>
            <a:r>
              <a:rPr lang="en-GB" dirty="0"/>
              <a:t>Both A and C-weighted </a:t>
            </a:r>
            <a:r>
              <a:rPr lang="en-GB" dirty="0" err="1"/>
              <a:t>Leq,t</a:t>
            </a:r>
            <a:r>
              <a:rPr lang="en-GB" dirty="0"/>
              <a:t> based criteria provided relatively strong correlations with annoyance in the Defra NANR 163 research.  </a:t>
            </a:r>
          </a:p>
          <a:p>
            <a:r>
              <a:rPr lang="en-GB" dirty="0"/>
              <a:t>C-weighted criteria can be more responsive to low frequency content; although little guidance exists in regard to specific benchmark control limit values which might be used with this weighting, as it has seldom been adopted in environmental acoustics. However this is not considered a limitation against using C weighting when a relative approach to assessment of entertainment noise is being taken.</a:t>
            </a:r>
          </a:p>
        </p:txBody>
      </p:sp>
      <p:sp>
        <p:nvSpPr>
          <p:cNvPr id="4" name="Title 3">
            <a:extLst>
              <a:ext uri="{FF2B5EF4-FFF2-40B4-BE49-F238E27FC236}">
                <a16:creationId xmlns:a16="http://schemas.microsoft.com/office/drawing/2014/main" xmlns="" id="{260F8583-7099-4B67-B1F6-33B84374A36C}"/>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9A0AD6B0-F797-4691-9418-98BF1494C8F3}"/>
              </a:ext>
            </a:extLst>
          </p:cNvPr>
          <p:cNvSpPr>
            <a:spLocks noGrp="1"/>
          </p:cNvSpPr>
          <p:nvPr>
            <p:ph type="body" sz="quarter" idx="10"/>
          </p:nvPr>
        </p:nvSpPr>
        <p:spPr/>
        <p:txBody>
          <a:bodyPr/>
          <a:lstStyle/>
          <a:p>
            <a:r>
              <a:rPr lang="en-GB" dirty="0"/>
              <a:t>Quantitative Assessment of Entertainment Noise </a:t>
            </a:r>
          </a:p>
        </p:txBody>
      </p:sp>
    </p:spTree>
    <p:extLst>
      <p:ext uri="{BB962C8B-B14F-4D97-AF65-F5344CB8AC3E}">
        <p14:creationId xmlns:p14="http://schemas.microsoft.com/office/powerpoint/2010/main" val="2880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1FCEA1-F6ED-421F-B538-C64ECCF73110}"/>
              </a:ext>
            </a:extLst>
          </p:cNvPr>
          <p:cNvSpPr>
            <a:spLocks noGrp="1"/>
          </p:cNvSpPr>
          <p:nvPr>
            <p:ph sz="quarter" idx="12"/>
          </p:nvPr>
        </p:nvSpPr>
        <p:spPr>
          <a:xfrm>
            <a:off x="407368" y="1437976"/>
            <a:ext cx="11429060" cy="5040560"/>
          </a:xfrm>
        </p:spPr>
        <p:txBody>
          <a:bodyPr/>
          <a:lstStyle/>
          <a:p>
            <a:r>
              <a:rPr lang="en-GB" b="1" dirty="0"/>
              <a:t>Absolute Approach</a:t>
            </a:r>
          </a:p>
          <a:p>
            <a:r>
              <a:rPr lang="en-GB" dirty="0"/>
              <a:t>Absolute criteria specify fixed values which the noise level should not exceed. </a:t>
            </a:r>
          </a:p>
          <a:p>
            <a:r>
              <a:rPr lang="en-GB" dirty="0"/>
              <a:t>Consequently, assessments using such metrics do not require knowledge of the underlying noise level, but suffer from not taking into account the existing noise climate in an area, and can also be difficult to reliably measure or calculate when close to the ambient or background noise level.</a:t>
            </a:r>
          </a:p>
          <a:p>
            <a:r>
              <a:rPr lang="en-GB" dirty="0"/>
              <a:t>Typically a more stringent absolute limit is set for noise that happens often or after 2300 hrs than for noise that occurs infrequently or before then. </a:t>
            </a:r>
          </a:p>
          <a:p>
            <a:r>
              <a:rPr lang="en-GB" dirty="0"/>
              <a:t>The Defra NANR 163 research found a reasonable correlation between NR curves and the subjective assessment of entertainment noise. </a:t>
            </a:r>
          </a:p>
          <a:p>
            <a:r>
              <a:rPr lang="en-GB" dirty="0"/>
              <a:t>The same research found the NR curves based on the L10 metric had a slightly better correlation with subjective response than those using the </a:t>
            </a:r>
            <a:r>
              <a:rPr lang="en-GB" dirty="0" err="1"/>
              <a:t>Leq</a:t>
            </a:r>
            <a:r>
              <a:rPr lang="en-GB" dirty="0"/>
              <a:t>.</a:t>
            </a:r>
          </a:p>
          <a:p>
            <a:endParaRPr lang="en-GB" sz="1600" dirty="0"/>
          </a:p>
        </p:txBody>
      </p:sp>
      <p:sp>
        <p:nvSpPr>
          <p:cNvPr id="4" name="Title 3">
            <a:extLst>
              <a:ext uri="{FF2B5EF4-FFF2-40B4-BE49-F238E27FC236}">
                <a16:creationId xmlns:a16="http://schemas.microsoft.com/office/drawing/2014/main" xmlns="" id="{260F8583-7099-4B67-B1F6-33B84374A36C}"/>
              </a:ext>
            </a:extLst>
          </p:cNvPr>
          <p:cNvSpPr>
            <a:spLocks noGrp="1"/>
          </p:cNvSpPr>
          <p:nvPr>
            <p:ph type="title"/>
          </p:nvPr>
        </p:nvSpPr>
        <p:spPr/>
        <p:txBody>
          <a:bodyPr/>
          <a:lstStyle/>
          <a:p>
            <a:r>
              <a:rPr lang="en-GB" dirty="0"/>
              <a:t>Draft IOA Good Practice Guide and pre-consultation forum</a:t>
            </a:r>
          </a:p>
        </p:txBody>
      </p:sp>
      <p:sp>
        <p:nvSpPr>
          <p:cNvPr id="5" name="Text Placeholder 4">
            <a:extLst>
              <a:ext uri="{FF2B5EF4-FFF2-40B4-BE49-F238E27FC236}">
                <a16:creationId xmlns:a16="http://schemas.microsoft.com/office/drawing/2014/main" xmlns="" id="{9A0AD6B0-F797-4691-9418-98BF1494C8F3}"/>
              </a:ext>
            </a:extLst>
          </p:cNvPr>
          <p:cNvSpPr>
            <a:spLocks noGrp="1"/>
          </p:cNvSpPr>
          <p:nvPr>
            <p:ph type="body" sz="quarter" idx="10"/>
          </p:nvPr>
        </p:nvSpPr>
        <p:spPr/>
        <p:txBody>
          <a:bodyPr/>
          <a:lstStyle/>
          <a:p>
            <a:r>
              <a:rPr lang="en-GB" dirty="0"/>
              <a:t>Quantitative Assessment of Entertainment Noise </a:t>
            </a:r>
          </a:p>
        </p:txBody>
      </p:sp>
    </p:spTree>
    <p:extLst>
      <p:ext uri="{BB962C8B-B14F-4D97-AF65-F5344CB8AC3E}">
        <p14:creationId xmlns:p14="http://schemas.microsoft.com/office/powerpoint/2010/main" val="36215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16F16-1EFA-47A2-8AD0-A080AA0181E4}"/>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B9B81719-C440-4FD4-BF4F-989A0764CAAE}"/>
              </a:ext>
            </a:extLst>
          </p:cNvPr>
          <p:cNvSpPr>
            <a:spLocks noGrp="1"/>
          </p:cNvSpPr>
          <p:nvPr>
            <p:ph idx="1"/>
          </p:nvPr>
        </p:nvSpPr>
        <p:spPr>
          <a:xfrm>
            <a:off x="215545" y="1393987"/>
            <a:ext cx="3936240" cy="5040560"/>
          </a:xfrm>
        </p:spPr>
        <p:txBody>
          <a:bodyPr>
            <a:normAutofit/>
          </a:bodyPr>
          <a:lstStyle/>
          <a:p>
            <a:endParaRPr lang="en-GB" dirty="0"/>
          </a:p>
          <a:p>
            <a:r>
              <a:rPr lang="en-GB" dirty="0"/>
              <a:t>For the appropriate period (pre and post 23:00 hrs), the residual noise level without entertainment noise (WEN) is determined at the noise sensitive receptor and rounded to the nearest decibel.  </a:t>
            </a:r>
          </a:p>
          <a:p>
            <a:r>
              <a:rPr lang="en-GB" dirty="0"/>
              <a:t>This is then compared with the total noise level, including entertainment noise (EN).</a:t>
            </a:r>
          </a:p>
          <a:p>
            <a:r>
              <a:rPr lang="en-GB" dirty="0"/>
              <a:t>The difference/change between WEN and EN is the assessment criterion.</a:t>
            </a:r>
          </a:p>
          <a:p>
            <a:endParaRPr lang="en-GB" dirty="0"/>
          </a:p>
        </p:txBody>
      </p:sp>
      <p:sp>
        <p:nvSpPr>
          <p:cNvPr id="4" name="Text Placeholder 3">
            <a:extLst>
              <a:ext uri="{FF2B5EF4-FFF2-40B4-BE49-F238E27FC236}">
                <a16:creationId xmlns:a16="http://schemas.microsoft.com/office/drawing/2014/main" xmlns="" id="{39A7CC8D-8CE9-4D59-A88A-91280C341972}"/>
              </a:ext>
            </a:extLst>
          </p:cNvPr>
          <p:cNvSpPr>
            <a:spLocks noGrp="1"/>
          </p:cNvSpPr>
          <p:nvPr>
            <p:ph type="body" sz="quarter" idx="10"/>
          </p:nvPr>
        </p:nvSpPr>
        <p:spPr/>
        <p:txBody>
          <a:bodyPr/>
          <a:lstStyle/>
          <a:p>
            <a:r>
              <a:rPr lang="en-GB" dirty="0"/>
              <a:t>Noise Assessment Criteria Framework</a:t>
            </a:r>
          </a:p>
        </p:txBody>
      </p:sp>
      <p:graphicFrame>
        <p:nvGraphicFramePr>
          <p:cNvPr id="7" name="Table 6">
            <a:extLst>
              <a:ext uri="{FF2B5EF4-FFF2-40B4-BE49-F238E27FC236}">
                <a16:creationId xmlns:a16="http://schemas.microsoft.com/office/drawing/2014/main" xmlns="" id="{88463039-5DDF-4502-9CAF-141A8DD6D358}"/>
              </a:ext>
            </a:extLst>
          </p:cNvPr>
          <p:cNvGraphicFramePr>
            <a:graphicFrameLocks noGrp="1"/>
          </p:cNvGraphicFramePr>
          <p:nvPr>
            <p:extLst>
              <p:ext uri="{D42A27DB-BD31-4B8C-83A1-F6EECF244321}">
                <p14:modId xmlns:p14="http://schemas.microsoft.com/office/powerpoint/2010/main" val="3504700716"/>
              </p:ext>
            </p:extLst>
          </p:nvPr>
        </p:nvGraphicFramePr>
        <p:xfrm>
          <a:off x="4310794" y="1121523"/>
          <a:ext cx="7848872" cy="5641053"/>
        </p:xfrm>
        <a:graphic>
          <a:graphicData uri="http://schemas.openxmlformats.org/drawingml/2006/table">
            <a:tbl>
              <a:tblPr firstRow="1" firstCol="1" bandRow="1">
                <a:tableStyleId>{5C22544A-7EE6-4342-B048-85BDC9FD1C3A}</a:tableStyleId>
              </a:tblPr>
              <a:tblGrid>
                <a:gridCol w="1370899">
                  <a:extLst>
                    <a:ext uri="{9D8B030D-6E8A-4147-A177-3AD203B41FA5}">
                      <a16:colId xmlns:a16="http://schemas.microsoft.com/office/drawing/2014/main" xmlns="" val="3791271399"/>
                    </a:ext>
                  </a:extLst>
                </a:gridCol>
                <a:gridCol w="2716088">
                  <a:extLst>
                    <a:ext uri="{9D8B030D-6E8A-4147-A177-3AD203B41FA5}">
                      <a16:colId xmlns:a16="http://schemas.microsoft.com/office/drawing/2014/main" xmlns="" val="858435187"/>
                    </a:ext>
                  </a:extLst>
                </a:gridCol>
                <a:gridCol w="1763176">
                  <a:extLst>
                    <a:ext uri="{9D8B030D-6E8A-4147-A177-3AD203B41FA5}">
                      <a16:colId xmlns:a16="http://schemas.microsoft.com/office/drawing/2014/main" xmlns="" val="1676562605"/>
                    </a:ext>
                  </a:extLst>
                </a:gridCol>
                <a:gridCol w="1998709">
                  <a:extLst>
                    <a:ext uri="{9D8B030D-6E8A-4147-A177-3AD203B41FA5}">
                      <a16:colId xmlns:a16="http://schemas.microsoft.com/office/drawing/2014/main" xmlns="" val="3200747819"/>
                    </a:ext>
                  </a:extLst>
                </a:gridCol>
              </a:tblGrid>
              <a:tr h="444115">
                <a:tc>
                  <a:txBody>
                    <a:bodyPr/>
                    <a:lstStyle/>
                    <a:p>
                      <a:pPr algn="ctr">
                        <a:lnSpc>
                          <a:spcPct val="115000"/>
                        </a:lnSpc>
                        <a:spcBef>
                          <a:spcPts val="600"/>
                        </a:spcBef>
                        <a:spcAft>
                          <a:spcPts val="1000"/>
                        </a:spcAft>
                        <a:tabLst>
                          <a:tab pos="900430" algn="l"/>
                          <a:tab pos="457200" algn="l"/>
                        </a:tabLst>
                      </a:pPr>
                      <a:r>
                        <a:rPr lang="en-GB" sz="1400" dirty="0">
                          <a:effectLst/>
                        </a:rPr>
                        <a:t>Time of Day</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r>
                        <a:rPr lang="en-GB" sz="1400" dirty="0">
                          <a:effectLst/>
                        </a:rPr>
                        <a:t>External Criteria</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r>
                        <a:rPr lang="en-GB" sz="1400" dirty="0">
                          <a:effectLst/>
                        </a:rPr>
                        <a:t>Range</a:t>
                      </a:r>
                    </a:p>
                    <a:p>
                      <a:pPr algn="ctr">
                        <a:lnSpc>
                          <a:spcPct val="115000"/>
                        </a:lnSpc>
                        <a:spcBef>
                          <a:spcPts val="600"/>
                        </a:spcBef>
                        <a:spcAft>
                          <a:spcPts val="1000"/>
                        </a:spcAft>
                        <a:tabLst>
                          <a:tab pos="900430" algn="l"/>
                          <a:tab pos="457200" algn="l"/>
                        </a:tabLst>
                      </a:pPr>
                      <a:r>
                        <a:rPr lang="en-GB" sz="1400" dirty="0">
                          <a:effectLst/>
                          <a:latin typeface="Arial" panose="020B0604020202020204" pitchFamily="34" charset="0"/>
                          <a:ea typeface="Times New Roman" panose="02020603050405020304" pitchFamily="18" charset="0"/>
                        </a:rPr>
                        <a:t>NOEL to UAEL</a:t>
                      </a: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a:effectLst/>
                        </a:rPr>
                        <a:t>Effective L</a:t>
                      </a:r>
                      <a:r>
                        <a:rPr lang="en-GB" sz="1400" baseline="-25000">
                          <a:effectLst/>
                        </a:rPr>
                        <a:t>EN </a:t>
                      </a:r>
                      <a:r>
                        <a:rPr lang="en-GB" sz="1400">
                          <a:effectLst/>
                        </a:rPr>
                        <a:t>- L</a:t>
                      </a:r>
                      <a:r>
                        <a:rPr lang="en-GB" sz="1400" baseline="-25000">
                          <a:effectLst/>
                        </a:rPr>
                        <a:t>WEN</a:t>
                      </a:r>
                      <a:r>
                        <a:rPr lang="en-GB" sz="1400">
                          <a:effectLst/>
                        </a:rPr>
                        <a:t> Level Difference  </a:t>
                      </a:r>
                      <a:endParaRPr lang="en-GB" sz="14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143541356"/>
                  </a:ext>
                </a:extLst>
              </a:tr>
              <a:tr h="1057052">
                <a:tc>
                  <a:txBody>
                    <a:bodyPr/>
                    <a:lstStyle/>
                    <a:p>
                      <a:pPr algn="ctr">
                        <a:lnSpc>
                          <a:spcPct val="115000"/>
                        </a:lnSpc>
                        <a:spcBef>
                          <a:spcPts val="600"/>
                        </a:spcBef>
                        <a:spcAft>
                          <a:spcPts val="1000"/>
                        </a:spcAft>
                        <a:tabLst>
                          <a:tab pos="900430" algn="l"/>
                          <a:tab pos="457200" algn="l"/>
                        </a:tabLst>
                      </a:pPr>
                      <a:r>
                        <a:rPr lang="en-GB" sz="1400" dirty="0">
                          <a:effectLst/>
                        </a:rPr>
                        <a:t>Day/Eve </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dirty="0">
                          <a:effectLst/>
                        </a:rPr>
                        <a:t>Entertainment Noise level (EN) </a:t>
                      </a:r>
                      <a:r>
                        <a:rPr lang="en-GB" sz="1400" dirty="0" err="1">
                          <a:effectLst/>
                        </a:rPr>
                        <a:t>L</a:t>
                      </a:r>
                      <a:r>
                        <a:rPr lang="en-GB" sz="1400" baseline="-25000" dirty="0" err="1">
                          <a:effectLst/>
                        </a:rPr>
                        <a:t>eq,t</a:t>
                      </a:r>
                      <a:r>
                        <a:rPr lang="en-GB" sz="1400" baseline="-25000" dirty="0">
                          <a:effectLst/>
                        </a:rPr>
                        <a:t> min</a:t>
                      </a:r>
                      <a:r>
                        <a:rPr lang="en-GB" sz="1400" dirty="0">
                          <a:effectLst/>
                        </a:rPr>
                        <a:t> shall not increase the residual noise by more than </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endParaRPr lang="en-GB" sz="1400">
                        <a:effectLst/>
                      </a:endParaRPr>
                    </a:p>
                    <a:p>
                      <a:pPr algn="ctr">
                        <a:lnSpc>
                          <a:spcPct val="115000"/>
                        </a:lnSpc>
                        <a:spcBef>
                          <a:spcPts val="600"/>
                        </a:spcBef>
                        <a:spcAft>
                          <a:spcPts val="1000"/>
                        </a:spcAft>
                        <a:tabLst>
                          <a:tab pos="900430" algn="l"/>
                          <a:tab pos="457200" algn="l"/>
                        </a:tabLst>
                      </a:pPr>
                      <a:r>
                        <a:rPr lang="en-GB" sz="1400">
                          <a:effectLst/>
                        </a:rPr>
                        <a:t>0 to +5 dB</a:t>
                      </a:r>
                      <a:endParaRPr lang="en-GB" sz="140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endParaRPr lang="en-GB" sz="1400">
                        <a:effectLst/>
                      </a:endParaRPr>
                    </a:p>
                    <a:p>
                      <a:pPr algn="l">
                        <a:lnSpc>
                          <a:spcPct val="115000"/>
                        </a:lnSpc>
                        <a:spcBef>
                          <a:spcPts val="600"/>
                        </a:spcBef>
                        <a:spcAft>
                          <a:spcPts val="1000"/>
                        </a:spcAft>
                        <a:tabLst>
                          <a:tab pos="900430" algn="l"/>
                          <a:tab pos="457200" algn="l"/>
                        </a:tabLst>
                      </a:pPr>
                      <a:r>
                        <a:rPr lang="en-GB" sz="1400">
                          <a:effectLst/>
                        </a:rPr>
                        <a:t>L</a:t>
                      </a:r>
                      <a:r>
                        <a:rPr lang="en-GB" sz="1400" baseline="-25000">
                          <a:effectLst/>
                        </a:rPr>
                        <a:t>EN </a:t>
                      </a:r>
                      <a:r>
                        <a:rPr lang="en-GB" sz="1400">
                          <a:effectLst/>
                        </a:rPr>
                        <a:t>- L</a:t>
                      </a:r>
                      <a:r>
                        <a:rPr lang="en-GB" sz="1400" baseline="-25000">
                          <a:effectLst/>
                        </a:rPr>
                        <a:t>WEN</a:t>
                      </a:r>
                      <a:r>
                        <a:rPr lang="en-GB" sz="1400">
                          <a:effectLst/>
                        </a:rPr>
                        <a:t>= -10 to +3</a:t>
                      </a:r>
                      <a:endParaRPr lang="en-GB" sz="14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766887985"/>
                  </a:ext>
                </a:extLst>
              </a:tr>
              <a:tr h="801928">
                <a:tc>
                  <a:txBody>
                    <a:bodyPr/>
                    <a:lstStyle/>
                    <a:p>
                      <a:pPr algn="ctr">
                        <a:lnSpc>
                          <a:spcPct val="115000"/>
                        </a:lnSpc>
                        <a:spcBef>
                          <a:spcPts val="600"/>
                        </a:spcBef>
                        <a:spcAft>
                          <a:spcPts val="1000"/>
                        </a:spcAft>
                        <a:tabLst>
                          <a:tab pos="900430" algn="l"/>
                          <a:tab pos="457200" algn="l"/>
                        </a:tabLst>
                      </a:pPr>
                      <a:r>
                        <a:rPr lang="en-GB" sz="1400">
                          <a:effectLst/>
                        </a:rPr>
                        <a:t>Night </a:t>
                      </a:r>
                      <a:endParaRPr lang="en-GB" sz="140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dirty="0">
                          <a:effectLst/>
                        </a:rPr>
                        <a:t>Entertainment Noise level (EN) </a:t>
                      </a:r>
                      <a:r>
                        <a:rPr lang="en-GB" sz="1400" dirty="0" err="1">
                          <a:effectLst/>
                        </a:rPr>
                        <a:t>L</a:t>
                      </a:r>
                      <a:r>
                        <a:rPr lang="en-GB" sz="1400" baseline="-25000" dirty="0" err="1">
                          <a:effectLst/>
                        </a:rPr>
                        <a:t>eq,t</a:t>
                      </a:r>
                      <a:r>
                        <a:rPr lang="en-GB" sz="1400" baseline="-25000" dirty="0">
                          <a:effectLst/>
                        </a:rPr>
                        <a:t> min</a:t>
                      </a:r>
                      <a:r>
                        <a:rPr lang="en-GB" sz="1400" dirty="0">
                          <a:effectLst/>
                        </a:rPr>
                        <a:t> shall  not increase the residual noise level by more than </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r>
                        <a:rPr lang="en-GB" sz="1400">
                          <a:effectLst/>
                        </a:rPr>
                        <a:t> </a:t>
                      </a:r>
                    </a:p>
                    <a:p>
                      <a:pPr algn="ctr">
                        <a:lnSpc>
                          <a:spcPct val="115000"/>
                        </a:lnSpc>
                        <a:spcBef>
                          <a:spcPts val="600"/>
                        </a:spcBef>
                        <a:spcAft>
                          <a:spcPts val="1000"/>
                        </a:spcAft>
                        <a:tabLst>
                          <a:tab pos="900430" algn="l"/>
                          <a:tab pos="457200" algn="l"/>
                        </a:tabLst>
                      </a:pPr>
                      <a:r>
                        <a:rPr lang="en-GB" sz="1400">
                          <a:effectLst/>
                        </a:rPr>
                        <a:t>0 to +3 dB</a:t>
                      </a:r>
                      <a:endParaRPr lang="en-GB" sz="140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a:effectLst/>
                        </a:rPr>
                        <a:t> </a:t>
                      </a:r>
                    </a:p>
                    <a:p>
                      <a:pPr algn="l">
                        <a:lnSpc>
                          <a:spcPct val="115000"/>
                        </a:lnSpc>
                        <a:spcBef>
                          <a:spcPts val="600"/>
                        </a:spcBef>
                        <a:spcAft>
                          <a:spcPts val="1000"/>
                        </a:spcAft>
                        <a:tabLst>
                          <a:tab pos="900430" algn="l"/>
                          <a:tab pos="457200" algn="l"/>
                        </a:tabLst>
                      </a:pPr>
                      <a:r>
                        <a:rPr lang="en-GB" sz="1400">
                          <a:effectLst/>
                        </a:rPr>
                        <a:t>L</a:t>
                      </a:r>
                      <a:r>
                        <a:rPr lang="en-GB" sz="1400" baseline="-25000">
                          <a:effectLst/>
                        </a:rPr>
                        <a:t>EN </a:t>
                      </a:r>
                      <a:r>
                        <a:rPr lang="en-GB" sz="1400">
                          <a:effectLst/>
                        </a:rPr>
                        <a:t>- L</a:t>
                      </a:r>
                      <a:r>
                        <a:rPr lang="en-GB" sz="1400" baseline="-25000">
                          <a:effectLst/>
                        </a:rPr>
                        <a:t>WEN</a:t>
                      </a:r>
                      <a:r>
                        <a:rPr lang="en-GB" sz="1400">
                          <a:effectLst/>
                        </a:rPr>
                        <a:t>= -10 to 0</a:t>
                      </a:r>
                      <a:endParaRPr lang="en-GB" sz="14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919939504"/>
                  </a:ext>
                </a:extLst>
              </a:tr>
              <a:tr h="252099">
                <a:tc>
                  <a:txBody>
                    <a:bodyPr/>
                    <a:lstStyle/>
                    <a:p>
                      <a:endParaRPr lang="en-GB" sz="14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r>
                        <a:rPr lang="en-GB" sz="1400" b="1" dirty="0">
                          <a:solidFill>
                            <a:schemeClr val="tx1"/>
                          </a:solidFill>
                          <a:effectLst/>
                        </a:rPr>
                        <a:t>Internal  Criteria</a:t>
                      </a:r>
                      <a:endParaRPr lang="en-GB" sz="1400" b="1"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endParaRPr lang="en-GB" sz="1400">
                        <a:effectLst/>
                        <a:latin typeface="Times New Roman" panose="02020603050405020304" pitchFamily="18" charset="0"/>
                        <a:ea typeface="Calibri" panose="020F0502020204030204" pitchFamily="34" charset="0"/>
                      </a:endParaRPr>
                    </a:p>
                  </a:txBody>
                  <a:tcPr marL="68580" marR="68580" marT="0" marB="0"/>
                </a:tc>
                <a:tc>
                  <a:txBody>
                    <a:bodyPr/>
                    <a:lstStyle/>
                    <a:p>
                      <a:endParaRPr lang="en-GB"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144765376"/>
                  </a:ext>
                </a:extLst>
              </a:tr>
              <a:tr h="1349150">
                <a:tc>
                  <a:txBody>
                    <a:bodyPr/>
                    <a:lstStyle/>
                    <a:p>
                      <a:pPr algn="ctr">
                        <a:lnSpc>
                          <a:spcPct val="115000"/>
                        </a:lnSpc>
                        <a:spcBef>
                          <a:spcPts val="600"/>
                        </a:spcBef>
                        <a:spcAft>
                          <a:spcPts val="1000"/>
                        </a:spcAft>
                        <a:tabLst>
                          <a:tab pos="900430" algn="l"/>
                          <a:tab pos="457200" algn="l"/>
                        </a:tabLst>
                      </a:pPr>
                      <a:r>
                        <a:rPr lang="en-GB" sz="1400">
                          <a:effectLst/>
                        </a:rPr>
                        <a:t>Day/Eve </a:t>
                      </a:r>
                      <a:endParaRPr lang="en-GB" sz="140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dirty="0">
                          <a:effectLst/>
                        </a:rPr>
                        <a:t>Entertainment Noise level (EN) </a:t>
                      </a:r>
                      <a:r>
                        <a:rPr lang="en-GB" sz="1400" dirty="0" err="1">
                          <a:effectLst/>
                        </a:rPr>
                        <a:t>L</a:t>
                      </a:r>
                      <a:r>
                        <a:rPr lang="en-GB" sz="1400" baseline="-25000" dirty="0" err="1">
                          <a:effectLst/>
                        </a:rPr>
                        <a:t>eq,t</a:t>
                      </a:r>
                      <a:r>
                        <a:rPr lang="en-GB" sz="1400" baseline="-25000" dirty="0">
                          <a:effectLst/>
                        </a:rPr>
                        <a:t> min</a:t>
                      </a:r>
                      <a:r>
                        <a:rPr lang="en-GB" sz="1400" dirty="0">
                          <a:effectLst/>
                        </a:rPr>
                        <a:t> shall  not increase the residual noise/ by more than 2 dB; or shall be no greater than.</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r>
                        <a:rPr lang="en-GB" sz="1400" dirty="0">
                          <a:effectLst/>
                        </a:rPr>
                        <a:t>0 to +3 dB</a:t>
                      </a:r>
                    </a:p>
                    <a:p>
                      <a:pPr algn="ctr">
                        <a:lnSpc>
                          <a:spcPct val="115000"/>
                        </a:lnSpc>
                        <a:spcBef>
                          <a:spcPts val="600"/>
                        </a:spcBef>
                        <a:spcAft>
                          <a:spcPts val="1000"/>
                        </a:spcAft>
                        <a:tabLst>
                          <a:tab pos="900430" algn="l"/>
                          <a:tab pos="457200" algn="l"/>
                        </a:tabLst>
                      </a:pPr>
                      <a:r>
                        <a:rPr lang="en-GB" sz="1400" dirty="0">
                          <a:effectLst/>
                        </a:rPr>
                        <a:t>Or</a:t>
                      </a:r>
                    </a:p>
                    <a:p>
                      <a:pPr algn="ctr">
                        <a:lnSpc>
                          <a:spcPct val="115000"/>
                        </a:lnSpc>
                        <a:spcBef>
                          <a:spcPts val="600"/>
                        </a:spcBef>
                        <a:spcAft>
                          <a:spcPts val="1000"/>
                        </a:spcAft>
                        <a:tabLst>
                          <a:tab pos="900430" algn="l"/>
                          <a:tab pos="457200" algn="l"/>
                        </a:tabLst>
                      </a:pPr>
                      <a:r>
                        <a:rPr lang="en-GB" sz="1400" dirty="0">
                          <a:effectLst/>
                        </a:rPr>
                        <a:t>NR 15-30</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endParaRPr lang="en-GB" sz="1400">
                        <a:effectLst/>
                      </a:endParaRPr>
                    </a:p>
                    <a:p>
                      <a:pPr algn="l">
                        <a:lnSpc>
                          <a:spcPct val="115000"/>
                        </a:lnSpc>
                        <a:spcBef>
                          <a:spcPts val="600"/>
                        </a:spcBef>
                        <a:spcAft>
                          <a:spcPts val="1000"/>
                        </a:spcAft>
                        <a:tabLst>
                          <a:tab pos="900430" algn="l"/>
                          <a:tab pos="457200" algn="l"/>
                        </a:tabLst>
                      </a:pPr>
                      <a:r>
                        <a:rPr lang="en-GB" sz="1400">
                          <a:effectLst/>
                        </a:rPr>
                        <a:t>L</a:t>
                      </a:r>
                      <a:r>
                        <a:rPr lang="en-GB" sz="1400" baseline="-25000">
                          <a:effectLst/>
                        </a:rPr>
                        <a:t>EN </a:t>
                      </a:r>
                      <a:r>
                        <a:rPr lang="en-GB" sz="1400">
                          <a:effectLst/>
                        </a:rPr>
                        <a:t>- L</a:t>
                      </a:r>
                      <a:r>
                        <a:rPr lang="en-GB" sz="1400" baseline="-25000">
                          <a:effectLst/>
                        </a:rPr>
                        <a:t>WEN</a:t>
                      </a:r>
                      <a:r>
                        <a:rPr lang="en-GB" sz="1400">
                          <a:effectLst/>
                        </a:rPr>
                        <a:t>= -10 to 0</a:t>
                      </a:r>
                      <a:endParaRPr lang="en-GB" sz="14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363351374"/>
                  </a:ext>
                </a:extLst>
              </a:tr>
              <a:tr h="1349150">
                <a:tc>
                  <a:txBody>
                    <a:bodyPr/>
                    <a:lstStyle/>
                    <a:p>
                      <a:pPr algn="ctr">
                        <a:lnSpc>
                          <a:spcPct val="115000"/>
                        </a:lnSpc>
                        <a:spcBef>
                          <a:spcPts val="600"/>
                        </a:spcBef>
                        <a:spcAft>
                          <a:spcPts val="1000"/>
                        </a:spcAft>
                        <a:tabLst>
                          <a:tab pos="900430" algn="l"/>
                          <a:tab pos="457200" algn="l"/>
                        </a:tabLst>
                      </a:pPr>
                      <a:r>
                        <a:rPr lang="en-GB" sz="1400">
                          <a:effectLst/>
                        </a:rPr>
                        <a:t>Night </a:t>
                      </a:r>
                      <a:endParaRPr lang="en-GB" sz="140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a:effectLst/>
                        </a:rPr>
                        <a:t>Entertainment Noise level (EN) L</a:t>
                      </a:r>
                      <a:r>
                        <a:rPr lang="en-GB" sz="1400" baseline="-25000">
                          <a:effectLst/>
                        </a:rPr>
                        <a:t>eq, t min</a:t>
                      </a:r>
                      <a:r>
                        <a:rPr lang="en-GB" sz="1400">
                          <a:effectLst/>
                        </a:rPr>
                        <a:t> shall not increase the residual noise/ by more 2 dB; or shall be no greater than.</a:t>
                      </a:r>
                      <a:endParaRPr lang="en-GB" sz="1400">
                        <a:effectLst/>
                        <a:latin typeface="Arial" panose="020B0604020202020204" pitchFamily="34" charset="0"/>
                        <a:ea typeface="Times New Roman" panose="02020603050405020304" pitchFamily="18" charset="0"/>
                      </a:endParaRPr>
                    </a:p>
                  </a:txBody>
                  <a:tcPr marL="68580" marR="68580" marT="0" marB="0"/>
                </a:tc>
                <a:tc>
                  <a:txBody>
                    <a:bodyPr/>
                    <a:lstStyle/>
                    <a:p>
                      <a:pPr algn="ctr">
                        <a:lnSpc>
                          <a:spcPct val="115000"/>
                        </a:lnSpc>
                        <a:spcBef>
                          <a:spcPts val="600"/>
                        </a:spcBef>
                        <a:spcAft>
                          <a:spcPts val="1000"/>
                        </a:spcAft>
                        <a:tabLst>
                          <a:tab pos="900430" algn="l"/>
                          <a:tab pos="457200" algn="l"/>
                        </a:tabLst>
                      </a:pPr>
                      <a:r>
                        <a:rPr lang="en-GB" sz="1400" dirty="0">
                          <a:effectLst/>
                        </a:rPr>
                        <a:t>-10 to -5 dB</a:t>
                      </a:r>
                    </a:p>
                    <a:p>
                      <a:pPr algn="ctr">
                        <a:lnSpc>
                          <a:spcPct val="115000"/>
                        </a:lnSpc>
                        <a:spcBef>
                          <a:spcPts val="600"/>
                        </a:spcBef>
                        <a:spcAft>
                          <a:spcPts val="1000"/>
                        </a:spcAft>
                        <a:tabLst>
                          <a:tab pos="900430" algn="l"/>
                          <a:tab pos="457200" algn="l"/>
                        </a:tabLst>
                      </a:pPr>
                      <a:r>
                        <a:rPr lang="en-GB" sz="1400" dirty="0">
                          <a:effectLst/>
                        </a:rPr>
                        <a:t>Or</a:t>
                      </a:r>
                    </a:p>
                    <a:p>
                      <a:pPr algn="ctr">
                        <a:lnSpc>
                          <a:spcPct val="115000"/>
                        </a:lnSpc>
                        <a:spcBef>
                          <a:spcPts val="600"/>
                        </a:spcBef>
                        <a:spcAft>
                          <a:spcPts val="1000"/>
                        </a:spcAft>
                        <a:tabLst>
                          <a:tab pos="900430" algn="l"/>
                          <a:tab pos="457200" algn="l"/>
                        </a:tabLst>
                      </a:pPr>
                      <a:r>
                        <a:rPr lang="en-GB" sz="1400" dirty="0">
                          <a:effectLst/>
                        </a:rPr>
                        <a:t>NR 8-25</a:t>
                      </a:r>
                      <a:endParaRPr lang="en-GB"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15000"/>
                        </a:lnSpc>
                        <a:spcBef>
                          <a:spcPts val="600"/>
                        </a:spcBef>
                        <a:spcAft>
                          <a:spcPts val="1000"/>
                        </a:spcAft>
                        <a:tabLst>
                          <a:tab pos="900430" algn="l"/>
                          <a:tab pos="457200" algn="l"/>
                        </a:tabLst>
                      </a:pPr>
                      <a:r>
                        <a:rPr lang="en-GB" sz="1400" dirty="0">
                          <a:effectLst/>
                        </a:rPr>
                        <a:t> </a:t>
                      </a:r>
                    </a:p>
                    <a:p>
                      <a:pPr algn="l">
                        <a:lnSpc>
                          <a:spcPct val="115000"/>
                        </a:lnSpc>
                        <a:spcBef>
                          <a:spcPts val="600"/>
                        </a:spcBef>
                        <a:spcAft>
                          <a:spcPts val="1000"/>
                        </a:spcAft>
                        <a:tabLst>
                          <a:tab pos="900430" algn="l"/>
                          <a:tab pos="457200" algn="l"/>
                        </a:tabLst>
                      </a:pPr>
                      <a:r>
                        <a:rPr lang="en-GB" sz="1400" dirty="0">
                          <a:effectLst/>
                        </a:rPr>
                        <a:t>L</a:t>
                      </a:r>
                      <a:r>
                        <a:rPr lang="en-GB" sz="1400" baseline="-25000" dirty="0">
                          <a:effectLst/>
                        </a:rPr>
                        <a:t>EN </a:t>
                      </a:r>
                      <a:r>
                        <a:rPr lang="en-GB" sz="1400" dirty="0">
                          <a:effectLst/>
                        </a:rPr>
                        <a:t>- L</a:t>
                      </a:r>
                      <a:r>
                        <a:rPr lang="en-GB" sz="1400" baseline="-25000" dirty="0">
                          <a:effectLst/>
                        </a:rPr>
                        <a:t>WEN</a:t>
                      </a:r>
                      <a:r>
                        <a:rPr lang="en-GB" sz="1400" dirty="0">
                          <a:effectLst/>
                        </a:rPr>
                        <a:t>= -10 to -5</a:t>
                      </a:r>
                      <a:endParaRPr lang="en-GB" sz="1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91051649"/>
                  </a:ext>
                </a:extLst>
              </a:tr>
            </a:tbl>
          </a:graphicData>
        </a:graphic>
      </p:graphicFrame>
      <p:sp>
        <p:nvSpPr>
          <p:cNvPr id="12" name="TextBox 11">
            <a:extLst>
              <a:ext uri="{FF2B5EF4-FFF2-40B4-BE49-F238E27FC236}">
                <a16:creationId xmlns:a16="http://schemas.microsoft.com/office/drawing/2014/main" xmlns="" id="{9B9D1274-2761-46C6-B0A8-2D83B39BDDDB}"/>
              </a:ext>
            </a:extLst>
          </p:cNvPr>
          <p:cNvSpPr txBox="1"/>
          <p:nvPr/>
        </p:nvSpPr>
        <p:spPr>
          <a:xfrm rot="2389488">
            <a:off x="5730908" y="3108455"/>
            <a:ext cx="6348921" cy="1569660"/>
          </a:xfrm>
          <a:prstGeom prst="rect">
            <a:avLst/>
          </a:prstGeom>
          <a:noFill/>
        </p:spPr>
        <p:txBody>
          <a:bodyPr wrap="square" rtlCol="0">
            <a:spAutoFit/>
          </a:bodyPr>
          <a:lstStyle/>
          <a:p>
            <a:pPr algn="ctr"/>
            <a:r>
              <a:rPr lang="en-GB" sz="9600" dirty="0">
                <a:highlight>
                  <a:srgbClr val="FFFF00"/>
                </a:highlight>
              </a:rPr>
              <a:t>EXAMPLE</a:t>
            </a:r>
          </a:p>
        </p:txBody>
      </p:sp>
    </p:spTree>
    <p:extLst>
      <p:ext uri="{BB962C8B-B14F-4D97-AF65-F5344CB8AC3E}">
        <p14:creationId xmlns:p14="http://schemas.microsoft.com/office/powerpoint/2010/main" val="34401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ppt_w</p:attrName>
                                        </p:attrNameLst>
                                      </p:cBhvr>
                                      <p:tavLst>
                                        <p:tav tm="0" fmla="#ppt_w*sin(2.5*pi*$)">
                                          <p:val>
                                            <p:fltVal val="0"/>
                                          </p:val>
                                        </p:tav>
                                        <p:tav tm="100000">
                                          <p:val>
                                            <p:fltVal val="1"/>
                                          </p:val>
                                        </p:tav>
                                      </p:tavLst>
                                    </p:anim>
                                    <p:anim calcmode="lin" valueType="num">
                                      <p:cBhvr>
                                        <p:cTn id="2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69890-24B7-42A5-8860-A7E1186D58C8}"/>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3C3FBD2A-17C9-4708-A11F-AC8C7823E514}"/>
              </a:ext>
            </a:extLst>
          </p:cNvPr>
          <p:cNvSpPr>
            <a:spLocks noGrp="1"/>
          </p:cNvSpPr>
          <p:nvPr>
            <p:ph idx="1"/>
          </p:nvPr>
        </p:nvSpPr>
        <p:spPr/>
        <p:txBody>
          <a:bodyPr/>
          <a:lstStyle/>
          <a:p>
            <a:pPr algn="ctr"/>
            <a:endParaRPr lang="en-GB" dirty="0"/>
          </a:p>
          <a:p>
            <a:pPr algn="ctr"/>
            <a:endParaRPr lang="en-GB" dirty="0"/>
          </a:p>
          <a:p>
            <a:pPr algn="ctr"/>
            <a:r>
              <a:rPr lang="en-GB" sz="2800" b="1" dirty="0"/>
              <a:t>To introduce the Draft Revised IOA Good Practice Guide.</a:t>
            </a:r>
          </a:p>
          <a:p>
            <a:pPr algn="ctr"/>
            <a:endParaRPr lang="en-GB" sz="2800" b="1" dirty="0"/>
          </a:p>
          <a:p>
            <a:pPr algn="ctr"/>
            <a:r>
              <a:rPr lang="en-GB" sz="2800" b="1" dirty="0"/>
              <a:t> Hold a pre-consultation discussion forum, and.</a:t>
            </a:r>
          </a:p>
          <a:p>
            <a:pPr algn="ctr"/>
            <a:endParaRPr lang="en-GB" sz="2800" b="1" dirty="0"/>
          </a:p>
          <a:p>
            <a:pPr algn="ctr"/>
            <a:r>
              <a:rPr lang="en-GB" sz="2800" b="1" dirty="0"/>
              <a:t>Inform consultation on the Draft IOA Good Practice Guide.</a:t>
            </a:r>
          </a:p>
          <a:p>
            <a:endParaRPr lang="en-GB" dirty="0"/>
          </a:p>
        </p:txBody>
      </p:sp>
      <p:sp>
        <p:nvSpPr>
          <p:cNvPr id="4" name="Text Placeholder 3">
            <a:extLst>
              <a:ext uri="{FF2B5EF4-FFF2-40B4-BE49-F238E27FC236}">
                <a16:creationId xmlns:a16="http://schemas.microsoft.com/office/drawing/2014/main" xmlns="" id="{7A6E2053-7FF2-4337-B84D-ABE9128442FC}"/>
              </a:ext>
            </a:extLst>
          </p:cNvPr>
          <p:cNvSpPr>
            <a:spLocks noGrp="1"/>
          </p:cNvSpPr>
          <p:nvPr>
            <p:ph type="body" sz="quarter" idx="10"/>
          </p:nvPr>
        </p:nvSpPr>
        <p:spPr/>
        <p:txBody>
          <a:bodyPr/>
          <a:lstStyle/>
          <a:p>
            <a:r>
              <a:rPr lang="en-GB" dirty="0"/>
              <a:t>Purpose</a:t>
            </a:r>
          </a:p>
        </p:txBody>
      </p:sp>
    </p:spTree>
    <p:extLst>
      <p:ext uri="{BB962C8B-B14F-4D97-AF65-F5344CB8AC3E}">
        <p14:creationId xmlns:p14="http://schemas.microsoft.com/office/powerpoint/2010/main" val="345772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10BE9B-AEAA-4C8F-A3BC-6D634E29C290}"/>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407862FD-7BE7-4EE6-85DA-087F68447401}"/>
              </a:ext>
            </a:extLst>
          </p:cNvPr>
          <p:cNvSpPr>
            <a:spLocks noGrp="1"/>
          </p:cNvSpPr>
          <p:nvPr>
            <p:ph idx="1"/>
          </p:nvPr>
        </p:nvSpPr>
        <p:spPr>
          <a:xfrm>
            <a:off x="335361" y="1412776"/>
            <a:ext cx="10801199" cy="5040560"/>
          </a:xfrm>
        </p:spPr>
        <p:txBody>
          <a:bodyPr>
            <a:normAutofit/>
          </a:bodyPr>
          <a:lstStyle/>
          <a:p>
            <a:endParaRPr lang="en-GB" sz="1600" dirty="0"/>
          </a:p>
          <a:p>
            <a:r>
              <a:rPr lang="en-GB" dirty="0"/>
              <a:t>Where entertainment noise contains prominent low frequency “bass”, when using relative noise criteria use of C-Weighted noise limits is recommended and applied using the framework above.</a:t>
            </a:r>
          </a:p>
          <a:p>
            <a:r>
              <a:rPr lang="en-GB" dirty="0"/>
              <a:t>Although there are few standards and guidelines that use C weighting its use for relative criteria is based on the change in noise level due to entertainment noise relative to a typical baseline without entertainment noise is considered appropriate.</a:t>
            </a:r>
          </a:p>
          <a:p>
            <a:r>
              <a:rPr lang="en-GB" dirty="0"/>
              <a:t>In the past there have been proposals to use 1/1 or 1/3 octave based relative criteria to control low frequency impacts. This raises the question of establishing the typical baseline without entertainment noise. This is subject to substantial uncertainty when done on a broadband basis, which is significantly expanded when considering multiple frequency bands.  </a:t>
            </a:r>
          </a:p>
          <a:p>
            <a:r>
              <a:rPr lang="en-GB" dirty="0"/>
              <a:t>Furthermore the Defra NANR 163 research did not show that 1/3 octave based criteria provided a significantly better correlation with subjective response than a broadband based approach. </a:t>
            </a:r>
          </a:p>
          <a:p>
            <a:endParaRPr lang="en-GB" dirty="0"/>
          </a:p>
        </p:txBody>
      </p:sp>
      <p:sp>
        <p:nvSpPr>
          <p:cNvPr id="4" name="Text Placeholder 3">
            <a:extLst>
              <a:ext uri="{FF2B5EF4-FFF2-40B4-BE49-F238E27FC236}">
                <a16:creationId xmlns:a16="http://schemas.microsoft.com/office/drawing/2014/main" xmlns="" id="{28E90568-B7E3-49E9-A3BD-27A46E7B1334}"/>
              </a:ext>
            </a:extLst>
          </p:cNvPr>
          <p:cNvSpPr>
            <a:spLocks noGrp="1"/>
          </p:cNvSpPr>
          <p:nvPr>
            <p:ph type="body" sz="quarter" idx="10"/>
          </p:nvPr>
        </p:nvSpPr>
        <p:spPr/>
        <p:txBody>
          <a:bodyPr/>
          <a:lstStyle/>
          <a:p>
            <a:r>
              <a:rPr lang="en-GB" dirty="0"/>
              <a:t>Noise Assessment Criteria Framework</a:t>
            </a:r>
          </a:p>
          <a:p>
            <a:endParaRPr lang="en-GB" dirty="0"/>
          </a:p>
        </p:txBody>
      </p:sp>
    </p:spTree>
    <p:extLst>
      <p:ext uri="{BB962C8B-B14F-4D97-AF65-F5344CB8AC3E}">
        <p14:creationId xmlns:p14="http://schemas.microsoft.com/office/powerpoint/2010/main" val="16266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0545B-B6E6-4544-BDC1-498D5B95C4CA}"/>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A960F9E8-DDF4-48DA-83C1-BB24E0971164}"/>
              </a:ext>
            </a:extLst>
          </p:cNvPr>
          <p:cNvSpPr>
            <a:spLocks noGrp="1"/>
          </p:cNvSpPr>
          <p:nvPr>
            <p:ph idx="1"/>
          </p:nvPr>
        </p:nvSpPr>
        <p:spPr/>
        <p:txBody>
          <a:bodyPr/>
          <a:lstStyle/>
          <a:p>
            <a:endParaRPr lang="en-GB" dirty="0"/>
          </a:p>
          <a:p>
            <a:endParaRPr lang="en-GB" dirty="0"/>
          </a:p>
          <a:p>
            <a:r>
              <a:rPr lang="en-GB" dirty="0"/>
              <a:t>It is considered unduly onerous to use the very lowest WEN level and instead a representative value should be used;</a:t>
            </a:r>
          </a:p>
          <a:p>
            <a:pPr marL="342900" indent="-342900">
              <a:buFont typeface="Arial" panose="020B0604020202020204" pitchFamily="34" charset="0"/>
              <a:buChar char="•"/>
            </a:pPr>
            <a:r>
              <a:rPr lang="en-GB" dirty="0"/>
              <a:t>As an example, the WEN level could be the whole integer modal average i.e. the most commonly occurring value, of the WEN 5-minute measurements during the last  2 hours of the operation of the premises without entertainment noise occurring. </a:t>
            </a:r>
          </a:p>
          <a:p>
            <a:r>
              <a:rPr lang="en-GB" dirty="0"/>
              <a:t>For existing premises where it is impracticable to stop the entertainment noise for the last 2 hours of operation, the measurement period could be based on twenty four WEN 5-minute periods totalling 2 hours after entertainment noise at the premises has ceased but the </a:t>
            </a:r>
            <a:r>
              <a:rPr lang="en-GB" dirty="0" err="1"/>
              <a:t>the</a:t>
            </a:r>
            <a:r>
              <a:rPr lang="en-GB" dirty="0"/>
              <a:t> baseline not risen compared to when the premises operates, excluding any measurements that contain noise from patrons or other sources associated with dispersal from the premises under assessment. </a:t>
            </a:r>
          </a:p>
          <a:p>
            <a:endParaRPr lang="en-GB" dirty="0"/>
          </a:p>
        </p:txBody>
      </p:sp>
      <p:sp>
        <p:nvSpPr>
          <p:cNvPr id="4" name="Text Placeholder 3">
            <a:extLst>
              <a:ext uri="{FF2B5EF4-FFF2-40B4-BE49-F238E27FC236}">
                <a16:creationId xmlns:a16="http://schemas.microsoft.com/office/drawing/2014/main" xmlns="" id="{DD83F72C-7C95-418F-9404-4C93B79A39C2}"/>
              </a:ext>
            </a:extLst>
          </p:cNvPr>
          <p:cNvSpPr>
            <a:spLocks noGrp="1"/>
          </p:cNvSpPr>
          <p:nvPr>
            <p:ph type="body" sz="quarter" idx="10"/>
          </p:nvPr>
        </p:nvSpPr>
        <p:spPr/>
        <p:txBody>
          <a:bodyPr/>
          <a:lstStyle/>
          <a:p>
            <a:r>
              <a:rPr lang="en-GB" dirty="0"/>
              <a:t>Noise Assessment Criteria Framework</a:t>
            </a:r>
          </a:p>
          <a:p>
            <a:endParaRPr lang="en-GB" dirty="0"/>
          </a:p>
        </p:txBody>
      </p:sp>
    </p:spTree>
    <p:extLst>
      <p:ext uri="{BB962C8B-B14F-4D97-AF65-F5344CB8AC3E}">
        <p14:creationId xmlns:p14="http://schemas.microsoft.com/office/powerpoint/2010/main" val="5439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0545B-B6E6-4544-BDC1-498D5B95C4CA}"/>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A960F9E8-DDF4-48DA-83C1-BB24E0971164}"/>
              </a:ext>
            </a:extLst>
          </p:cNvPr>
          <p:cNvSpPr>
            <a:spLocks noGrp="1"/>
          </p:cNvSpPr>
          <p:nvPr>
            <p:ph idx="1"/>
          </p:nvPr>
        </p:nvSpPr>
        <p:spPr/>
        <p:txBody>
          <a:bodyPr/>
          <a:lstStyle/>
          <a:p>
            <a:endParaRPr lang="en-GB" dirty="0"/>
          </a:p>
          <a:p>
            <a:endParaRPr lang="en-GB" dirty="0"/>
          </a:p>
          <a:p>
            <a:endParaRPr lang="en-GB" dirty="0"/>
          </a:p>
          <a:p>
            <a:r>
              <a:rPr lang="en-GB" dirty="0"/>
              <a:t>Similarly, it is unduly onerous to use the very highest EN level that may be measured and instead a typical value should be used; </a:t>
            </a:r>
          </a:p>
          <a:p>
            <a:pPr marL="342900" indent="-342900">
              <a:buFont typeface="Arial" panose="020B0604020202020204" pitchFamily="34" charset="0"/>
              <a:buChar char="•"/>
            </a:pPr>
            <a:r>
              <a:rPr lang="en-GB" dirty="0"/>
              <a:t>as an example, the EN could be the whole integer value of the measurement closest to the 75th percentile of all the 5-minute measurements made in the last 2 hours of the operation of the premises at its highest entertainment noise levels, i.e. it does not include any “cool-down period” when MNLs might be reduced below normal operational levels.</a:t>
            </a:r>
          </a:p>
          <a:p>
            <a:endParaRPr lang="en-GB" dirty="0"/>
          </a:p>
        </p:txBody>
      </p:sp>
      <p:sp>
        <p:nvSpPr>
          <p:cNvPr id="4" name="Text Placeholder 3">
            <a:extLst>
              <a:ext uri="{FF2B5EF4-FFF2-40B4-BE49-F238E27FC236}">
                <a16:creationId xmlns:a16="http://schemas.microsoft.com/office/drawing/2014/main" xmlns="" id="{DD83F72C-7C95-418F-9404-4C93B79A39C2}"/>
              </a:ext>
            </a:extLst>
          </p:cNvPr>
          <p:cNvSpPr>
            <a:spLocks noGrp="1"/>
          </p:cNvSpPr>
          <p:nvPr>
            <p:ph type="body" sz="quarter" idx="10"/>
          </p:nvPr>
        </p:nvSpPr>
        <p:spPr/>
        <p:txBody>
          <a:bodyPr/>
          <a:lstStyle/>
          <a:p>
            <a:r>
              <a:rPr lang="en-GB" dirty="0"/>
              <a:t>Noise Assessment Criteria Framework</a:t>
            </a:r>
          </a:p>
          <a:p>
            <a:endParaRPr lang="en-GB" dirty="0"/>
          </a:p>
        </p:txBody>
      </p:sp>
    </p:spTree>
    <p:extLst>
      <p:ext uri="{BB962C8B-B14F-4D97-AF65-F5344CB8AC3E}">
        <p14:creationId xmlns:p14="http://schemas.microsoft.com/office/powerpoint/2010/main" val="32729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4250A-9042-463C-9733-FD0346AA005B}"/>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0885CD6F-35AB-462D-B67E-666E543D5B34}"/>
              </a:ext>
            </a:extLst>
          </p:cNvPr>
          <p:cNvSpPr>
            <a:spLocks noGrp="1"/>
          </p:cNvSpPr>
          <p:nvPr>
            <p:ph idx="1"/>
          </p:nvPr>
        </p:nvSpPr>
        <p:spPr>
          <a:xfrm>
            <a:off x="347170" y="1068821"/>
            <a:ext cx="4596702" cy="5146813"/>
          </a:xfrm>
        </p:spPr>
        <p:txBody>
          <a:bodyPr>
            <a:noAutofit/>
          </a:bodyPr>
          <a:lstStyle/>
          <a:p>
            <a:endParaRPr lang="en-GB" b="1" dirty="0"/>
          </a:p>
          <a:p>
            <a:r>
              <a:rPr lang="en-GB" dirty="0"/>
              <a:t>In some circumstances when using relative criteria, </a:t>
            </a:r>
            <a:r>
              <a:rPr lang="en-GB" dirty="0" err="1"/>
              <a:t>Leq,T</a:t>
            </a:r>
            <a:r>
              <a:rPr lang="en-GB" dirty="0"/>
              <a:t> may be substituted by L90,T. </a:t>
            </a:r>
          </a:p>
          <a:p>
            <a:r>
              <a:rPr lang="en-GB" dirty="0"/>
              <a:t>For example, in relatively quiet locations when the ambient/residual </a:t>
            </a:r>
            <a:r>
              <a:rPr lang="en-GB" dirty="0" err="1"/>
              <a:t>Leq,T</a:t>
            </a:r>
            <a:r>
              <a:rPr lang="en-GB" dirty="0"/>
              <a:t> noise levels are controlled by intermittent and occasional noise events, such as individual vehicle movements. </a:t>
            </a:r>
          </a:p>
          <a:p>
            <a:r>
              <a:rPr lang="en-GB" dirty="0"/>
              <a:t>Consequently, a more suitable approach could be to use the L90,T metric to describe the residual noise level, as this will be more representative of the overall noise climate than the </a:t>
            </a:r>
            <a:r>
              <a:rPr lang="en-GB" dirty="0" err="1"/>
              <a:t>Leq,T</a:t>
            </a:r>
            <a:r>
              <a:rPr lang="en-GB" dirty="0"/>
              <a:t> in such circumstances.</a:t>
            </a:r>
          </a:p>
        </p:txBody>
      </p:sp>
      <p:sp>
        <p:nvSpPr>
          <p:cNvPr id="4" name="Text Placeholder 3">
            <a:extLst>
              <a:ext uri="{FF2B5EF4-FFF2-40B4-BE49-F238E27FC236}">
                <a16:creationId xmlns:a16="http://schemas.microsoft.com/office/drawing/2014/main" xmlns="" id="{89366662-412B-49CD-BBB0-0E1BFD35CF48}"/>
              </a:ext>
            </a:extLst>
          </p:cNvPr>
          <p:cNvSpPr>
            <a:spLocks noGrp="1"/>
          </p:cNvSpPr>
          <p:nvPr>
            <p:ph type="body" sz="quarter" idx="10"/>
          </p:nvPr>
        </p:nvSpPr>
        <p:spPr/>
        <p:txBody>
          <a:bodyPr/>
          <a:lstStyle/>
          <a:p>
            <a:r>
              <a:rPr lang="en-GB" dirty="0"/>
              <a:t>Noise Assessment Criteria Framework</a:t>
            </a:r>
          </a:p>
        </p:txBody>
      </p:sp>
      <p:graphicFrame>
        <p:nvGraphicFramePr>
          <p:cNvPr id="9" name="Chart 8">
            <a:extLst>
              <a:ext uri="{FF2B5EF4-FFF2-40B4-BE49-F238E27FC236}">
                <a16:creationId xmlns:a16="http://schemas.microsoft.com/office/drawing/2014/main" xmlns="" id="{68312058-7267-4D48-BC68-CF1501825062}"/>
              </a:ext>
            </a:extLst>
          </p:cNvPr>
          <p:cNvGraphicFramePr>
            <a:graphicFrameLocks/>
          </p:cNvGraphicFramePr>
          <p:nvPr>
            <p:extLst>
              <p:ext uri="{D42A27DB-BD31-4B8C-83A1-F6EECF244321}">
                <p14:modId xmlns:p14="http://schemas.microsoft.com/office/powerpoint/2010/main" val="2529059132"/>
              </p:ext>
            </p:extLst>
          </p:nvPr>
        </p:nvGraphicFramePr>
        <p:xfrm>
          <a:off x="5159896" y="1844824"/>
          <a:ext cx="6517931" cy="4370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5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C374-F987-45AE-BF8C-C2C05EF0D2D6}"/>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AEC35916-33F8-4630-B931-FECEA63E1126}"/>
              </a:ext>
            </a:extLst>
          </p:cNvPr>
          <p:cNvSpPr>
            <a:spLocks noGrp="1"/>
          </p:cNvSpPr>
          <p:nvPr>
            <p:ph idx="1"/>
          </p:nvPr>
        </p:nvSpPr>
        <p:spPr/>
        <p:txBody>
          <a:bodyPr>
            <a:normAutofit lnSpcReduction="10000"/>
          </a:bodyPr>
          <a:lstStyle/>
          <a:p>
            <a:r>
              <a:rPr lang="en-GB" dirty="0"/>
              <a:t>An inner city night club located within the basement (club) and ground floor (bar) of a mixed use commercial and residential block within a vibrant area of the city. The club operates until 03:00 hrs, Tuesday to Sunday throughout the year. </a:t>
            </a:r>
          </a:p>
          <a:p>
            <a:r>
              <a:rPr lang="en-GB" dirty="0"/>
              <a:t>There are structurally adjoining residential flats on the second floor, with office space on the first floor above the bar area. There are also residential properties in the vicinity and there is a small courtyard external area which currently has permission to operate until mid-night, after which time customers must come inside, this area is well managed and not a source of noise complaint. </a:t>
            </a:r>
          </a:p>
          <a:p>
            <a:r>
              <a:rPr lang="en-GB" dirty="0"/>
              <a:t>There is however a history of periodic complaint associated with music noise breakout from the rear of the club and also to structurally adjoining residential units, specifically bass beat noise.  No formal action has been taken by the Local Authority, but weekend noise service officers have on occasion been called out and witnessed music noise disturbance caused by both structural noise transmission into the flats and music noise breakout from the rear of the club via the fire doors. </a:t>
            </a:r>
          </a:p>
          <a:p>
            <a:r>
              <a:rPr lang="en-GB" dirty="0"/>
              <a:t>The club has installed a music noise limiter (cut off design) but this has not been calibrated for some years and it is doubtful if it is operating effectively. There is an in-house sound system with several wall mounted speakers attached directly onto the basement walls. Informal managerial controls exist but no formal Noise Management Plan. </a:t>
            </a:r>
          </a:p>
          <a:p>
            <a:endParaRPr lang="en-GB" dirty="0"/>
          </a:p>
        </p:txBody>
      </p:sp>
      <p:sp>
        <p:nvSpPr>
          <p:cNvPr id="4" name="Text Placeholder 3">
            <a:extLst>
              <a:ext uri="{FF2B5EF4-FFF2-40B4-BE49-F238E27FC236}">
                <a16:creationId xmlns:a16="http://schemas.microsoft.com/office/drawing/2014/main" xmlns="" id="{59DD7BD8-DEAE-47A7-9011-2BBCC57ABB21}"/>
              </a:ext>
            </a:extLst>
          </p:cNvPr>
          <p:cNvSpPr>
            <a:spLocks noGrp="1"/>
          </p:cNvSpPr>
          <p:nvPr>
            <p:ph type="body" sz="quarter" idx="10"/>
          </p:nvPr>
        </p:nvSpPr>
        <p:spPr/>
        <p:txBody>
          <a:bodyPr/>
          <a:lstStyle/>
          <a:p>
            <a:r>
              <a:rPr lang="en-GB" dirty="0"/>
              <a:t>E.g.1</a:t>
            </a:r>
          </a:p>
        </p:txBody>
      </p:sp>
    </p:spTree>
    <p:extLst>
      <p:ext uri="{BB962C8B-B14F-4D97-AF65-F5344CB8AC3E}">
        <p14:creationId xmlns:p14="http://schemas.microsoft.com/office/powerpoint/2010/main" val="212605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C374-F987-45AE-BF8C-C2C05EF0D2D6}"/>
              </a:ext>
            </a:extLst>
          </p:cNvPr>
          <p:cNvSpPr>
            <a:spLocks noGrp="1"/>
          </p:cNvSpPr>
          <p:nvPr>
            <p:ph type="title"/>
          </p:nvPr>
        </p:nvSpPr>
        <p:spPr/>
        <p:txBody>
          <a:bodyPr/>
          <a:lstStyle/>
          <a:p>
            <a:r>
              <a:rPr lang="en-GB" dirty="0"/>
              <a:t>Draft IOA Good Practice Guide and pre-consultation forum</a:t>
            </a:r>
          </a:p>
        </p:txBody>
      </p:sp>
      <p:graphicFrame>
        <p:nvGraphicFramePr>
          <p:cNvPr id="5" name="Content Placeholder 4">
            <a:extLst>
              <a:ext uri="{FF2B5EF4-FFF2-40B4-BE49-F238E27FC236}">
                <a16:creationId xmlns:a16="http://schemas.microsoft.com/office/drawing/2014/main" xmlns="" id="{D42FB564-150F-4DD7-874A-33EDA473D11A}"/>
              </a:ext>
            </a:extLst>
          </p:cNvPr>
          <p:cNvGraphicFramePr>
            <a:graphicFrameLocks noGrp="1"/>
          </p:cNvGraphicFramePr>
          <p:nvPr>
            <p:ph idx="1"/>
            <p:extLst>
              <p:ext uri="{D42A27DB-BD31-4B8C-83A1-F6EECF244321}">
                <p14:modId xmlns:p14="http://schemas.microsoft.com/office/powerpoint/2010/main" val="1197692177"/>
              </p:ext>
            </p:extLst>
          </p:nvPr>
        </p:nvGraphicFramePr>
        <p:xfrm>
          <a:off x="1343472" y="1412776"/>
          <a:ext cx="9289032" cy="4896546"/>
        </p:xfrm>
        <a:graphic>
          <a:graphicData uri="http://schemas.openxmlformats.org/drawingml/2006/table">
            <a:tbl>
              <a:tblPr/>
              <a:tblGrid>
                <a:gridCol w="7744985">
                  <a:extLst>
                    <a:ext uri="{9D8B030D-6E8A-4147-A177-3AD203B41FA5}">
                      <a16:colId xmlns:a16="http://schemas.microsoft.com/office/drawing/2014/main" xmlns="" val="1865598462"/>
                    </a:ext>
                  </a:extLst>
                </a:gridCol>
                <a:gridCol w="1544047">
                  <a:extLst>
                    <a:ext uri="{9D8B030D-6E8A-4147-A177-3AD203B41FA5}">
                      <a16:colId xmlns:a16="http://schemas.microsoft.com/office/drawing/2014/main" xmlns="" val="3063810114"/>
                    </a:ext>
                  </a:extLst>
                </a:gridCol>
              </a:tblGrid>
              <a:tr h="505996">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Criteria</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a:lnSpc>
                          <a:spcPct val="115000"/>
                        </a:lnSpc>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Risk Rating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xmlns="" val="2965631821"/>
                  </a:ext>
                </a:extLst>
              </a:tr>
              <a:tr h="363015">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Number of Event per Year</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lnSpc>
                          <a:spcPct val="115000"/>
                        </a:lnSpc>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812286853"/>
                  </a:ext>
                </a:extLst>
              </a:tr>
              <a:tr h="363015">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Weekly, or more frequently </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70945725"/>
                  </a:ext>
                </a:extLst>
              </a:tr>
              <a:tr h="363015">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of Event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4278481585"/>
                  </a:ext>
                </a:extLst>
              </a:tr>
              <a:tr h="363015">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After 23:00 hrs</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47292488"/>
                  </a:ext>
                </a:extLst>
              </a:tr>
              <a:tr h="363015">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Noise Sensitive Receptors</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941654079"/>
                  </a:ext>
                </a:extLst>
              </a:tr>
              <a:tr h="363015">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Structurally adjoining </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72675136"/>
                  </a:ext>
                </a:extLst>
              </a:tr>
              <a:tr h="363015">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Venue Sound Insulation performance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379208937"/>
                  </a:ext>
                </a:extLst>
              </a:tr>
              <a:tr h="363015">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Average – not purpose built but structurally sound</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843432401"/>
                  </a:ext>
                </a:extLst>
              </a:tr>
              <a:tr h="363015">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Confidence in Management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017238933"/>
                  </a:ext>
                </a:extLst>
              </a:tr>
              <a:tr h="363015">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Moderate - informal controls in place, few complaints </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421833153"/>
                  </a:ext>
                </a:extLst>
              </a:tr>
              <a:tr h="363015">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RISK RATING</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14041607"/>
                  </a:ext>
                </a:extLst>
              </a:tr>
              <a:tr h="397385">
                <a:tc>
                  <a:txBody>
                    <a:bodyPr/>
                    <a:lstStyle/>
                    <a:p>
                      <a:pPr algn="l">
                        <a:lnSpc>
                          <a:spcPct val="115000"/>
                        </a:lnSpc>
                        <a:spcBef>
                          <a:spcPts val="600"/>
                        </a:spcBef>
                        <a:spcAft>
                          <a:spcPts val="0"/>
                        </a:spcAft>
                        <a:tabLst>
                          <a:tab pos="900430" algn="l"/>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900430" algn="l"/>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24</a:t>
                      </a:r>
                      <a:endParaRPr lang="en-GB" sz="2000" b="1"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9184827"/>
                  </a:ext>
                </a:extLst>
              </a:tr>
            </a:tbl>
          </a:graphicData>
        </a:graphic>
      </p:graphicFrame>
      <p:sp>
        <p:nvSpPr>
          <p:cNvPr id="4" name="Text Placeholder 3">
            <a:extLst>
              <a:ext uri="{FF2B5EF4-FFF2-40B4-BE49-F238E27FC236}">
                <a16:creationId xmlns:a16="http://schemas.microsoft.com/office/drawing/2014/main" xmlns="" id="{59DD7BD8-DEAE-47A7-9011-2BBCC57ABB21}"/>
              </a:ext>
            </a:extLst>
          </p:cNvPr>
          <p:cNvSpPr>
            <a:spLocks noGrp="1"/>
          </p:cNvSpPr>
          <p:nvPr>
            <p:ph type="body" sz="quarter" idx="10"/>
          </p:nvPr>
        </p:nvSpPr>
        <p:spPr/>
        <p:txBody>
          <a:bodyPr/>
          <a:lstStyle/>
          <a:p>
            <a:r>
              <a:rPr lang="en-GB" dirty="0"/>
              <a:t>E.g. 1 risk assessment</a:t>
            </a:r>
          </a:p>
        </p:txBody>
      </p:sp>
    </p:spTree>
    <p:extLst>
      <p:ext uri="{BB962C8B-B14F-4D97-AF65-F5344CB8AC3E}">
        <p14:creationId xmlns:p14="http://schemas.microsoft.com/office/powerpoint/2010/main" val="142118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C374-F987-45AE-BF8C-C2C05EF0D2D6}"/>
              </a:ext>
            </a:extLst>
          </p:cNvPr>
          <p:cNvSpPr>
            <a:spLocks noGrp="1"/>
          </p:cNvSpPr>
          <p:nvPr>
            <p:ph type="title"/>
          </p:nvPr>
        </p:nvSpPr>
        <p:spPr/>
        <p:txBody>
          <a:bodyPr/>
          <a:lstStyle/>
          <a:p>
            <a:r>
              <a:rPr lang="en-GB" dirty="0"/>
              <a:t>Draft IOA Good Practice Guide and pre-consultation forum</a:t>
            </a:r>
          </a:p>
        </p:txBody>
      </p:sp>
      <p:sp>
        <p:nvSpPr>
          <p:cNvPr id="4" name="Text Placeholder 3">
            <a:extLst>
              <a:ext uri="{FF2B5EF4-FFF2-40B4-BE49-F238E27FC236}">
                <a16:creationId xmlns:a16="http://schemas.microsoft.com/office/drawing/2014/main" xmlns="" id="{59DD7BD8-DEAE-47A7-9011-2BBCC57ABB21}"/>
              </a:ext>
            </a:extLst>
          </p:cNvPr>
          <p:cNvSpPr>
            <a:spLocks noGrp="1"/>
          </p:cNvSpPr>
          <p:nvPr>
            <p:ph type="body" sz="quarter" idx="10"/>
          </p:nvPr>
        </p:nvSpPr>
        <p:spPr/>
        <p:txBody>
          <a:bodyPr/>
          <a:lstStyle/>
          <a:p>
            <a:r>
              <a:rPr lang="en-GB" dirty="0"/>
              <a:t>Case study 1</a:t>
            </a:r>
          </a:p>
        </p:txBody>
      </p:sp>
      <p:graphicFrame>
        <p:nvGraphicFramePr>
          <p:cNvPr id="7" name="Content Placeholder 6">
            <a:extLst>
              <a:ext uri="{FF2B5EF4-FFF2-40B4-BE49-F238E27FC236}">
                <a16:creationId xmlns:a16="http://schemas.microsoft.com/office/drawing/2014/main" xmlns="" id="{9007D000-FD6E-4C7C-A34A-E85DA6803004}"/>
              </a:ext>
            </a:extLst>
          </p:cNvPr>
          <p:cNvGraphicFramePr>
            <a:graphicFrameLocks noGrp="1"/>
          </p:cNvGraphicFramePr>
          <p:nvPr>
            <p:ph idx="1"/>
            <p:extLst>
              <p:ext uri="{D42A27DB-BD31-4B8C-83A1-F6EECF244321}">
                <p14:modId xmlns:p14="http://schemas.microsoft.com/office/powerpoint/2010/main" val="1084190171"/>
              </p:ext>
            </p:extLst>
          </p:nvPr>
        </p:nvGraphicFramePr>
        <p:xfrm>
          <a:off x="1271464" y="1268760"/>
          <a:ext cx="9145014" cy="4752529"/>
        </p:xfrm>
        <a:graphic>
          <a:graphicData uri="http://schemas.openxmlformats.org/drawingml/2006/table">
            <a:tbl>
              <a:tblPr firstRow="1" firstCol="1" bandRow="1"/>
              <a:tblGrid>
                <a:gridCol w="1512168">
                  <a:extLst>
                    <a:ext uri="{9D8B030D-6E8A-4147-A177-3AD203B41FA5}">
                      <a16:colId xmlns:a16="http://schemas.microsoft.com/office/drawing/2014/main" xmlns="" val="373418525"/>
                    </a:ext>
                  </a:extLst>
                </a:gridCol>
                <a:gridCol w="2016224">
                  <a:extLst>
                    <a:ext uri="{9D8B030D-6E8A-4147-A177-3AD203B41FA5}">
                      <a16:colId xmlns:a16="http://schemas.microsoft.com/office/drawing/2014/main" xmlns="" val="1637531808"/>
                    </a:ext>
                  </a:extLst>
                </a:gridCol>
                <a:gridCol w="5616622">
                  <a:extLst>
                    <a:ext uri="{9D8B030D-6E8A-4147-A177-3AD203B41FA5}">
                      <a16:colId xmlns:a16="http://schemas.microsoft.com/office/drawing/2014/main" xmlns="" val="4236956664"/>
                    </a:ext>
                  </a:extLst>
                </a:gridCol>
              </a:tblGrid>
              <a:tr h="468559">
                <a:tc>
                  <a:txBody>
                    <a:bodyPr/>
                    <a:lstStyle/>
                    <a:p>
                      <a:pPr algn="ctr">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Location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GB" sz="2000" b="1">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Criteria</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4289795261"/>
                  </a:ext>
                </a:extLst>
              </a:tr>
              <a:tr h="713995">
                <a:tc rowSpan="4">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External</a:t>
                      </a:r>
                    </a:p>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Structurally Connected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7am to 11pm</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+3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dBA</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720675354"/>
                  </a:ext>
                </a:extLst>
              </a:tr>
              <a:tr h="713995">
                <a:tc vMerge="1">
                  <a:txBody>
                    <a:bodyPr/>
                    <a:lstStyle/>
                    <a:p>
                      <a:endParaRPr lang="en-GB"/>
                    </a:p>
                  </a:txBody>
                  <a:tcPr/>
                </a:tc>
                <a:tc vMerge="1">
                  <a:txBody>
                    <a:bodyPr/>
                    <a:lstStyle/>
                    <a:p>
                      <a:endParaRPr lang="en-GB"/>
                    </a:p>
                  </a:txBody>
                  <a:tcPr/>
                </a:tc>
                <a:tc>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+3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dBC</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541438706"/>
                  </a:ext>
                </a:extLst>
              </a:tr>
              <a:tr h="713995">
                <a:tc vMerge="1">
                  <a:txBody>
                    <a:bodyPr/>
                    <a:lstStyle/>
                    <a:p>
                      <a:endParaRPr lang="en-GB"/>
                    </a:p>
                  </a:txBody>
                  <a:tcPr/>
                </a:tc>
                <a:tc rowSpan="2">
                  <a:txBody>
                    <a:bodyPr/>
                    <a:lstStyle/>
                    <a:p>
                      <a:pPr algn="ctr">
                        <a:spcBef>
                          <a:spcPts val="600"/>
                        </a:spcBef>
                        <a:spcAft>
                          <a:spcPts val="0"/>
                        </a:spcAft>
                        <a:tabLst>
                          <a:tab pos="900430" algn="l"/>
                          <a:tab pos="457200" algn="l"/>
                        </a:tabLst>
                      </a:pPr>
                      <a:r>
                        <a:rPr lang="en-GB"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11pm to 7am</a:t>
                      </a:r>
                      <a:endParaRPr lang="en-GB" sz="2000" b="1">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0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dBA</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825582431"/>
                  </a:ext>
                </a:extLst>
              </a:tr>
              <a:tr h="713995">
                <a:tc vMerge="1">
                  <a:txBody>
                    <a:bodyPr/>
                    <a:lstStyle/>
                    <a:p>
                      <a:endParaRPr lang="en-GB"/>
                    </a:p>
                  </a:txBody>
                  <a:tcPr/>
                </a:tc>
                <a:tc vMerge="1">
                  <a:txBody>
                    <a:bodyPr/>
                    <a:lstStyle/>
                    <a:p>
                      <a:endParaRPr lang="en-GB"/>
                    </a:p>
                  </a:txBody>
                  <a:tcPr/>
                </a:tc>
                <a:tc>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Ceq,5min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0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dBC</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625801971"/>
                  </a:ext>
                </a:extLst>
              </a:tr>
              <a:tr h="713995">
                <a:tc rowSpan="2">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Internal</a:t>
                      </a:r>
                    </a:p>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Structurally Connected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Bef>
                          <a:spcPts val="600"/>
                        </a:spcBef>
                        <a:spcAft>
                          <a:spcPts val="0"/>
                        </a:spcAft>
                        <a:tabLst>
                          <a:tab pos="900430" algn="l"/>
                          <a:tab pos="457200" algn="l"/>
                        </a:tabLst>
                      </a:pPr>
                      <a:r>
                        <a:rPr lang="en-GB"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7am to 11pm</a:t>
                      </a:r>
                      <a:endParaRPr lang="en-GB" sz="2000" b="1">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  Noise Rating  NR20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eq,5mins</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752121051"/>
                  </a:ext>
                </a:extLst>
              </a:tr>
              <a:tr h="713995">
                <a:tc vMerge="1">
                  <a:txBody>
                    <a:bodyPr/>
                    <a:lstStyle/>
                    <a:p>
                      <a:endParaRPr lang="en-GB"/>
                    </a:p>
                  </a:txBody>
                  <a:tcPr/>
                </a:tc>
                <a:tc>
                  <a:txBody>
                    <a:bodyPr/>
                    <a:lstStyle/>
                    <a:p>
                      <a:pPr algn="ctr">
                        <a:spcBef>
                          <a:spcPts val="600"/>
                        </a:spcBef>
                        <a:spcAft>
                          <a:spcPts val="0"/>
                        </a:spcAft>
                        <a:tabLst>
                          <a:tab pos="900430" algn="l"/>
                          <a:tab pos="457200" algn="l"/>
                        </a:tabLst>
                      </a:pPr>
                      <a:r>
                        <a:rPr lang="en-GB"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11pm to 7am</a:t>
                      </a:r>
                      <a:endParaRPr lang="en-GB" sz="2000" b="1">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 Noise Rating  NR10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eq,5mins</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1309555642"/>
                  </a:ext>
                </a:extLst>
              </a:tr>
            </a:tbl>
          </a:graphicData>
        </a:graphic>
      </p:graphicFrame>
    </p:spTree>
    <p:extLst>
      <p:ext uri="{BB962C8B-B14F-4D97-AF65-F5344CB8AC3E}">
        <p14:creationId xmlns:p14="http://schemas.microsoft.com/office/powerpoint/2010/main" val="65432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C374-F987-45AE-BF8C-C2C05EF0D2D6}"/>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AEC35916-33F8-4630-B931-FECEA63E1126}"/>
              </a:ext>
            </a:extLst>
          </p:cNvPr>
          <p:cNvSpPr>
            <a:spLocks noGrp="1"/>
          </p:cNvSpPr>
          <p:nvPr>
            <p:ph idx="1"/>
          </p:nvPr>
        </p:nvSpPr>
        <p:spPr/>
        <p:txBody>
          <a:bodyPr>
            <a:normAutofit lnSpcReduction="10000"/>
          </a:bodyPr>
          <a:lstStyle/>
          <a:p>
            <a:r>
              <a:rPr lang="en-GB" dirty="0"/>
              <a:t>A popular rural, community-focused Public House with a function room, holds very occasional live music events and more frequently private functions with a disco such as birthday parties or anniversaries. </a:t>
            </a:r>
          </a:p>
          <a:p>
            <a:r>
              <a:rPr lang="en-GB" dirty="0"/>
              <a:t>The Premises Licence for the venue includes live and recorded music until midnight. </a:t>
            </a:r>
          </a:p>
          <a:p>
            <a:r>
              <a:rPr lang="en-GB" dirty="0"/>
              <a:t>The closest residential receptors are 100 m away. </a:t>
            </a:r>
          </a:p>
          <a:p>
            <a:r>
              <a:rPr lang="en-GB" dirty="0"/>
              <a:t>The function room is constructed from traditional brick and blockwork with roof construction of cement clay tiles on a pitched roof with additional sound insulation. There is a double door-set entrance that leads directly into the entertainment space, with large single glazed windows at the front and side of venue. There are air conditioning units but these have not been working for some time and therefore windows are kept open during summer for ventilation.  There is a basic in-house PA system which all DJs use. </a:t>
            </a:r>
          </a:p>
          <a:p>
            <a:r>
              <a:rPr lang="en-GB" dirty="0"/>
              <a:t>Over the past few months, the Local Authority Environmental Health Department has received complaints regarding music noise disturbance.  No formal action has been taken, however the EHO has met with the Operator who is keen to work with the council and local residents to resolve any issues before they escalate as functions are the most profitable element of business. </a:t>
            </a:r>
          </a:p>
        </p:txBody>
      </p:sp>
      <p:sp>
        <p:nvSpPr>
          <p:cNvPr id="4" name="Text Placeholder 3">
            <a:extLst>
              <a:ext uri="{FF2B5EF4-FFF2-40B4-BE49-F238E27FC236}">
                <a16:creationId xmlns:a16="http://schemas.microsoft.com/office/drawing/2014/main" xmlns="" id="{59DD7BD8-DEAE-47A7-9011-2BBCC57ABB21}"/>
              </a:ext>
            </a:extLst>
          </p:cNvPr>
          <p:cNvSpPr>
            <a:spLocks noGrp="1"/>
          </p:cNvSpPr>
          <p:nvPr>
            <p:ph type="body" sz="quarter" idx="10"/>
          </p:nvPr>
        </p:nvSpPr>
        <p:spPr/>
        <p:txBody>
          <a:bodyPr/>
          <a:lstStyle/>
          <a:p>
            <a:r>
              <a:rPr lang="en-GB" dirty="0"/>
              <a:t>E.g. 2</a:t>
            </a:r>
          </a:p>
        </p:txBody>
      </p:sp>
    </p:spTree>
    <p:extLst>
      <p:ext uri="{BB962C8B-B14F-4D97-AF65-F5344CB8AC3E}">
        <p14:creationId xmlns:p14="http://schemas.microsoft.com/office/powerpoint/2010/main" val="266228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C374-F987-45AE-BF8C-C2C05EF0D2D6}"/>
              </a:ext>
            </a:extLst>
          </p:cNvPr>
          <p:cNvSpPr>
            <a:spLocks noGrp="1"/>
          </p:cNvSpPr>
          <p:nvPr>
            <p:ph type="title"/>
          </p:nvPr>
        </p:nvSpPr>
        <p:spPr/>
        <p:txBody>
          <a:bodyPr/>
          <a:lstStyle/>
          <a:p>
            <a:r>
              <a:rPr lang="en-GB" dirty="0"/>
              <a:t>Draft IOA Good Practice Guide and pre-consultation forum</a:t>
            </a:r>
          </a:p>
        </p:txBody>
      </p:sp>
      <p:graphicFrame>
        <p:nvGraphicFramePr>
          <p:cNvPr id="5" name="Content Placeholder 4">
            <a:extLst>
              <a:ext uri="{FF2B5EF4-FFF2-40B4-BE49-F238E27FC236}">
                <a16:creationId xmlns:a16="http://schemas.microsoft.com/office/drawing/2014/main" xmlns="" id="{F4FD58B2-34BD-4CE5-A026-97B904558BB5}"/>
              </a:ext>
            </a:extLst>
          </p:cNvPr>
          <p:cNvGraphicFramePr>
            <a:graphicFrameLocks noGrp="1"/>
          </p:cNvGraphicFramePr>
          <p:nvPr>
            <p:ph idx="1"/>
            <p:extLst>
              <p:ext uri="{D42A27DB-BD31-4B8C-83A1-F6EECF244321}">
                <p14:modId xmlns:p14="http://schemas.microsoft.com/office/powerpoint/2010/main" val="544317470"/>
              </p:ext>
            </p:extLst>
          </p:nvPr>
        </p:nvGraphicFramePr>
        <p:xfrm>
          <a:off x="1271464" y="1268759"/>
          <a:ext cx="9289031" cy="4932259"/>
        </p:xfrm>
        <a:graphic>
          <a:graphicData uri="http://schemas.openxmlformats.org/drawingml/2006/table">
            <a:tbl>
              <a:tblPr/>
              <a:tblGrid>
                <a:gridCol w="7744984">
                  <a:extLst>
                    <a:ext uri="{9D8B030D-6E8A-4147-A177-3AD203B41FA5}">
                      <a16:colId xmlns:a16="http://schemas.microsoft.com/office/drawing/2014/main" xmlns="" val="1884439766"/>
                    </a:ext>
                  </a:extLst>
                </a:gridCol>
                <a:gridCol w="1544047">
                  <a:extLst>
                    <a:ext uri="{9D8B030D-6E8A-4147-A177-3AD203B41FA5}">
                      <a16:colId xmlns:a16="http://schemas.microsoft.com/office/drawing/2014/main" xmlns="" val="3482670164"/>
                    </a:ext>
                  </a:extLst>
                </a:gridCol>
              </a:tblGrid>
              <a:tr h="477538">
                <a:tc>
                  <a:txBody>
                    <a:bodyPr/>
                    <a:lstStyle/>
                    <a:p>
                      <a:pPr algn="l">
                        <a:lnSpc>
                          <a:spcPct val="115000"/>
                        </a:lnSpc>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Criteria</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Risk Rating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xmlns="" val="1172333891"/>
                  </a:ext>
                </a:extLst>
              </a:tr>
              <a:tr h="342599">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Number of Event per Year</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lnSpc>
                          <a:spcPct val="115000"/>
                        </a:lnSpc>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20666247"/>
                  </a:ext>
                </a:extLst>
              </a:tr>
              <a:tr h="342599">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&lt; 30 events per year</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72454263"/>
                  </a:ext>
                </a:extLst>
              </a:tr>
              <a:tr h="342599">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of Event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3220951492"/>
                  </a:ext>
                </a:extLst>
              </a:tr>
              <a:tr h="342599">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After 23:00 hrs</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10297155"/>
                  </a:ext>
                </a:extLst>
              </a:tr>
              <a:tr h="342599">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Noise Sensitive Receptors</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346098700"/>
                  </a:ext>
                </a:extLst>
              </a:tr>
              <a:tr h="342599">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None in close proximity</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0</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79576013"/>
                  </a:ext>
                </a:extLst>
              </a:tr>
              <a:tr h="342599">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Venue Sound Insulation performance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740365591"/>
                  </a:ext>
                </a:extLst>
              </a:tr>
              <a:tr h="342599">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Average – not purpose built but structurally sound</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33423110"/>
                  </a:ext>
                </a:extLst>
              </a:tr>
              <a:tr h="342599">
                <a:tc>
                  <a:txBody>
                    <a:bodyPr/>
                    <a:lstStyle/>
                    <a:p>
                      <a:pPr marL="105410" indent="-105410"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Confidence in Management </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1609028059"/>
                  </a:ext>
                </a:extLst>
              </a:tr>
              <a:tr h="342599">
                <a:tc>
                  <a:txBody>
                    <a:bodyPr/>
                    <a:lstStyle/>
                    <a:p>
                      <a:pPr marL="342900" lvl="0" indent="-342900" algn="l">
                        <a:lnSpc>
                          <a:spcPct val="115000"/>
                        </a:lnSpc>
                        <a:spcAft>
                          <a:spcPts val="0"/>
                        </a:spcAft>
                        <a:buFont typeface="Symbol" panose="05050102010706020507" pitchFamily="18" charset="2"/>
                        <a:buChar char=""/>
                        <a:tabLst>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Low - no formal controls, history of complaints</a:t>
                      </a:r>
                      <a:endParaRPr lang="en-GB" sz="2000" b="1"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600"/>
                        </a:spcBef>
                        <a:spcAft>
                          <a:spcPts val="0"/>
                        </a:spcAft>
                        <a:tabLst>
                          <a:tab pos="900430" algn="l"/>
                          <a:tab pos="457200" algn="l"/>
                        </a:tabLst>
                      </a:pPr>
                      <a:r>
                        <a:rPr lang="en-GB" sz="2000" b="1">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67522872"/>
                  </a:ext>
                </a:extLst>
              </a:tr>
              <a:tr h="342599">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lnSpc>
                          <a:spcPct val="115000"/>
                        </a:lnSpc>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2482878874"/>
                  </a:ext>
                </a:extLst>
              </a:tr>
              <a:tr h="146362">
                <a:tc>
                  <a:txBody>
                    <a:bodyPr/>
                    <a:lstStyle/>
                    <a:p>
                      <a:pPr algn="l">
                        <a:lnSpc>
                          <a:spcPct val="115000"/>
                        </a:lnSpc>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RISK RATING</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a:lnSpc>
                          <a:spcPct val="115000"/>
                        </a:lnSpc>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extLst>
                  <a:ext uri="{0D108BD9-81ED-4DB2-BD59-A6C34878D82A}">
                    <a16:rowId xmlns:a16="http://schemas.microsoft.com/office/drawing/2014/main" xmlns="" val="4068983059"/>
                  </a:ext>
                </a:extLst>
              </a:tr>
              <a:tr h="358154">
                <a:tc>
                  <a:txBody>
                    <a:bodyPr/>
                    <a:lstStyle/>
                    <a:p>
                      <a:pPr algn="l">
                        <a:lnSpc>
                          <a:spcPct val="115000"/>
                        </a:lnSpc>
                        <a:spcBef>
                          <a:spcPts val="600"/>
                        </a:spcBef>
                        <a:spcAft>
                          <a:spcPts val="0"/>
                        </a:spcAft>
                        <a:tabLst>
                          <a:tab pos="900430" algn="l"/>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MEDIUM</a:t>
                      </a:r>
                      <a:endParaRPr lang="en-GB" sz="2000" b="1"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900430" algn="l"/>
                          <a:tab pos="457200" algn="l"/>
                        </a:tabLst>
                      </a:pPr>
                      <a:r>
                        <a:rPr lang="en-GB" sz="2000" b="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18</a:t>
                      </a:r>
                      <a:endParaRPr lang="en-GB" sz="2000" b="1"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5966403"/>
                  </a:ext>
                </a:extLst>
              </a:tr>
            </a:tbl>
          </a:graphicData>
        </a:graphic>
      </p:graphicFrame>
      <p:sp>
        <p:nvSpPr>
          <p:cNvPr id="4" name="Text Placeholder 3">
            <a:extLst>
              <a:ext uri="{FF2B5EF4-FFF2-40B4-BE49-F238E27FC236}">
                <a16:creationId xmlns:a16="http://schemas.microsoft.com/office/drawing/2014/main" xmlns="" id="{59DD7BD8-DEAE-47A7-9011-2BBCC57ABB21}"/>
              </a:ext>
            </a:extLst>
          </p:cNvPr>
          <p:cNvSpPr>
            <a:spLocks noGrp="1"/>
          </p:cNvSpPr>
          <p:nvPr>
            <p:ph type="body" sz="quarter" idx="10"/>
          </p:nvPr>
        </p:nvSpPr>
        <p:spPr/>
        <p:txBody>
          <a:bodyPr/>
          <a:lstStyle/>
          <a:p>
            <a:r>
              <a:rPr lang="en-GB" dirty="0"/>
              <a:t>Case study 2</a:t>
            </a:r>
          </a:p>
        </p:txBody>
      </p:sp>
    </p:spTree>
    <p:extLst>
      <p:ext uri="{BB962C8B-B14F-4D97-AF65-F5344CB8AC3E}">
        <p14:creationId xmlns:p14="http://schemas.microsoft.com/office/powerpoint/2010/main" val="195845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C374-F987-45AE-BF8C-C2C05EF0D2D6}"/>
              </a:ext>
            </a:extLst>
          </p:cNvPr>
          <p:cNvSpPr>
            <a:spLocks noGrp="1"/>
          </p:cNvSpPr>
          <p:nvPr>
            <p:ph type="title"/>
          </p:nvPr>
        </p:nvSpPr>
        <p:spPr/>
        <p:txBody>
          <a:bodyPr/>
          <a:lstStyle/>
          <a:p>
            <a:r>
              <a:rPr lang="en-GB" dirty="0"/>
              <a:t>Draft IOA Good Practice Guide and pre-consultation forum</a:t>
            </a:r>
          </a:p>
        </p:txBody>
      </p:sp>
      <p:sp>
        <p:nvSpPr>
          <p:cNvPr id="4" name="Text Placeholder 3">
            <a:extLst>
              <a:ext uri="{FF2B5EF4-FFF2-40B4-BE49-F238E27FC236}">
                <a16:creationId xmlns:a16="http://schemas.microsoft.com/office/drawing/2014/main" xmlns="" id="{59DD7BD8-DEAE-47A7-9011-2BBCC57ABB21}"/>
              </a:ext>
            </a:extLst>
          </p:cNvPr>
          <p:cNvSpPr>
            <a:spLocks noGrp="1"/>
          </p:cNvSpPr>
          <p:nvPr>
            <p:ph type="body" sz="quarter" idx="10"/>
          </p:nvPr>
        </p:nvSpPr>
        <p:spPr/>
        <p:txBody>
          <a:bodyPr/>
          <a:lstStyle/>
          <a:p>
            <a:r>
              <a:rPr lang="en-GB" dirty="0"/>
              <a:t>Case study 2</a:t>
            </a:r>
          </a:p>
        </p:txBody>
      </p:sp>
      <p:graphicFrame>
        <p:nvGraphicFramePr>
          <p:cNvPr id="7" name="Content Placeholder 6">
            <a:extLst>
              <a:ext uri="{FF2B5EF4-FFF2-40B4-BE49-F238E27FC236}">
                <a16:creationId xmlns:a16="http://schemas.microsoft.com/office/drawing/2014/main" xmlns="" id="{AF0C8A26-8F2F-4741-90EC-374CB99A8E29}"/>
              </a:ext>
            </a:extLst>
          </p:cNvPr>
          <p:cNvGraphicFramePr>
            <a:graphicFrameLocks noGrp="1"/>
          </p:cNvGraphicFramePr>
          <p:nvPr>
            <p:ph idx="1"/>
            <p:extLst>
              <p:ext uri="{D42A27DB-BD31-4B8C-83A1-F6EECF244321}">
                <p14:modId xmlns:p14="http://schemas.microsoft.com/office/powerpoint/2010/main" val="2632000260"/>
              </p:ext>
            </p:extLst>
          </p:nvPr>
        </p:nvGraphicFramePr>
        <p:xfrm>
          <a:off x="2279576" y="1988840"/>
          <a:ext cx="8496944" cy="3744417"/>
        </p:xfrm>
        <a:graphic>
          <a:graphicData uri="http://schemas.openxmlformats.org/drawingml/2006/table">
            <a:tbl>
              <a:tblPr firstRow="1" firstCol="1" bandRow="1"/>
              <a:tblGrid>
                <a:gridCol w="1613340">
                  <a:extLst>
                    <a:ext uri="{9D8B030D-6E8A-4147-A177-3AD203B41FA5}">
                      <a16:colId xmlns:a16="http://schemas.microsoft.com/office/drawing/2014/main" xmlns="" val="3576811847"/>
                    </a:ext>
                  </a:extLst>
                </a:gridCol>
                <a:gridCol w="2396528">
                  <a:extLst>
                    <a:ext uri="{9D8B030D-6E8A-4147-A177-3AD203B41FA5}">
                      <a16:colId xmlns:a16="http://schemas.microsoft.com/office/drawing/2014/main" xmlns="" val="3138698883"/>
                    </a:ext>
                  </a:extLst>
                </a:gridCol>
                <a:gridCol w="4487076">
                  <a:extLst>
                    <a:ext uri="{9D8B030D-6E8A-4147-A177-3AD203B41FA5}">
                      <a16:colId xmlns:a16="http://schemas.microsoft.com/office/drawing/2014/main" xmlns="" val="2925917415"/>
                    </a:ext>
                  </a:extLst>
                </a:gridCol>
              </a:tblGrid>
              <a:tr h="527737">
                <a:tc>
                  <a:txBody>
                    <a:bodyPr/>
                    <a:lstStyle/>
                    <a:p>
                      <a:pPr algn="l">
                        <a:spcBef>
                          <a:spcPts val="600"/>
                        </a:spcBef>
                        <a:spcAft>
                          <a:spcPts val="0"/>
                        </a:spcAft>
                        <a:tabLst>
                          <a:tab pos="900430" algn="l"/>
                          <a:tab pos="457200" algn="l"/>
                        </a:tabLst>
                      </a:pPr>
                      <a:r>
                        <a:rPr lang="en-GB"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Location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GB" sz="2000" b="1">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Bef>
                          <a:spcPts val="600"/>
                        </a:spcBef>
                        <a:spcAft>
                          <a:spcPts val="0"/>
                        </a:spcAft>
                        <a:tabLst>
                          <a:tab pos="900430" algn="l"/>
                          <a:tab pos="457200" algn="l"/>
                        </a:tabLst>
                      </a:pPr>
                      <a:r>
                        <a:rPr lang="en-GB"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Criteria</a:t>
                      </a:r>
                      <a:endParaRPr lang="en-GB" sz="2000" b="1">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2193244820"/>
                  </a:ext>
                </a:extLst>
              </a:tr>
              <a:tr h="804170">
                <a:tc rowSpan="4">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External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rowSpan="2">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7am to 11pm</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+3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dBA</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700249719"/>
                  </a:ext>
                </a:extLst>
              </a:tr>
              <a:tr h="804170">
                <a:tc vMerge="1">
                  <a:txBody>
                    <a:bodyPr/>
                    <a:lstStyle/>
                    <a:p>
                      <a:endParaRPr lang="en-GB"/>
                    </a:p>
                  </a:txBody>
                  <a:tcPr/>
                </a:tc>
                <a:tc vMerge="1">
                  <a:txBody>
                    <a:bodyPr/>
                    <a:lstStyle/>
                    <a:p>
                      <a:endParaRPr lang="en-GB"/>
                    </a:p>
                  </a:txBody>
                  <a:tcPr/>
                </a:tc>
                <a:tc>
                  <a:txBody>
                    <a:bodyPr/>
                    <a:lstStyle/>
                    <a:p>
                      <a:pPr algn="l">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+3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dBC</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359355229"/>
                  </a:ext>
                </a:extLst>
              </a:tr>
              <a:tr h="804170">
                <a:tc vMerge="1">
                  <a:txBody>
                    <a:bodyPr/>
                    <a:lstStyle/>
                    <a:p>
                      <a:endParaRPr lang="en-GB"/>
                    </a:p>
                  </a:txBody>
                  <a:tcPr/>
                </a:tc>
                <a:tc rowSpan="2">
                  <a:txBody>
                    <a:bodyPr/>
                    <a:lstStyle/>
                    <a:p>
                      <a:pPr algn="ctr">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11pm to mid-night</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0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dBA</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1542471769"/>
                  </a:ext>
                </a:extLst>
              </a:tr>
              <a:tr h="804170">
                <a:tc vMerge="1">
                  <a:txBody>
                    <a:bodyPr/>
                    <a:lstStyle/>
                    <a:p>
                      <a:endParaRPr lang="en-GB"/>
                    </a:p>
                  </a:txBody>
                  <a:tcPr/>
                </a:tc>
                <a:tc vMerge="1">
                  <a:txBody>
                    <a:bodyPr/>
                    <a:lstStyle/>
                    <a:p>
                      <a:endParaRPr lang="en-GB"/>
                    </a:p>
                  </a:txBody>
                  <a:tcPr/>
                </a:tc>
                <a:tc>
                  <a:txBody>
                    <a:bodyPr/>
                    <a:lstStyle/>
                    <a:p>
                      <a:pPr algn="l">
                        <a:spcBef>
                          <a:spcPts val="600"/>
                        </a:spcBef>
                        <a:spcAft>
                          <a:spcPts val="0"/>
                        </a:spcAft>
                        <a:tabLst>
                          <a:tab pos="900430" algn="l"/>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minus  L</a:t>
                      </a:r>
                      <a:r>
                        <a:rPr lang="en-GB" sz="20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C90,5min</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WEN = 0  </a:t>
                      </a:r>
                      <a:r>
                        <a:rPr lang="en-GB"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dBC</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000" b="1"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1107408118"/>
                  </a:ext>
                </a:extLst>
              </a:tr>
            </a:tbl>
          </a:graphicData>
        </a:graphic>
      </p:graphicFrame>
    </p:spTree>
    <p:extLst>
      <p:ext uri="{BB962C8B-B14F-4D97-AF65-F5344CB8AC3E}">
        <p14:creationId xmlns:p14="http://schemas.microsoft.com/office/powerpoint/2010/main" val="72906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endParaRPr lang="en-GB" dirty="0"/>
          </a:p>
        </p:txBody>
      </p:sp>
      <p:sp>
        <p:nvSpPr>
          <p:cNvPr id="4" name="TextBox 3">
            <a:extLst>
              <a:ext uri="{FF2B5EF4-FFF2-40B4-BE49-F238E27FC236}">
                <a16:creationId xmlns:a16="http://schemas.microsoft.com/office/drawing/2014/main" xmlns="" id="{6BB2C7B3-110A-4419-8551-49F0249F25C0}"/>
              </a:ext>
            </a:extLst>
          </p:cNvPr>
          <p:cNvSpPr txBox="1"/>
          <p:nvPr/>
        </p:nvSpPr>
        <p:spPr>
          <a:xfrm>
            <a:off x="524453" y="1772816"/>
            <a:ext cx="8280920" cy="2523768"/>
          </a:xfrm>
          <a:prstGeom prst="rect">
            <a:avLst/>
          </a:prstGeom>
          <a:noFill/>
        </p:spPr>
        <p:txBody>
          <a:bodyPr wrap="square" rtlCol="0">
            <a:spAutoFit/>
          </a:bodyPr>
          <a:lstStyle/>
          <a:p>
            <a:pPr marL="742950" lvl="1" indent="-285750">
              <a:buFont typeface="Arial" panose="020B0604020202020204" pitchFamily="34" charset="0"/>
              <a:buChar char="•"/>
            </a:pPr>
            <a:endParaRPr lang="en-GB" sz="2000" i="1" dirty="0">
              <a:solidFill>
                <a:schemeClr val="bg1"/>
              </a:solidFill>
            </a:endParaRPr>
          </a:p>
          <a:p>
            <a:pPr marL="742950" lvl="1" indent="-285750">
              <a:buFont typeface="Arial" panose="020B0604020202020204" pitchFamily="34" charset="0"/>
              <a:buChar char="•"/>
            </a:pPr>
            <a:r>
              <a:rPr lang="en-GB" sz="2000" b="1" i="1" dirty="0">
                <a:solidFill>
                  <a:schemeClr val="bg1"/>
                </a:solidFill>
              </a:rPr>
              <a:t>Rationale </a:t>
            </a:r>
          </a:p>
          <a:p>
            <a:pPr marL="742950" lvl="1" indent="-285750">
              <a:buFont typeface="Arial" panose="020B0604020202020204" pitchFamily="34" charset="0"/>
              <a:buChar char="•"/>
            </a:pPr>
            <a:r>
              <a:rPr lang="en-GB" sz="2000" b="1" i="1" dirty="0">
                <a:solidFill>
                  <a:schemeClr val="bg1"/>
                </a:solidFill>
              </a:rPr>
              <a:t>Scope </a:t>
            </a:r>
          </a:p>
          <a:p>
            <a:pPr marL="742950" lvl="1" indent="-285750">
              <a:buFont typeface="Arial" panose="020B0604020202020204" pitchFamily="34" charset="0"/>
              <a:buChar char="•"/>
            </a:pPr>
            <a:r>
              <a:rPr lang="en-GB" sz="2000" b="1" i="1" dirty="0">
                <a:solidFill>
                  <a:schemeClr val="bg1"/>
                </a:solidFill>
              </a:rPr>
              <a:t>Regulatory Framework</a:t>
            </a:r>
          </a:p>
          <a:p>
            <a:pPr marL="742950" lvl="1" indent="-285750">
              <a:buFont typeface="Arial" panose="020B0604020202020204" pitchFamily="34" charset="0"/>
              <a:buChar char="•"/>
            </a:pPr>
            <a:r>
              <a:rPr lang="en-GB" sz="2000" b="1" i="1" dirty="0">
                <a:solidFill>
                  <a:schemeClr val="bg1"/>
                </a:solidFill>
              </a:rPr>
              <a:t>Risk assessment </a:t>
            </a:r>
          </a:p>
          <a:p>
            <a:pPr marL="742950" lvl="1" indent="-285750">
              <a:buFont typeface="Arial" panose="020B0604020202020204" pitchFamily="34" charset="0"/>
              <a:buChar char="•"/>
            </a:pPr>
            <a:r>
              <a:rPr lang="en-GB" sz="2000" b="1" i="1" dirty="0">
                <a:solidFill>
                  <a:schemeClr val="bg1"/>
                </a:solidFill>
              </a:rPr>
              <a:t>Noise Assessment </a:t>
            </a:r>
          </a:p>
          <a:p>
            <a:pPr marL="742950" lvl="1" indent="-285750">
              <a:buFont typeface="Arial" panose="020B0604020202020204" pitchFamily="34" charset="0"/>
              <a:buChar char="•"/>
            </a:pPr>
            <a:r>
              <a:rPr lang="en-GB" sz="2000" b="1" i="1" dirty="0">
                <a:solidFill>
                  <a:schemeClr val="bg1"/>
                </a:solidFill>
              </a:rPr>
              <a:t>Examples</a:t>
            </a:r>
          </a:p>
          <a:p>
            <a:endParaRPr lang="en-GB" dirty="0">
              <a:solidFill>
                <a:schemeClr val="bg1"/>
              </a:solidFill>
            </a:endParaRPr>
          </a:p>
        </p:txBody>
      </p:sp>
    </p:spTree>
    <p:extLst>
      <p:ext uri="{BB962C8B-B14F-4D97-AF65-F5344CB8AC3E}">
        <p14:creationId xmlns:p14="http://schemas.microsoft.com/office/powerpoint/2010/main" val="387144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4936B-2FE3-4923-87E7-29514D0BDA3B}"/>
              </a:ext>
            </a:extLst>
          </p:cNvPr>
          <p:cNvSpPr>
            <a:spLocks noGrp="1"/>
          </p:cNvSpPr>
          <p:nvPr>
            <p:ph type="title"/>
          </p:nvPr>
        </p:nvSpPr>
        <p:spPr/>
        <p:txBody>
          <a:bodyPr/>
          <a:lstStyle/>
          <a:p>
            <a:r>
              <a:rPr lang="en-GB" dirty="0"/>
              <a:t>Draft IOA Good Practice Guide and pre-consultation forum</a:t>
            </a:r>
          </a:p>
        </p:txBody>
      </p:sp>
      <p:sp>
        <p:nvSpPr>
          <p:cNvPr id="3" name="Text Placeholder 2">
            <a:extLst>
              <a:ext uri="{FF2B5EF4-FFF2-40B4-BE49-F238E27FC236}">
                <a16:creationId xmlns:a16="http://schemas.microsoft.com/office/drawing/2014/main" xmlns="" id="{B9BAAB85-29D5-424A-8BE9-1C060122753D}"/>
              </a:ext>
            </a:extLst>
          </p:cNvPr>
          <p:cNvSpPr>
            <a:spLocks noGrp="1"/>
          </p:cNvSpPr>
          <p:nvPr>
            <p:ph type="body" sz="quarter" idx="10"/>
          </p:nvPr>
        </p:nvSpPr>
        <p:spPr/>
        <p:txBody>
          <a:bodyPr/>
          <a:lstStyle/>
          <a:p>
            <a:r>
              <a:rPr lang="en-GB" dirty="0"/>
              <a:t>Overview</a:t>
            </a:r>
          </a:p>
        </p:txBody>
      </p:sp>
      <p:graphicFrame>
        <p:nvGraphicFramePr>
          <p:cNvPr id="6" name="Diagram 5">
            <a:extLst>
              <a:ext uri="{FF2B5EF4-FFF2-40B4-BE49-F238E27FC236}">
                <a16:creationId xmlns:a16="http://schemas.microsoft.com/office/drawing/2014/main" xmlns="" id="{98961CD0-E813-4966-B424-4E1AB52CDEB1}"/>
              </a:ext>
            </a:extLst>
          </p:cNvPr>
          <p:cNvGraphicFramePr/>
          <p:nvPr>
            <p:extLst>
              <p:ext uri="{D42A27DB-BD31-4B8C-83A1-F6EECF244321}">
                <p14:modId xmlns:p14="http://schemas.microsoft.com/office/powerpoint/2010/main" val="3216031565"/>
              </p:ext>
            </p:extLst>
          </p:nvPr>
        </p:nvGraphicFramePr>
        <p:xfrm>
          <a:off x="1343472" y="379498"/>
          <a:ext cx="10297144" cy="609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995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9729" y="471810"/>
            <a:ext cx="7916537" cy="430887"/>
          </a:xfrm>
        </p:spPr>
        <p:txBody>
          <a:bodyPr/>
          <a:lstStyle/>
          <a:p>
            <a:r>
              <a:rPr lang="en-US" sz="2800" dirty="0"/>
              <a:t>Thank you</a:t>
            </a:r>
            <a:endParaRPr lang="en-GB" sz="2800" dirty="0"/>
          </a:p>
        </p:txBody>
      </p:sp>
      <p:sp>
        <p:nvSpPr>
          <p:cNvPr id="3" name="Text Placeholder 2">
            <a:extLst>
              <a:ext uri="{FF2B5EF4-FFF2-40B4-BE49-F238E27FC236}">
                <a16:creationId xmlns:a16="http://schemas.microsoft.com/office/drawing/2014/main" xmlns="" id="{A4C14E43-D337-4D4A-9171-3232EF012909}"/>
              </a:ext>
            </a:extLst>
          </p:cNvPr>
          <p:cNvSpPr>
            <a:spLocks noGrp="1"/>
          </p:cNvSpPr>
          <p:nvPr>
            <p:ph type="body" sz="quarter" idx="4294967295"/>
          </p:nvPr>
        </p:nvSpPr>
        <p:spPr>
          <a:xfrm>
            <a:off x="579729" y="1011747"/>
            <a:ext cx="7916537" cy="369332"/>
          </a:xfrm>
        </p:spPr>
        <p:txBody>
          <a:bodyPr/>
          <a:lstStyle/>
          <a:p>
            <a:endParaRPr lang="en-GB" dirty="0"/>
          </a:p>
        </p:txBody>
      </p:sp>
      <p:sp>
        <p:nvSpPr>
          <p:cNvPr id="7" name="Title 1"/>
          <p:cNvSpPr txBox="1">
            <a:spLocks/>
          </p:cNvSpPr>
          <p:nvPr/>
        </p:nvSpPr>
        <p:spPr>
          <a:xfrm>
            <a:off x="579729" y="1863725"/>
            <a:ext cx="9137359" cy="3613196"/>
          </a:xfrm>
          <a:prstGeom prst="rect">
            <a:avLst/>
          </a:prstGeom>
        </p:spPr>
        <p:txBody>
          <a:bodyPr lIns="0" tIns="0" rIns="0" bIns="0" anchor="t"/>
          <a:lstStyle>
            <a:lvl1pPr algn="l">
              <a:defRPr sz="2800" b="1" i="0">
                <a:latin typeface="Helvetica"/>
                <a:cs typeface="Helvetica"/>
              </a:defRPr>
            </a:lvl1pPr>
          </a:lstStyle>
          <a:p>
            <a:pPr defTabSz="457200">
              <a:spcBef>
                <a:spcPct val="0"/>
              </a:spcBef>
              <a:defRPr/>
            </a:pPr>
            <a:r>
              <a:rPr lang="en-GB" sz="1800" dirty="0">
                <a:solidFill>
                  <a:srgbClr val="FF6600"/>
                </a:solidFill>
                <a:latin typeface="+mn-lt"/>
                <a:ea typeface="+mj-ea"/>
                <a:cs typeface="Arial Bold"/>
              </a:rPr>
              <a:t>Dani Fiumicelli</a:t>
            </a:r>
          </a:p>
          <a:p>
            <a:pPr defTabSz="457200">
              <a:spcBef>
                <a:spcPct val="0"/>
              </a:spcBef>
              <a:defRPr/>
            </a:pPr>
            <a:r>
              <a:rPr lang="en-GB" sz="1800" dirty="0">
                <a:solidFill>
                  <a:srgbClr val="001F59"/>
                </a:solidFill>
                <a:latin typeface="+mn-lt"/>
                <a:ea typeface="+mj-ea"/>
                <a:cs typeface="Arial"/>
              </a:rPr>
              <a:t>Temple Group</a:t>
            </a:r>
          </a:p>
          <a:p>
            <a:pPr defTabSz="457200">
              <a:spcBef>
                <a:spcPct val="0"/>
              </a:spcBef>
              <a:defRPr/>
            </a:pPr>
            <a:endParaRPr lang="en-GB" sz="1800" b="0" dirty="0">
              <a:solidFill>
                <a:srgbClr val="001F59"/>
              </a:solidFill>
              <a:latin typeface="+mn-lt"/>
              <a:cs typeface="Helvetica Light"/>
            </a:endParaRPr>
          </a:p>
          <a:p>
            <a:pPr defTabSz="457200">
              <a:spcBef>
                <a:spcPct val="0"/>
              </a:spcBef>
              <a:defRPr/>
            </a:pPr>
            <a:r>
              <a:rPr lang="en-US" sz="1800" b="0" dirty="0">
                <a:solidFill>
                  <a:srgbClr val="001F59"/>
                </a:solidFill>
                <a:latin typeface="+mn-lt"/>
                <a:cs typeface="Helvetica Light"/>
              </a:rPr>
              <a:t>Dani.fiumicelli@Templegroup.co.uk</a:t>
            </a:r>
          </a:p>
          <a:p>
            <a:pPr defTabSz="457200">
              <a:spcBef>
                <a:spcPct val="0"/>
              </a:spcBef>
              <a:defRPr/>
            </a:pPr>
            <a:r>
              <a:rPr lang="en-GB" sz="1800" b="0" dirty="0">
                <a:solidFill>
                  <a:srgbClr val="001F59"/>
                </a:solidFill>
                <a:latin typeface="+mn-lt"/>
                <a:cs typeface="Helvetica Light"/>
              </a:rPr>
              <a:t>www.templegroup.co.uk</a:t>
            </a:r>
          </a:p>
          <a:p>
            <a:pPr defTabSz="457200">
              <a:spcBef>
                <a:spcPct val="0"/>
              </a:spcBef>
              <a:defRPr/>
            </a:pPr>
            <a:endParaRPr lang="en-GB" sz="1800" b="0" dirty="0">
              <a:solidFill>
                <a:srgbClr val="001F59"/>
              </a:solidFill>
              <a:latin typeface="+mn-lt"/>
              <a:cs typeface="Helvetica Light"/>
            </a:endParaRPr>
          </a:p>
          <a:p>
            <a:pPr defTabSz="457200">
              <a:spcBef>
                <a:spcPct val="0"/>
              </a:spcBef>
              <a:defRPr/>
            </a:pPr>
            <a:endParaRPr lang="en-GB" b="0" dirty="0">
              <a:latin typeface="+mn-lt"/>
              <a:ea typeface="+mj-ea"/>
              <a:cs typeface="Helvetica Light"/>
            </a:endParaRPr>
          </a:p>
        </p:txBody>
      </p:sp>
    </p:spTree>
    <p:extLst>
      <p:ext uri="{BB962C8B-B14F-4D97-AF65-F5344CB8AC3E}">
        <p14:creationId xmlns:p14="http://schemas.microsoft.com/office/powerpoint/2010/main" val="309151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IOA Good Practice Guide and pre-consultation forum</a:t>
            </a:r>
          </a:p>
        </p:txBody>
      </p:sp>
      <p:sp>
        <p:nvSpPr>
          <p:cNvPr id="3" name="Content Placeholder 2"/>
          <p:cNvSpPr>
            <a:spLocks noGrp="1"/>
          </p:cNvSpPr>
          <p:nvPr>
            <p:ph idx="1"/>
          </p:nvPr>
        </p:nvSpPr>
        <p:spPr>
          <a:xfrm>
            <a:off x="335358" y="1340768"/>
            <a:ext cx="11261859" cy="5239769"/>
          </a:xfrm>
        </p:spPr>
        <p:txBody>
          <a:bodyPr>
            <a:noAutofit/>
          </a:bodyPr>
          <a:lstStyle/>
          <a:p>
            <a:endParaRPr lang="en-GB" dirty="0"/>
          </a:p>
          <a:p>
            <a:endParaRPr lang="en-GB" dirty="0"/>
          </a:p>
          <a:p>
            <a:r>
              <a:rPr lang="en-GB" dirty="0"/>
              <a:t>IOA Good practice Guide to control of noise from pubs and clubs published in 2003</a:t>
            </a:r>
          </a:p>
          <a:p>
            <a:endParaRPr lang="en-GB" dirty="0"/>
          </a:p>
          <a:p>
            <a:r>
              <a:rPr lang="en-GB" dirty="0"/>
              <a:t>Includes advice on practical ways of controlling noise, but no sound level based assessment criteria</a:t>
            </a:r>
          </a:p>
          <a:p>
            <a:endParaRPr lang="en-GB" dirty="0"/>
          </a:p>
          <a:p>
            <a:r>
              <a:rPr lang="en-GB" dirty="0"/>
              <a:t>Although published in 2003 it is untroubled by any reference to the Licensing Act 2003 or to any other regulatory regime.</a:t>
            </a:r>
          </a:p>
          <a:p>
            <a:r>
              <a:rPr lang="en-GB" dirty="0"/>
              <a:t>  </a:t>
            </a:r>
          </a:p>
          <a:p>
            <a:r>
              <a:rPr lang="en-US" dirty="0"/>
              <a:t>The regulatory landscape has changed substantially since 2003.</a:t>
            </a:r>
          </a:p>
        </p:txBody>
      </p:sp>
      <p:sp>
        <p:nvSpPr>
          <p:cNvPr id="4" name="Text Placeholder 3"/>
          <p:cNvSpPr>
            <a:spLocks noGrp="1"/>
          </p:cNvSpPr>
          <p:nvPr>
            <p:ph type="body" sz="quarter" idx="10"/>
          </p:nvPr>
        </p:nvSpPr>
        <p:spPr/>
        <p:txBody>
          <a:bodyPr/>
          <a:lstStyle/>
          <a:p>
            <a:r>
              <a:rPr lang="en-US" dirty="0"/>
              <a:t>Rationale for revision of the CoP</a:t>
            </a:r>
            <a:endParaRPr lang="en-GB" dirty="0"/>
          </a:p>
          <a:p>
            <a:endParaRPr lang="en-GB" b="0" dirty="0"/>
          </a:p>
        </p:txBody>
      </p:sp>
    </p:spTree>
    <p:extLst>
      <p:ext uri="{BB962C8B-B14F-4D97-AF65-F5344CB8AC3E}">
        <p14:creationId xmlns:p14="http://schemas.microsoft.com/office/powerpoint/2010/main" val="24880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93A17394-4174-49DF-A021-86E505F01F3C}"/>
              </a:ext>
            </a:extLst>
          </p:cNvPr>
          <p:cNvGraphicFramePr/>
          <p:nvPr>
            <p:extLst/>
          </p:nvPr>
        </p:nvGraphicFramePr>
        <p:xfrm>
          <a:off x="1559496" y="76318"/>
          <a:ext cx="9505056" cy="6705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xmlns="" id="{38A59B28-3E9A-45D7-B219-AC07A28ECCA4}"/>
              </a:ext>
            </a:extLst>
          </p:cNvPr>
          <p:cNvSpPr>
            <a:spLocks noGrp="1"/>
          </p:cNvSpPr>
          <p:nvPr>
            <p:ph type="title"/>
          </p:nvPr>
        </p:nvSpPr>
        <p:spPr>
          <a:xfrm>
            <a:off x="555989" y="532800"/>
            <a:ext cx="4099851" cy="615553"/>
          </a:xfrm>
        </p:spPr>
        <p:txBody>
          <a:bodyPr/>
          <a:lstStyle/>
          <a:p>
            <a:r>
              <a:rPr lang="en-GB" dirty="0"/>
              <a:t>Draft IOA Good Practice Guide and pre-consultation forum</a:t>
            </a:r>
          </a:p>
        </p:txBody>
      </p:sp>
      <p:sp>
        <p:nvSpPr>
          <p:cNvPr id="7" name="Text Placeholder 3">
            <a:extLst>
              <a:ext uri="{FF2B5EF4-FFF2-40B4-BE49-F238E27FC236}">
                <a16:creationId xmlns:a16="http://schemas.microsoft.com/office/drawing/2014/main" xmlns="" id="{08478745-7EAF-45F6-B184-245D426C42F9}"/>
              </a:ext>
            </a:extLst>
          </p:cNvPr>
          <p:cNvSpPr>
            <a:spLocks noGrp="1"/>
          </p:cNvSpPr>
          <p:nvPr>
            <p:ph type="body" sz="quarter" idx="10"/>
          </p:nvPr>
        </p:nvSpPr>
        <p:spPr>
          <a:xfrm>
            <a:off x="555989" y="1159185"/>
            <a:ext cx="9577063" cy="369332"/>
          </a:xfrm>
        </p:spPr>
        <p:txBody>
          <a:bodyPr/>
          <a:lstStyle/>
          <a:p>
            <a:r>
              <a:rPr lang="en-GB" dirty="0"/>
              <a:t>Regulatory framework</a:t>
            </a:r>
          </a:p>
          <a:p>
            <a:endParaRPr lang="en-GB" b="0" dirty="0"/>
          </a:p>
        </p:txBody>
      </p:sp>
    </p:spTree>
    <p:extLst>
      <p:ext uri="{BB962C8B-B14F-4D97-AF65-F5344CB8AC3E}">
        <p14:creationId xmlns:p14="http://schemas.microsoft.com/office/powerpoint/2010/main" val="210265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IOA Good Practice Guide and pre-consultation forum</a:t>
            </a:r>
          </a:p>
        </p:txBody>
      </p:sp>
      <p:sp>
        <p:nvSpPr>
          <p:cNvPr id="3" name="Content Placeholder 2"/>
          <p:cNvSpPr>
            <a:spLocks noGrp="1"/>
          </p:cNvSpPr>
          <p:nvPr>
            <p:ph idx="1"/>
          </p:nvPr>
        </p:nvSpPr>
        <p:spPr>
          <a:xfrm>
            <a:off x="335358" y="1340768"/>
            <a:ext cx="11261859" cy="4565105"/>
          </a:xfrm>
        </p:spPr>
        <p:txBody>
          <a:bodyPr>
            <a:noAutofit/>
          </a:bodyPr>
          <a:lstStyle/>
          <a:p>
            <a:endParaRPr lang="en-US" dirty="0"/>
          </a:p>
          <a:p>
            <a:r>
              <a:rPr lang="en-US" dirty="0"/>
              <a:t>Experience and evidence base from which to </a:t>
            </a:r>
            <a:r>
              <a:rPr lang="en-GB" dirty="0"/>
              <a:t>sound level based assessment criteria might be </a:t>
            </a:r>
            <a:r>
              <a:rPr lang="en-US" dirty="0"/>
              <a:t>derived has grown since 2003</a:t>
            </a:r>
          </a:p>
          <a:p>
            <a:endParaRPr lang="en-US" dirty="0"/>
          </a:p>
          <a:p>
            <a:r>
              <a:rPr lang="en-GB" dirty="0"/>
              <a:t>However, the currently available research and existing standards and guidelines, do not provide comprehensively unifying methods or criteria, for the assessment and appraisal of noise from places of entertainment. </a:t>
            </a:r>
          </a:p>
          <a:p>
            <a:endParaRPr lang="en-GB" dirty="0"/>
          </a:p>
          <a:p>
            <a:r>
              <a:rPr lang="en-GB" dirty="0"/>
              <a:t>The draft guidance is partially based on research which has been informed and augmented by accumulated experience of dealing with entertainment noise problems.</a:t>
            </a:r>
            <a:endParaRPr lang="en-US" dirty="0"/>
          </a:p>
        </p:txBody>
      </p:sp>
      <p:sp>
        <p:nvSpPr>
          <p:cNvPr id="4" name="Text Placeholder 3"/>
          <p:cNvSpPr>
            <a:spLocks noGrp="1"/>
          </p:cNvSpPr>
          <p:nvPr>
            <p:ph type="body" sz="quarter" idx="10"/>
          </p:nvPr>
        </p:nvSpPr>
        <p:spPr/>
        <p:txBody>
          <a:bodyPr/>
          <a:lstStyle/>
          <a:p>
            <a:r>
              <a:rPr lang="en-US" dirty="0"/>
              <a:t>Rationale for revision of the CoP</a:t>
            </a:r>
            <a:endParaRPr lang="en-GB" dirty="0"/>
          </a:p>
          <a:p>
            <a:endParaRPr lang="en-GB" b="0" dirty="0"/>
          </a:p>
        </p:txBody>
      </p:sp>
    </p:spTree>
    <p:extLst>
      <p:ext uri="{BB962C8B-B14F-4D97-AF65-F5344CB8AC3E}">
        <p14:creationId xmlns:p14="http://schemas.microsoft.com/office/powerpoint/2010/main" val="26831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IOA Good Practice Guide and pre-consultation forum</a:t>
            </a:r>
          </a:p>
        </p:txBody>
      </p:sp>
      <p:sp>
        <p:nvSpPr>
          <p:cNvPr id="3" name="Content Placeholder 2"/>
          <p:cNvSpPr>
            <a:spLocks noGrp="1"/>
          </p:cNvSpPr>
          <p:nvPr>
            <p:ph idx="1"/>
          </p:nvPr>
        </p:nvSpPr>
        <p:spPr>
          <a:xfrm>
            <a:off x="335358" y="1196752"/>
            <a:ext cx="11665298" cy="5112568"/>
          </a:xfrm>
        </p:spPr>
        <p:txBody>
          <a:bodyPr>
            <a:noAutofit/>
          </a:bodyPr>
          <a:lstStyle/>
          <a:p>
            <a:endParaRPr lang="en-GB" dirty="0"/>
          </a:p>
          <a:p>
            <a:endParaRPr lang="en-GB" dirty="0"/>
          </a:p>
          <a:p>
            <a:r>
              <a:rPr lang="en-GB" dirty="0"/>
              <a:t>The document will not be a statutorily ‘approved’ code of practice</a:t>
            </a:r>
          </a:p>
          <a:p>
            <a:endParaRPr lang="en-GB" dirty="0"/>
          </a:p>
          <a:p>
            <a:r>
              <a:rPr lang="en-GB" dirty="0"/>
              <a:t>It provides examples of good practice with regards to noise from places of entertainment and similar venues.</a:t>
            </a:r>
          </a:p>
          <a:p>
            <a:r>
              <a:rPr lang="en-GB" dirty="0"/>
              <a:t> </a:t>
            </a:r>
          </a:p>
          <a:p>
            <a:r>
              <a:rPr lang="en-GB" dirty="0"/>
              <a:t>Compliance with this Guide does not necessarily confer statutory immunity, nor does it provide a defence against legal action or confirm compliance with legal duties. </a:t>
            </a:r>
          </a:p>
          <a:p>
            <a:endParaRPr lang="en-GB" dirty="0"/>
          </a:p>
          <a:p>
            <a:r>
              <a:rPr lang="en-GB" dirty="0"/>
              <a:t>Variation from the advice contained within the Guide does not confirm non-compliance with legal duties. </a:t>
            </a:r>
          </a:p>
          <a:p>
            <a:endParaRPr lang="en-GB" dirty="0"/>
          </a:p>
        </p:txBody>
      </p:sp>
      <p:sp>
        <p:nvSpPr>
          <p:cNvPr id="4" name="Text Placeholder 3"/>
          <p:cNvSpPr>
            <a:spLocks noGrp="1"/>
          </p:cNvSpPr>
          <p:nvPr>
            <p:ph type="body" sz="quarter" idx="10"/>
          </p:nvPr>
        </p:nvSpPr>
        <p:spPr/>
        <p:txBody>
          <a:bodyPr/>
          <a:lstStyle/>
          <a:p>
            <a:r>
              <a:rPr lang="en-US" dirty="0"/>
              <a:t>Scope of the CoP</a:t>
            </a:r>
            <a:endParaRPr lang="en-GB" dirty="0"/>
          </a:p>
          <a:p>
            <a:endParaRPr lang="en-GB" b="0" dirty="0"/>
          </a:p>
        </p:txBody>
      </p:sp>
    </p:spTree>
    <p:extLst>
      <p:ext uri="{BB962C8B-B14F-4D97-AF65-F5344CB8AC3E}">
        <p14:creationId xmlns:p14="http://schemas.microsoft.com/office/powerpoint/2010/main" val="124010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IOA Good Practice Guide and pre-consultation forum</a:t>
            </a:r>
          </a:p>
        </p:txBody>
      </p:sp>
      <p:sp>
        <p:nvSpPr>
          <p:cNvPr id="3" name="Content Placeholder 2"/>
          <p:cNvSpPr>
            <a:spLocks noGrp="1"/>
          </p:cNvSpPr>
          <p:nvPr>
            <p:ph idx="1"/>
          </p:nvPr>
        </p:nvSpPr>
        <p:spPr>
          <a:xfrm>
            <a:off x="191344" y="1196752"/>
            <a:ext cx="11809312" cy="5112568"/>
          </a:xfrm>
        </p:spPr>
        <p:txBody>
          <a:bodyPr>
            <a:noAutofit/>
          </a:bodyPr>
          <a:lstStyle/>
          <a:p>
            <a:r>
              <a:rPr lang="en-GB" dirty="0"/>
              <a:t>The document is not intended to provide a binding definitive statement of Best Practice. </a:t>
            </a:r>
          </a:p>
          <a:p>
            <a:endParaRPr lang="en-GB" dirty="0"/>
          </a:p>
          <a:p>
            <a:r>
              <a:rPr lang="en-GB" dirty="0"/>
              <a:t>Because, any attempt at a single, prescriptive, all encompassing statement of Best Practice will fail in the many situations that would fall outside the parameters of such a narrowly constructed concept.</a:t>
            </a:r>
          </a:p>
          <a:p>
            <a:r>
              <a:rPr lang="en-GB" dirty="0"/>
              <a:t> </a:t>
            </a:r>
          </a:p>
          <a:p>
            <a:r>
              <a:rPr lang="en-GB" dirty="0"/>
              <a:t>There will be examples of Good Practice and practitioners will be free to choose such methods. However, it such a choices would have to be fully justified. </a:t>
            </a:r>
          </a:p>
          <a:p>
            <a:endParaRPr lang="en-GB" dirty="0"/>
          </a:p>
          <a:p>
            <a:r>
              <a:rPr lang="en-GB" dirty="0"/>
              <a:t>Quantitative definition of the legal concept of nuisance is not possible except some times in the specific circumstances of a particular state of affairs – “</a:t>
            </a:r>
            <a:r>
              <a:rPr lang="en-GB" i="1" dirty="0"/>
              <a:t>Protean - tending or able to change frequently or easily</a:t>
            </a:r>
            <a:r>
              <a:rPr lang="en-GB" dirty="0"/>
              <a:t>.” </a:t>
            </a:r>
          </a:p>
          <a:p>
            <a:endParaRPr lang="en-GB" dirty="0"/>
          </a:p>
          <a:p>
            <a:r>
              <a:rPr lang="en-GB" dirty="0"/>
              <a:t>Instead the GPG will provide a framework for assessing the significance in policy terms of the effects of Entertainment Noise</a:t>
            </a:r>
          </a:p>
          <a:p>
            <a:endParaRPr lang="en-US" dirty="0"/>
          </a:p>
        </p:txBody>
      </p:sp>
      <p:sp>
        <p:nvSpPr>
          <p:cNvPr id="4" name="Text Placeholder 3"/>
          <p:cNvSpPr>
            <a:spLocks noGrp="1"/>
          </p:cNvSpPr>
          <p:nvPr>
            <p:ph type="body" sz="quarter" idx="10"/>
          </p:nvPr>
        </p:nvSpPr>
        <p:spPr/>
        <p:txBody>
          <a:bodyPr/>
          <a:lstStyle/>
          <a:p>
            <a:r>
              <a:rPr lang="en-US" dirty="0"/>
              <a:t>Scope of the CoP</a:t>
            </a:r>
            <a:endParaRPr lang="en-GB" dirty="0"/>
          </a:p>
          <a:p>
            <a:endParaRPr lang="en-GB" b="0" dirty="0"/>
          </a:p>
        </p:txBody>
      </p:sp>
    </p:spTree>
    <p:extLst>
      <p:ext uri="{BB962C8B-B14F-4D97-AF65-F5344CB8AC3E}">
        <p14:creationId xmlns:p14="http://schemas.microsoft.com/office/powerpoint/2010/main" val="35828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FF15E-1B2C-4979-9133-1AC7D5AC927C}"/>
              </a:ext>
            </a:extLst>
          </p:cNvPr>
          <p:cNvSpPr>
            <a:spLocks noGrp="1"/>
          </p:cNvSpPr>
          <p:nvPr>
            <p:ph type="title"/>
          </p:nvPr>
        </p:nvSpPr>
        <p:spPr/>
        <p:txBody>
          <a:bodyPr/>
          <a:lstStyle/>
          <a:p>
            <a:r>
              <a:rPr lang="en-GB" dirty="0"/>
              <a:t>Draft IOA Good Practice Guide and pre-consultation forum</a:t>
            </a:r>
          </a:p>
        </p:txBody>
      </p:sp>
      <p:sp>
        <p:nvSpPr>
          <p:cNvPr id="3" name="Content Placeholder 2">
            <a:extLst>
              <a:ext uri="{FF2B5EF4-FFF2-40B4-BE49-F238E27FC236}">
                <a16:creationId xmlns:a16="http://schemas.microsoft.com/office/drawing/2014/main" xmlns="" id="{0A84D715-085B-411D-BE79-378BDC99D6E2}"/>
              </a:ext>
            </a:extLst>
          </p:cNvPr>
          <p:cNvSpPr>
            <a:spLocks noGrp="1"/>
          </p:cNvSpPr>
          <p:nvPr>
            <p:ph idx="1"/>
          </p:nvPr>
        </p:nvSpPr>
        <p:spPr/>
        <p:txBody>
          <a:bodyPr/>
          <a:lstStyle/>
          <a:p>
            <a:r>
              <a:rPr lang="en-GB" dirty="0"/>
              <a:t>The existing CoP says……</a:t>
            </a:r>
          </a:p>
          <a:p>
            <a:pPr marL="342900" indent="-342900">
              <a:buFont typeface="Arial" panose="020B0604020202020204" pitchFamily="34" charset="0"/>
              <a:buChar char="•"/>
            </a:pPr>
            <a:r>
              <a:rPr lang="en-GB" i="1" dirty="0"/>
              <a:t>for premises where entertainment takes place on a regular basis, music and associated sources should not be audible inside noise-sensitive property at any time. In the absence of the objective criteria mentioned in 2.3, what is 'regular' should be determined on a local basis to reflect local expectations and should be incorporated by local authorities in their planning and enforcement policies (see section 4); and,</a:t>
            </a:r>
          </a:p>
          <a:p>
            <a:pPr marL="342900" indent="-342900">
              <a:buFont typeface="Arial" panose="020B0604020202020204" pitchFamily="34" charset="0"/>
              <a:buChar char="•"/>
            </a:pPr>
            <a:r>
              <a:rPr lang="en-GB" i="1" dirty="0"/>
              <a:t>for premises where entertainment takes place less frequently, music and associated sources should not be audible inside noise-sensitive property between 23:00 and 07:00 hours. For other times, appropriate criteria need to be developed which balance the rights of those seeking and providing entertainment, with those who may be disturbed by the noise.</a:t>
            </a:r>
          </a:p>
          <a:p>
            <a:r>
              <a:rPr lang="en-GB" dirty="0"/>
              <a:t>The existing CoP goes on to qualify the meaning of audible as follows:</a:t>
            </a:r>
          </a:p>
          <a:p>
            <a:pPr marL="342900" indent="-342900">
              <a:buFont typeface="Arial" panose="020B0604020202020204" pitchFamily="34" charset="0"/>
              <a:buChar char="•"/>
            </a:pPr>
            <a:r>
              <a:rPr lang="en-GB" i="1" dirty="0"/>
              <a:t>noise may be considered not audible or inaudible when it is at a low enough level such that it is not recognisable as emanating from the source in question and it does not alter the perception of the ambient noise environment that would prevail in the absence of the source in question.</a:t>
            </a:r>
          </a:p>
        </p:txBody>
      </p:sp>
      <p:sp>
        <p:nvSpPr>
          <p:cNvPr id="4" name="Text Placeholder 3">
            <a:extLst>
              <a:ext uri="{FF2B5EF4-FFF2-40B4-BE49-F238E27FC236}">
                <a16:creationId xmlns:a16="http://schemas.microsoft.com/office/drawing/2014/main" xmlns="" id="{40EAF757-9FFE-4C88-BBE5-4CBB02054206}"/>
              </a:ext>
            </a:extLst>
          </p:cNvPr>
          <p:cNvSpPr>
            <a:spLocks noGrp="1"/>
          </p:cNvSpPr>
          <p:nvPr>
            <p:ph type="body" sz="quarter" idx="10"/>
          </p:nvPr>
        </p:nvSpPr>
        <p:spPr/>
        <p:txBody>
          <a:bodyPr/>
          <a:lstStyle/>
          <a:p>
            <a:r>
              <a:rPr lang="en-GB" dirty="0"/>
              <a:t>Audibility</a:t>
            </a:r>
          </a:p>
        </p:txBody>
      </p:sp>
    </p:spTree>
    <p:extLst>
      <p:ext uri="{BB962C8B-B14F-4D97-AF65-F5344CB8AC3E}">
        <p14:creationId xmlns:p14="http://schemas.microsoft.com/office/powerpoint/2010/main" val="7539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Template">
  <a:themeElements>
    <a:clrScheme name="Temple">
      <a:dk1>
        <a:srgbClr val="000000"/>
      </a:dk1>
      <a:lt1>
        <a:sysClr val="window" lastClr="FFFFFF"/>
      </a:lt1>
      <a:dk2>
        <a:srgbClr val="002159"/>
      </a:dk2>
      <a:lt2>
        <a:srgbClr val="F6F6F7"/>
      </a:lt2>
      <a:accent1>
        <a:srgbClr val="E74D22"/>
      </a:accent1>
      <a:accent2>
        <a:srgbClr val="00AEEF"/>
      </a:accent2>
      <a:accent3>
        <a:srgbClr val="000000"/>
      </a:accent3>
      <a:accent4>
        <a:srgbClr val="A7A9AC"/>
      </a:accent4>
      <a:accent5>
        <a:srgbClr val="002159"/>
      </a:accent5>
      <a:accent6>
        <a:srgbClr val="99A6BD"/>
      </a:accent6>
      <a:hlink>
        <a:srgbClr val="002159"/>
      </a:hlink>
      <a:folHlink>
        <a:srgbClr val="99A6B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mple">
      <a:dk1>
        <a:srgbClr val="000000"/>
      </a:dk1>
      <a:lt1>
        <a:sysClr val="window" lastClr="FFFFFF"/>
      </a:lt1>
      <a:dk2>
        <a:srgbClr val="002159"/>
      </a:dk2>
      <a:lt2>
        <a:srgbClr val="F6F6F7"/>
      </a:lt2>
      <a:accent1>
        <a:srgbClr val="E74D22"/>
      </a:accent1>
      <a:accent2>
        <a:srgbClr val="00AEEF"/>
      </a:accent2>
      <a:accent3>
        <a:srgbClr val="000000"/>
      </a:accent3>
      <a:accent4>
        <a:srgbClr val="A7A9AC"/>
      </a:accent4>
      <a:accent5>
        <a:srgbClr val="002159"/>
      </a:accent5>
      <a:accent6>
        <a:srgbClr val="99A6BD"/>
      </a:accent6>
      <a:hlink>
        <a:srgbClr val="002159"/>
      </a:hlink>
      <a:folHlink>
        <a:srgbClr val="99A6B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Template>
  <TotalTime>890</TotalTime>
  <Words>3956</Words>
  <Application>Microsoft Office PowerPoint</Application>
  <PresentationFormat>Custom</PresentationFormat>
  <Paragraphs>426</Paragraphs>
  <Slides>31</Slides>
  <Notes>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PowerPoint_Template</vt:lpstr>
      <vt:lpstr>1_Office Theme</vt:lpstr>
      <vt:lpstr>ACOUSTICS OF PLACES OF ENTERTAINMENT AND SPORTS VENUES</vt:lpstr>
      <vt:lpstr>Draft IOA Good Practice Guide and pre-consultation forum</vt:lpstr>
      <vt:lpstr>Introduction </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Draft IOA Good Practice Guide and pre-consultation forum</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dc:title>
  <dc:creator>Genevieve Oller</dc:creator>
  <cp:lastModifiedBy>Chantal Sankey</cp:lastModifiedBy>
  <cp:revision>81</cp:revision>
  <dcterms:created xsi:type="dcterms:W3CDTF">2014-01-24T10:18:40Z</dcterms:created>
  <dcterms:modified xsi:type="dcterms:W3CDTF">2019-06-03T13:10:15Z</dcterms:modified>
</cp:coreProperties>
</file>