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9"/>
  </p:notesMasterIdLst>
  <p:sldIdLst>
    <p:sldId id="256" r:id="rId5"/>
    <p:sldId id="291" r:id="rId6"/>
    <p:sldId id="314" r:id="rId7"/>
    <p:sldId id="313" r:id="rId8"/>
    <p:sldId id="312" r:id="rId9"/>
    <p:sldId id="300" r:id="rId10"/>
    <p:sldId id="303" r:id="rId11"/>
    <p:sldId id="315" r:id="rId12"/>
    <p:sldId id="258" r:id="rId13"/>
    <p:sldId id="271" r:id="rId14"/>
    <p:sldId id="259" r:id="rId15"/>
    <p:sldId id="304" r:id="rId16"/>
    <p:sldId id="316" r:id="rId17"/>
    <p:sldId id="317" r:id="rId18"/>
    <p:sldId id="318" r:id="rId19"/>
    <p:sldId id="301" r:id="rId20"/>
    <p:sldId id="326" r:id="rId21"/>
    <p:sldId id="319" r:id="rId22"/>
    <p:sldId id="320" r:id="rId23"/>
    <p:sldId id="321" r:id="rId24"/>
    <p:sldId id="261" r:id="rId25"/>
    <p:sldId id="322" r:id="rId26"/>
    <p:sldId id="265" r:id="rId27"/>
    <p:sldId id="323" r:id="rId28"/>
    <p:sldId id="290" r:id="rId29"/>
    <p:sldId id="325" r:id="rId30"/>
    <p:sldId id="268" r:id="rId31"/>
    <p:sldId id="269" r:id="rId32"/>
    <p:sldId id="292" r:id="rId33"/>
    <p:sldId id="324" r:id="rId34"/>
    <p:sldId id="297" r:id="rId35"/>
    <p:sldId id="295" r:id="rId36"/>
    <p:sldId id="270" r:id="rId37"/>
    <p:sldId id="299" r:id="rId3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70" d="100"/>
          <a:sy n="70" d="100"/>
        </p:scale>
        <p:origin x="-71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D9BB2-A8C9-4A00-9B17-B34B0DBE37E3}" type="doc">
      <dgm:prSet loTypeId="urn:microsoft.com/office/officeart/2005/8/layout/gear1" loCatId="cycle" qsTypeId="urn:microsoft.com/office/officeart/2005/8/quickstyle/simple1" qsCatId="simple" csTypeId="urn:microsoft.com/office/officeart/2005/8/colors/accent1_2" csCatId="accent1" phldr="1"/>
      <dgm:spPr/>
    </dgm:pt>
    <dgm:pt modelId="{5567B922-2A3A-4AAE-A4DD-349B964F94BB}">
      <dgm:prSet phldrT="[Text]"/>
      <dgm:spPr>
        <a:solidFill>
          <a:srgbClr val="5E1964"/>
        </a:solidFill>
      </dgm:spPr>
      <dgm:t>
        <a:bodyPr/>
        <a:lstStyle/>
        <a:p>
          <a:r>
            <a:rPr lang="en-GB" dirty="0"/>
            <a:t>classroom management</a:t>
          </a:r>
        </a:p>
      </dgm:t>
    </dgm:pt>
    <dgm:pt modelId="{F47F9315-2761-4179-8C6F-9667545B9655}" type="parTrans" cxnId="{A97B4085-C8BE-4E9C-9939-C9A1958E1EA4}">
      <dgm:prSet/>
      <dgm:spPr/>
      <dgm:t>
        <a:bodyPr/>
        <a:lstStyle/>
        <a:p>
          <a:endParaRPr lang="en-GB"/>
        </a:p>
      </dgm:t>
    </dgm:pt>
    <dgm:pt modelId="{469F5263-14A7-40E6-BEE1-BC4A3B40EB63}" type="sibTrans" cxnId="{A97B4085-C8BE-4E9C-9939-C9A1958E1EA4}">
      <dgm:prSet/>
      <dgm:spPr/>
      <dgm:t>
        <a:bodyPr/>
        <a:lstStyle/>
        <a:p>
          <a:endParaRPr lang="en-GB"/>
        </a:p>
      </dgm:t>
    </dgm:pt>
    <dgm:pt modelId="{9EC357C2-2E2C-4BCC-A81D-DBE8735A5882}">
      <dgm:prSet phldrT="[Text]" custT="1"/>
      <dgm:spPr>
        <a:solidFill>
          <a:srgbClr val="5E1964"/>
        </a:solidFill>
      </dgm:spPr>
      <dgm:t>
        <a:bodyPr/>
        <a:lstStyle/>
        <a:p>
          <a:r>
            <a:rPr lang="en-GB" sz="1200" dirty="0"/>
            <a:t>listening aid</a:t>
          </a:r>
        </a:p>
      </dgm:t>
    </dgm:pt>
    <dgm:pt modelId="{B4E2F931-77F4-42D0-BA27-5D7F833780BC}" type="sibTrans" cxnId="{D02F469A-8D90-4699-B311-288A4A5DC266}">
      <dgm:prSet/>
      <dgm:spPr/>
      <dgm:t>
        <a:bodyPr/>
        <a:lstStyle/>
        <a:p>
          <a:endParaRPr lang="en-GB"/>
        </a:p>
      </dgm:t>
    </dgm:pt>
    <dgm:pt modelId="{05A3FCA2-B162-4FDD-BDEB-EC5D806DF31D}" type="parTrans" cxnId="{D02F469A-8D90-4699-B311-288A4A5DC266}">
      <dgm:prSet/>
      <dgm:spPr/>
      <dgm:t>
        <a:bodyPr/>
        <a:lstStyle/>
        <a:p>
          <a:endParaRPr lang="en-GB"/>
        </a:p>
      </dgm:t>
    </dgm:pt>
    <dgm:pt modelId="{5F26011B-9454-4497-B49D-34CEAD0C960C}">
      <dgm:prSet phldrT="[Text]"/>
      <dgm:spPr>
        <a:solidFill>
          <a:srgbClr val="5E1964"/>
        </a:solidFill>
      </dgm:spPr>
      <dgm:t>
        <a:bodyPr/>
        <a:lstStyle/>
        <a:p>
          <a:r>
            <a:rPr lang="en-GB" dirty="0"/>
            <a:t>acoustic design</a:t>
          </a:r>
        </a:p>
      </dgm:t>
    </dgm:pt>
    <dgm:pt modelId="{7450404A-91C5-406E-A3D3-295E038BE623}" type="sibTrans" cxnId="{D2B49116-D3D5-4768-AA73-4F4D3354432F}">
      <dgm:prSet/>
      <dgm:spPr/>
      <dgm:t>
        <a:bodyPr/>
        <a:lstStyle/>
        <a:p>
          <a:endParaRPr lang="en-GB"/>
        </a:p>
      </dgm:t>
    </dgm:pt>
    <dgm:pt modelId="{551DEB39-73C6-4590-8FB6-AD78F4BD20E0}" type="parTrans" cxnId="{D2B49116-D3D5-4768-AA73-4F4D3354432F}">
      <dgm:prSet/>
      <dgm:spPr/>
      <dgm:t>
        <a:bodyPr/>
        <a:lstStyle/>
        <a:p>
          <a:endParaRPr lang="en-GB"/>
        </a:p>
      </dgm:t>
    </dgm:pt>
    <dgm:pt modelId="{BAC74951-B3B8-47E9-9285-EE8018EDBB49}" type="pres">
      <dgm:prSet presAssocID="{4F3D9BB2-A8C9-4A00-9B17-B34B0DBE37E3}" presName="composite" presStyleCnt="0">
        <dgm:presLayoutVars>
          <dgm:chMax val="3"/>
          <dgm:animLvl val="lvl"/>
          <dgm:resizeHandles val="exact"/>
        </dgm:presLayoutVars>
      </dgm:prSet>
      <dgm:spPr/>
    </dgm:pt>
    <dgm:pt modelId="{22767828-7E3C-42A6-9ADC-0724C62E4D09}" type="pres">
      <dgm:prSet presAssocID="{5567B922-2A3A-4AAE-A4DD-349B964F94BB}" presName="gear1" presStyleLbl="node1" presStyleIdx="0" presStyleCnt="3">
        <dgm:presLayoutVars>
          <dgm:chMax val="1"/>
          <dgm:bulletEnabled val="1"/>
        </dgm:presLayoutVars>
      </dgm:prSet>
      <dgm:spPr/>
      <dgm:t>
        <a:bodyPr/>
        <a:lstStyle/>
        <a:p>
          <a:endParaRPr lang="en-GB"/>
        </a:p>
      </dgm:t>
    </dgm:pt>
    <dgm:pt modelId="{C414527E-57E9-44E0-B6CD-139DAAC71107}" type="pres">
      <dgm:prSet presAssocID="{5567B922-2A3A-4AAE-A4DD-349B964F94BB}" presName="gear1srcNode" presStyleLbl="node1" presStyleIdx="0" presStyleCnt="3"/>
      <dgm:spPr/>
      <dgm:t>
        <a:bodyPr/>
        <a:lstStyle/>
        <a:p>
          <a:endParaRPr lang="en-GB"/>
        </a:p>
      </dgm:t>
    </dgm:pt>
    <dgm:pt modelId="{742BFD66-9BA8-4FE5-98AD-8D9D3117BEF3}" type="pres">
      <dgm:prSet presAssocID="{5567B922-2A3A-4AAE-A4DD-349B964F94BB}" presName="gear1dstNode" presStyleLbl="node1" presStyleIdx="0" presStyleCnt="3"/>
      <dgm:spPr/>
      <dgm:t>
        <a:bodyPr/>
        <a:lstStyle/>
        <a:p>
          <a:endParaRPr lang="en-GB"/>
        </a:p>
      </dgm:t>
    </dgm:pt>
    <dgm:pt modelId="{D22CA36A-85D0-471B-BC0B-7FC6D19EC54F}" type="pres">
      <dgm:prSet presAssocID="{5F26011B-9454-4497-B49D-34CEAD0C960C}" presName="gear2" presStyleLbl="node1" presStyleIdx="1" presStyleCnt="3">
        <dgm:presLayoutVars>
          <dgm:chMax val="1"/>
          <dgm:bulletEnabled val="1"/>
        </dgm:presLayoutVars>
      </dgm:prSet>
      <dgm:spPr/>
      <dgm:t>
        <a:bodyPr/>
        <a:lstStyle/>
        <a:p>
          <a:endParaRPr lang="en-GB"/>
        </a:p>
      </dgm:t>
    </dgm:pt>
    <dgm:pt modelId="{300CBF3B-ADD1-423E-94E6-112E4076372F}" type="pres">
      <dgm:prSet presAssocID="{5F26011B-9454-4497-B49D-34CEAD0C960C}" presName="gear2srcNode" presStyleLbl="node1" presStyleIdx="1" presStyleCnt="3"/>
      <dgm:spPr/>
      <dgm:t>
        <a:bodyPr/>
        <a:lstStyle/>
        <a:p>
          <a:endParaRPr lang="en-GB"/>
        </a:p>
      </dgm:t>
    </dgm:pt>
    <dgm:pt modelId="{56EA99DA-FC5C-4F9F-9C52-2B73378B6130}" type="pres">
      <dgm:prSet presAssocID="{5F26011B-9454-4497-B49D-34CEAD0C960C}" presName="gear2dstNode" presStyleLbl="node1" presStyleIdx="1" presStyleCnt="3"/>
      <dgm:spPr/>
      <dgm:t>
        <a:bodyPr/>
        <a:lstStyle/>
        <a:p>
          <a:endParaRPr lang="en-GB"/>
        </a:p>
      </dgm:t>
    </dgm:pt>
    <dgm:pt modelId="{B718A233-54DB-4EB1-BDD2-860C0C1AFE82}" type="pres">
      <dgm:prSet presAssocID="{9EC357C2-2E2C-4BCC-A81D-DBE8735A5882}" presName="gear3" presStyleLbl="node1" presStyleIdx="2" presStyleCnt="3"/>
      <dgm:spPr/>
      <dgm:t>
        <a:bodyPr/>
        <a:lstStyle/>
        <a:p>
          <a:endParaRPr lang="en-GB"/>
        </a:p>
      </dgm:t>
    </dgm:pt>
    <dgm:pt modelId="{CC79D2F1-E153-4CF0-B31D-9CC8A1576B66}" type="pres">
      <dgm:prSet presAssocID="{9EC357C2-2E2C-4BCC-A81D-DBE8735A5882}" presName="gear3tx" presStyleLbl="node1" presStyleIdx="2" presStyleCnt="3">
        <dgm:presLayoutVars>
          <dgm:chMax val="1"/>
          <dgm:bulletEnabled val="1"/>
        </dgm:presLayoutVars>
      </dgm:prSet>
      <dgm:spPr/>
      <dgm:t>
        <a:bodyPr/>
        <a:lstStyle/>
        <a:p>
          <a:endParaRPr lang="en-GB"/>
        </a:p>
      </dgm:t>
    </dgm:pt>
    <dgm:pt modelId="{401720C8-8D64-4CAF-9871-8041E9B07674}" type="pres">
      <dgm:prSet presAssocID="{9EC357C2-2E2C-4BCC-A81D-DBE8735A5882}" presName="gear3srcNode" presStyleLbl="node1" presStyleIdx="2" presStyleCnt="3"/>
      <dgm:spPr/>
      <dgm:t>
        <a:bodyPr/>
        <a:lstStyle/>
        <a:p>
          <a:endParaRPr lang="en-GB"/>
        </a:p>
      </dgm:t>
    </dgm:pt>
    <dgm:pt modelId="{3A6030F6-81F2-4F01-9622-C6EB270C98DB}" type="pres">
      <dgm:prSet presAssocID="{9EC357C2-2E2C-4BCC-A81D-DBE8735A5882}" presName="gear3dstNode" presStyleLbl="node1" presStyleIdx="2" presStyleCnt="3"/>
      <dgm:spPr/>
      <dgm:t>
        <a:bodyPr/>
        <a:lstStyle/>
        <a:p>
          <a:endParaRPr lang="en-GB"/>
        </a:p>
      </dgm:t>
    </dgm:pt>
    <dgm:pt modelId="{FD9B3569-56D4-43AB-BFB5-052D18370F17}" type="pres">
      <dgm:prSet presAssocID="{469F5263-14A7-40E6-BEE1-BC4A3B40EB63}" presName="connector1" presStyleLbl="sibTrans2D1" presStyleIdx="0" presStyleCnt="3"/>
      <dgm:spPr/>
      <dgm:t>
        <a:bodyPr/>
        <a:lstStyle/>
        <a:p>
          <a:endParaRPr lang="en-GB"/>
        </a:p>
      </dgm:t>
    </dgm:pt>
    <dgm:pt modelId="{73ED70F5-24BA-42FC-951D-DFDBEDA342C3}" type="pres">
      <dgm:prSet presAssocID="{7450404A-91C5-406E-A3D3-295E038BE623}" presName="connector2" presStyleLbl="sibTrans2D1" presStyleIdx="1" presStyleCnt="3"/>
      <dgm:spPr/>
      <dgm:t>
        <a:bodyPr/>
        <a:lstStyle/>
        <a:p>
          <a:endParaRPr lang="en-GB"/>
        </a:p>
      </dgm:t>
    </dgm:pt>
    <dgm:pt modelId="{791160C8-408C-42C2-B32F-639C48604DC2}" type="pres">
      <dgm:prSet presAssocID="{B4E2F931-77F4-42D0-BA27-5D7F833780BC}" presName="connector3" presStyleLbl="sibTrans2D1" presStyleIdx="2" presStyleCnt="3"/>
      <dgm:spPr/>
      <dgm:t>
        <a:bodyPr/>
        <a:lstStyle/>
        <a:p>
          <a:endParaRPr lang="en-GB"/>
        </a:p>
      </dgm:t>
    </dgm:pt>
  </dgm:ptLst>
  <dgm:cxnLst>
    <dgm:cxn modelId="{D02F469A-8D90-4699-B311-288A4A5DC266}" srcId="{4F3D9BB2-A8C9-4A00-9B17-B34B0DBE37E3}" destId="{9EC357C2-2E2C-4BCC-A81D-DBE8735A5882}" srcOrd="2" destOrd="0" parTransId="{05A3FCA2-B162-4FDD-BDEB-EC5D806DF31D}" sibTransId="{B4E2F931-77F4-42D0-BA27-5D7F833780BC}"/>
    <dgm:cxn modelId="{C55C8E20-F612-41B5-BC19-EB78DC3E162E}" type="presOf" srcId="{9EC357C2-2E2C-4BCC-A81D-DBE8735A5882}" destId="{3A6030F6-81F2-4F01-9622-C6EB270C98DB}" srcOrd="3" destOrd="0" presId="urn:microsoft.com/office/officeart/2005/8/layout/gear1"/>
    <dgm:cxn modelId="{FFABBCBB-54C1-466F-95F9-96C7B8B4AFB8}" type="presOf" srcId="{7450404A-91C5-406E-A3D3-295E038BE623}" destId="{73ED70F5-24BA-42FC-951D-DFDBEDA342C3}" srcOrd="0" destOrd="0" presId="urn:microsoft.com/office/officeart/2005/8/layout/gear1"/>
    <dgm:cxn modelId="{A97B4085-C8BE-4E9C-9939-C9A1958E1EA4}" srcId="{4F3D9BB2-A8C9-4A00-9B17-B34B0DBE37E3}" destId="{5567B922-2A3A-4AAE-A4DD-349B964F94BB}" srcOrd="0" destOrd="0" parTransId="{F47F9315-2761-4179-8C6F-9667545B9655}" sibTransId="{469F5263-14A7-40E6-BEE1-BC4A3B40EB63}"/>
    <dgm:cxn modelId="{73152D9E-110B-47F8-B054-58DA7A1F6E68}" type="presOf" srcId="{9EC357C2-2E2C-4BCC-A81D-DBE8735A5882}" destId="{CC79D2F1-E153-4CF0-B31D-9CC8A1576B66}" srcOrd="1" destOrd="0" presId="urn:microsoft.com/office/officeart/2005/8/layout/gear1"/>
    <dgm:cxn modelId="{7479DDCE-3A85-4CD7-9E3D-85D1094BB326}" type="presOf" srcId="{5567B922-2A3A-4AAE-A4DD-349B964F94BB}" destId="{742BFD66-9BA8-4FE5-98AD-8D9D3117BEF3}" srcOrd="2" destOrd="0" presId="urn:microsoft.com/office/officeart/2005/8/layout/gear1"/>
    <dgm:cxn modelId="{43D86A20-0892-4FA2-995F-29E1B2D1373D}" type="presOf" srcId="{B4E2F931-77F4-42D0-BA27-5D7F833780BC}" destId="{791160C8-408C-42C2-B32F-639C48604DC2}" srcOrd="0" destOrd="0" presId="urn:microsoft.com/office/officeart/2005/8/layout/gear1"/>
    <dgm:cxn modelId="{D2B49116-D3D5-4768-AA73-4F4D3354432F}" srcId="{4F3D9BB2-A8C9-4A00-9B17-B34B0DBE37E3}" destId="{5F26011B-9454-4497-B49D-34CEAD0C960C}" srcOrd="1" destOrd="0" parTransId="{551DEB39-73C6-4590-8FB6-AD78F4BD20E0}" sibTransId="{7450404A-91C5-406E-A3D3-295E038BE623}"/>
    <dgm:cxn modelId="{1FF2D19A-E02F-473A-8690-3DFA1791EAFB}" type="presOf" srcId="{9EC357C2-2E2C-4BCC-A81D-DBE8735A5882}" destId="{B718A233-54DB-4EB1-BDD2-860C0C1AFE82}" srcOrd="0" destOrd="0" presId="urn:microsoft.com/office/officeart/2005/8/layout/gear1"/>
    <dgm:cxn modelId="{D6E2347B-A25E-4AB8-B33E-9E9134CCD786}" type="presOf" srcId="{469F5263-14A7-40E6-BEE1-BC4A3B40EB63}" destId="{FD9B3569-56D4-43AB-BFB5-052D18370F17}" srcOrd="0" destOrd="0" presId="urn:microsoft.com/office/officeart/2005/8/layout/gear1"/>
    <dgm:cxn modelId="{6DD35BC4-E5EA-4DFB-AD87-EED43721BCE2}" type="presOf" srcId="{5567B922-2A3A-4AAE-A4DD-349B964F94BB}" destId="{22767828-7E3C-42A6-9ADC-0724C62E4D09}" srcOrd="0" destOrd="0" presId="urn:microsoft.com/office/officeart/2005/8/layout/gear1"/>
    <dgm:cxn modelId="{DB2AD310-B31C-449B-BB57-ED1CAE3C8EBA}" type="presOf" srcId="{4F3D9BB2-A8C9-4A00-9B17-B34B0DBE37E3}" destId="{BAC74951-B3B8-47E9-9285-EE8018EDBB49}" srcOrd="0" destOrd="0" presId="urn:microsoft.com/office/officeart/2005/8/layout/gear1"/>
    <dgm:cxn modelId="{1BC5B903-1F1A-4C84-BB3F-70E33BF2FF71}" type="presOf" srcId="{9EC357C2-2E2C-4BCC-A81D-DBE8735A5882}" destId="{401720C8-8D64-4CAF-9871-8041E9B07674}" srcOrd="2" destOrd="0" presId="urn:microsoft.com/office/officeart/2005/8/layout/gear1"/>
    <dgm:cxn modelId="{46AB15A6-8246-4948-BC6A-61A10AC599EA}" type="presOf" srcId="{5F26011B-9454-4497-B49D-34CEAD0C960C}" destId="{300CBF3B-ADD1-423E-94E6-112E4076372F}" srcOrd="1" destOrd="0" presId="urn:microsoft.com/office/officeart/2005/8/layout/gear1"/>
    <dgm:cxn modelId="{2A6D6284-CC0A-410F-8A3F-0A8CFBE63147}" type="presOf" srcId="{5F26011B-9454-4497-B49D-34CEAD0C960C}" destId="{56EA99DA-FC5C-4F9F-9C52-2B73378B6130}" srcOrd="2" destOrd="0" presId="urn:microsoft.com/office/officeart/2005/8/layout/gear1"/>
    <dgm:cxn modelId="{B8814B71-3ACC-44D6-96D9-1D62FB6106B5}" type="presOf" srcId="{5F26011B-9454-4497-B49D-34CEAD0C960C}" destId="{D22CA36A-85D0-471B-BC0B-7FC6D19EC54F}" srcOrd="0" destOrd="0" presId="urn:microsoft.com/office/officeart/2005/8/layout/gear1"/>
    <dgm:cxn modelId="{ED78EC4F-5BC3-4E6F-941E-F3D171F3B691}" type="presOf" srcId="{5567B922-2A3A-4AAE-A4DD-349B964F94BB}" destId="{C414527E-57E9-44E0-B6CD-139DAAC71107}" srcOrd="1" destOrd="0" presId="urn:microsoft.com/office/officeart/2005/8/layout/gear1"/>
    <dgm:cxn modelId="{5E56F6E9-413A-4BC0-89F8-641AE889D494}" type="presParOf" srcId="{BAC74951-B3B8-47E9-9285-EE8018EDBB49}" destId="{22767828-7E3C-42A6-9ADC-0724C62E4D09}" srcOrd="0" destOrd="0" presId="urn:microsoft.com/office/officeart/2005/8/layout/gear1"/>
    <dgm:cxn modelId="{6F828F9B-51AB-4AFC-BDE1-812BAE5C71B9}" type="presParOf" srcId="{BAC74951-B3B8-47E9-9285-EE8018EDBB49}" destId="{C414527E-57E9-44E0-B6CD-139DAAC71107}" srcOrd="1" destOrd="0" presId="urn:microsoft.com/office/officeart/2005/8/layout/gear1"/>
    <dgm:cxn modelId="{0FEBDA16-7581-498F-B038-67FCD6648CC3}" type="presParOf" srcId="{BAC74951-B3B8-47E9-9285-EE8018EDBB49}" destId="{742BFD66-9BA8-4FE5-98AD-8D9D3117BEF3}" srcOrd="2" destOrd="0" presId="urn:microsoft.com/office/officeart/2005/8/layout/gear1"/>
    <dgm:cxn modelId="{705CFABC-82A8-48AC-8595-8C709DB5A6E7}" type="presParOf" srcId="{BAC74951-B3B8-47E9-9285-EE8018EDBB49}" destId="{D22CA36A-85D0-471B-BC0B-7FC6D19EC54F}" srcOrd="3" destOrd="0" presId="urn:microsoft.com/office/officeart/2005/8/layout/gear1"/>
    <dgm:cxn modelId="{3CCDB974-C388-4A61-90E4-E9C58FAE2266}" type="presParOf" srcId="{BAC74951-B3B8-47E9-9285-EE8018EDBB49}" destId="{300CBF3B-ADD1-423E-94E6-112E4076372F}" srcOrd="4" destOrd="0" presId="urn:microsoft.com/office/officeart/2005/8/layout/gear1"/>
    <dgm:cxn modelId="{BEAEE07E-F4BA-4125-8232-69EDD9041898}" type="presParOf" srcId="{BAC74951-B3B8-47E9-9285-EE8018EDBB49}" destId="{56EA99DA-FC5C-4F9F-9C52-2B73378B6130}" srcOrd="5" destOrd="0" presId="urn:microsoft.com/office/officeart/2005/8/layout/gear1"/>
    <dgm:cxn modelId="{E3C5E3C1-FF3A-4021-B7A1-E3C8230977D2}" type="presParOf" srcId="{BAC74951-B3B8-47E9-9285-EE8018EDBB49}" destId="{B718A233-54DB-4EB1-BDD2-860C0C1AFE82}" srcOrd="6" destOrd="0" presId="urn:microsoft.com/office/officeart/2005/8/layout/gear1"/>
    <dgm:cxn modelId="{352443CF-ECA0-40A9-968A-F9D6EBD96A56}" type="presParOf" srcId="{BAC74951-B3B8-47E9-9285-EE8018EDBB49}" destId="{CC79D2F1-E153-4CF0-B31D-9CC8A1576B66}" srcOrd="7" destOrd="0" presId="urn:microsoft.com/office/officeart/2005/8/layout/gear1"/>
    <dgm:cxn modelId="{F31F29DB-3D15-4774-9AC4-62132450E086}" type="presParOf" srcId="{BAC74951-B3B8-47E9-9285-EE8018EDBB49}" destId="{401720C8-8D64-4CAF-9871-8041E9B07674}" srcOrd="8" destOrd="0" presId="urn:microsoft.com/office/officeart/2005/8/layout/gear1"/>
    <dgm:cxn modelId="{0EB7D883-D6FD-4A71-8BD4-7219DA67CA7F}" type="presParOf" srcId="{BAC74951-B3B8-47E9-9285-EE8018EDBB49}" destId="{3A6030F6-81F2-4F01-9622-C6EB270C98DB}" srcOrd="9" destOrd="0" presId="urn:microsoft.com/office/officeart/2005/8/layout/gear1"/>
    <dgm:cxn modelId="{A08BF0A1-87D0-44AA-9C95-955E32767AE9}" type="presParOf" srcId="{BAC74951-B3B8-47E9-9285-EE8018EDBB49}" destId="{FD9B3569-56D4-43AB-BFB5-052D18370F17}" srcOrd="10" destOrd="0" presId="urn:microsoft.com/office/officeart/2005/8/layout/gear1"/>
    <dgm:cxn modelId="{64867C1C-BEBA-4899-8767-998035DE6158}" type="presParOf" srcId="{BAC74951-B3B8-47E9-9285-EE8018EDBB49}" destId="{73ED70F5-24BA-42FC-951D-DFDBEDA342C3}" srcOrd="11" destOrd="0" presId="urn:microsoft.com/office/officeart/2005/8/layout/gear1"/>
    <dgm:cxn modelId="{EA0EA103-6120-42A4-8633-B239948EA38D}" type="presParOf" srcId="{BAC74951-B3B8-47E9-9285-EE8018EDBB49}" destId="{791160C8-408C-42C2-B32F-639C48604DC2}"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7828-7E3C-42A6-9ADC-0724C62E4D09}">
      <dsp:nvSpPr>
        <dsp:cNvPr id="0" name=""/>
        <dsp:cNvSpPr/>
      </dsp:nvSpPr>
      <dsp:spPr>
        <a:xfrm>
          <a:off x="2841307" y="1497330"/>
          <a:ext cx="1830070" cy="1830070"/>
        </a:xfrm>
        <a:prstGeom prst="gear9">
          <a:avLst/>
        </a:prstGeom>
        <a:solidFill>
          <a:srgbClr val="5E1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classroom management</a:t>
          </a:r>
        </a:p>
      </dsp:txBody>
      <dsp:txXfrm>
        <a:off x="3209232" y="1926015"/>
        <a:ext cx="1094220" cy="940694"/>
      </dsp:txXfrm>
    </dsp:sp>
    <dsp:sp modelId="{D22CA36A-85D0-471B-BC0B-7FC6D19EC54F}">
      <dsp:nvSpPr>
        <dsp:cNvPr id="0" name=""/>
        <dsp:cNvSpPr/>
      </dsp:nvSpPr>
      <dsp:spPr>
        <a:xfrm>
          <a:off x="1776539" y="1064768"/>
          <a:ext cx="1330960" cy="1330960"/>
        </a:xfrm>
        <a:prstGeom prst="gear6">
          <a:avLst/>
        </a:prstGeom>
        <a:solidFill>
          <a:srgbClr val="5E1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acoustic design</a:t>
          </a:r>
        </a:p>
      </dsp:txBody>
      <dsp:txXfrm>
        <a:off x="2111612" y="1401866"/>
        <a:ext cx="660814" cy="656764"/>
      </dsp:txXfrm>
    </dsp:sp>
    <dsp:sp modelId="{B718A233-54DB-4EB1-BDD2-860C0C1AFE82}">
      <dsp:nvSpPr>
        <dsp:cNvPr id="0" name=""/>
        <dsp:cNvSpPr/>
      </dsp:nvSpPr>
      <dsp:spPr>
        <a:xfrm rot="20700000">
          <a:off x="2522012" y="146541"/>
          <a:ext cx="1304069" cy="1304069"/>
        </a:xfrm>
        <a:prstGeom prst="gear6">
          <a:avLst/>
        </a:prstGeom>
        <a:solidFill>
          <a:srgbClr val="5E1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listening aid</a:t>
          </a:r>
        </a:p>
      </dsp:txBody>
      <dsp:txXfrm rot="-20700000">
        <a:off x="2808033" y="432562"/>
        <a:ext cx="732028" cy="732028"/>
      </dsp:txXfrm>
    </dsp:sp>
    <dsp:sp modelId="{FD9B3569-56D4-43AB-BFB5-052D18370F17}">
      <dsp:nvSpPr>
        <dsp:cNvPr id="0" name=""/>
        <dsp:cNvSpPr/>
      </dsp:nvSpPr>
      <dsp:spPr>
        <a:xfrm>
          <a:off x="2691304" y="1226415"/>
          <a:ext cx="2342489" cy="2342489"/>
        </a:xfrm>
        <a:prstGeom prst="circularArrow">
          <a:avLst>
            <a:gd name="adj1" fmla="val 4687"/>
            <a:gd name="adj2" fmla="val 299029"/>
            <a:gd name="adj3" fmla="val 2491280"/>
            <a:gd name="adj4" fmla="val 1591596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D70F5-24BA-42FC-951D-DFDBEDA342C3}">
      <dsp:nvSpPr>
        <dsp:cNvPr id="0" name=""/>
        <dsp:cNvSpPr/>
      </dsp:nvSpPr>
      <dsp:spPr>
        <a:xfrm>
          <a:off x="1540829" y="773997"/>
          <a:ext cx="1701965" cy="17019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160C8-408C-42C2-B32F-639C48604DC2}">
      <dsp:nvSpPr>
        <dsp:cNvPr id="0" name=""/>
        <dsp:cNvSpPr/>
      </dsp:nvSpPr>
      <dsp:spPr>
        <a:xfrm>
          <a:off x="2220368" y="-135378"/>
          <a:ext cx="1835061" cy="183506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5E2F64D-4B52-4EE7-96A8-8A83EA4C72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4F9D9F0F-60C1-44B1-BD8A-4200C6C9347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C9BA71-38DC-4A1E-917D-CAF2F802EE73}" type="datetimeFigureOut">
              <a:rPr lang="en-GB"/>
              <a:pPr>
                <a:defRPr/>
              </a:pPr>
              <a:t>06/06/2019</a:t>
            </a:fld>
            <a:endParaRPr lang="en-GB"/>
          </a:p>
        </p:txBody>
      </p:sp>
      <p:sp>
        <p:nvSpPr>
          <p:cNvPr id="4" name="Slide Image Placeholder 3">
            <a:extLst>
              <a:ext uri="{FF2B5EF4-FFF2-40B4-BE49-F238E27FC236}">
                <a16:creationId xmlns:a16="http://schemas.microsoft.com/office/drawing/2014/main" xmlns="" id="{C470BB9A-A6B9-49F1-BBB1-925CEF55837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7EE67CC8-707F-4310-B118-36BDB564CDF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D510B109-094C-4239-95B0-8D440A6EDCA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8F78675E-7D68-4C00-A1A8-5A4C3DA68FE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BDBF8A3-0D09-47B5-B449-3C7629513FA6}" type="slidenum">
              <a:rPr lang="en-GB" altLang="en-US"/>
              <a:pPr/>
              <a:t>‹#›</a:t>
            </a:fld>
            <a:endParaRPr lang="en-GB" altLang="en-US"/>
          </a:p>
        </p:txBody>
      </p:sp>
    </p:spTree>
    <p:extLst>
      <p:ext uri="{BB962C8B-B14F-4D97-AF65-F5344CB8AC3E}">
        <p14:creationId xmlns:p14="http://schemas.microsoft.com/office/powerpoint/2010/main" val="212270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DEA371B-EB27-4EDB-8FA2-FE195F229BF6}" type="datetimeFigureOut">
              <a:rPr lang="en-US"/>
              <a:pPr>
                <a:defRPr/>
              </a:pPr>
              <a:t>6/6/2019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BB91E5-5C03-480C-8908-84A01FF99F6B}" type="slidenum">
              <a:rPr lang="en-US" altLang="en-US"/>
              <a:pPr/>
              <a:t>‹#›</a:t>
            </a:fld>
            <a:endParaRPr lang="en-US" altLang="en-US"/>
          </a:p>
        </p:txBody>
      </p:sp>
    </p:spTree>
    <p:extLst>
      <p:ext uri="{BB962C8B-B14F-4D97-AF65-F5344CB8AC3E}">
        <p14:creationId xmlns:p14="http://schemas.microsoft.com/office/powerpoint/2010/main" val="3059483435"/>
      </p:ext>
    </p:extLst>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B5FB9BB-48BF-4350-83A4-915F8E249F69}" type="datetimeFigureOut">
              <a:rPr lang="en-US"/>
              <a:pPr>
                <a:defRPr/>
              </a:pPr>
              <a:t>6/6/2019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F051FB-FC0F-45D6-B1D9-25AE38938CCD}" type="slidenum">
              <a:rPr lang="en-US" altLang="en-US"/>
              <a:pPr/>
              <a:t>‹#›</a:t>
            </a:fld>
            <a:endParaRPr lang="en-US" altLang="en-US"/>
          </a:p>
        </p:txBody>
      </p:sp>
    </p:spTree>
    <p:extLst>
      <p:ext uri="{BB962C8B-B14F-4D97-AF65-F5344CB8AC3E}">
        <p14:creationId xmlns:p14="http://schemas.microsoft.com/office/powerpoint/2010/main" val="740147497"/>
      </p:ext>
    </p:extLst>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912AE7-2D0E-4506-93CE-5C2EF75F986B}" type="datetimeFigureOut">
              <a:rPr lang="en-US"/>
              <a:pPr>
                <a:defRPr/>
              </a:pPr>
              <a:t>6/6/2019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4D3672-473C-44C0-BFCC-7DD6794BBFC7}" type="slidenum">
              <a:rPr lang="en-US" altLang="en-US"/>
              <a:pPr/>
              <a:t>‹#›</a:t>
            </a:fld>
            <a:endParaRPr lang="en-US" altLang="en-US"/>
          </a:p>
        </p:txBody>
      </p:sp>
    </p:spTree>
    <p:extLst>
      <p:ext uri="{BB962C8B-B14F-4D97-AF65-F5344CB8AC3E}">
        <p14:creationId xmlns:p14="http://schemas.microsoft.com/office/powerpoint/2010/main" val="3289883730"/>
      </p:ext>
    </p:extLst>
  </p:cSld>
  <p:clrMapOvr>
    <a:masterClrMapping/>
  </p:clrMapOvr>
  <p:transition spd="med">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E1CBB-576E-4C4E-B095-0A72DA7B81DE}"/>
              </a:ext>
            </a:extLst>
          </p:cNvPr>
          <p:cNvSpPr>
            <a:spLocks noGrp="1"/>
          </p:cNvSpPr>
          <p:nvPr>
            <p:ph type="title"/>
          </p:nvPr>
        </p:nvSpPr>
        <p:spPr>
          <a:xfrm>
            <a:off x="512234" y="373827"/>
            <a:ext cx="11167533" cy="40011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043CB0C-FE7B-497D-B28E-89AF9B4A4B3C}"/>
              </a:ext>
            </a:extLst>
          </p:cNvPr>
          <p:cNvSpPr>
            <a:spLocks noGrp="1"/>
          </p:cNvSpPr>
          <p:nvPr>
            <p:ph type="body" sz="half" idx="1"/>
          </p:nvPr>
        </p:nvSpPr>
        <p:spPr>
          <a:xfrm>
            <a:off x="882651" y="1300163"/>
            <a:ext cx="5103283" cy="16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739AB73-CF75-4ABC-A4E9-4FFB2370E39E}"/>
              </a:ext>
            </a:extLst>
          </p:cNvPr>
          <p:cNvSpPr>
            <a:spLocks noGrp="1"/>
          </p:cNvSpPr>
          <p:nvPr>
            <p:ph sz="half" idx="2"/>
          </p:nvPr>
        </p:nvSpPr>
        <p:spPr>
          <a:xfrm>
            <a:off x="6189134" y="1300163"/>
            <a:ext cx="5103284" cy="16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7675789"/>
      </p:ext>
    </p:extLst>
  </p:cSld>
  <p:clrMapOvr>
    <a:masterClrMapping/>
  </p:clrMapOvr>
  <p:transition spd="med">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00B0F0"/>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F39E022-F7F0-4944-957B-C238B33FFBB1}"/>
              </a:ext>
            </a:extLst>
          </p:cNvPr>
          <p:cNvSpPr txBox="1">
            <a:spLocks/>
          </p:cNvSpPr>
          <p:nvPr userDrawn="1"/>
        </p:nvSpPr>
        <p:spPr>
          <a:xfrm>
            <a:off x="609600" y="6356350"/>
            <a:ext cx="2844800" cy="366713"/>
          </a:xfrm>
          <a:prstGeom prst="rect">
            <a:avLst/>
          </a:prstGeom>
        </p:spPr>
        <p:txBody>
          <a:bodyPr anchor="ctr"/>
          <a:lstStyle>
            <a:lvl1pPr>
              <a:defRPr/>
            </a:lvl1pPr>
          </a:lstStyle>
          <a:p>
            <a:pPr eaLnBrk="1" fontAlgn="auto" hangingPunct="1">
              <a:spcBef>
                <a:spcPts val="0"/>
              </a:spcBef>
              <a:spcAft>
                <a:spcPts val="0"/>
              </a:spcAft>
              <a:defRPr/>
            </a:pPr>
            <a:fld id="{56EA1290-904C-4BF4-BC3C-7AD5D25AA25E}" type="datetimeFigureOut">
              <a:rPr lang="en-US" sz="1200" smtClean="0">
                <a:solidFill>
                  <a:schemeClr val="tx1">
                    <a:tint val="75000"/>
                  </a:schemeClr>
                </a:solidFill>
                <a:latin typeface="+mn-lt"/>
              </a:rPr>
              <a:pPr eaLnBrk="1" fontAlgn="auto" hangingPunct="1">
                <a:spcBef>
                  <a:spcPts val="0"/>
                </a:spcBef>
                <a:spcAft>
                  <a:spcPts val="0"/>
                </a:spcAft>
                <a:defRPr/>
              </a:pPr>
              <a:t>6/6/2019</a:t>
            </a:fld>
            <a:endParaRPr lang="en-GB" sz="1200" dirty="0">
              <a:solidFill>
                <a:schemeClr val="tx1">
                  <a:tint val="75000"/>
                </a:schemeClr>
              </a:solidFill>
              <a:latin typeface="+mn-lt"/>
            </a:endParaRPr>
          </a:p>
        </p:txBody>
      </p:sp>
      <p:sp>
        <p:nvSpPr>
          <p:cNvPr id="3" name="Slide Number Placeholder 5">
            <a:extLst>
              <a:ext uri="{FF2B5EF4-FFF2-40B4-BE49-F238E27FC236}">
                <a16:creationId xmlns:a16="http://schemas.microsoft.com/office/drawing/2014/main" xmlns="" id="{91379EF0-2127-447C-8BA3-30477C29AD1A}"/>
              </a:ext>
            </a:extLst>
          </p:cNvPr>
          <p:cNvSpPr txBox="1">
            <a:spLocks/>
          </p:cNvSpPr>
          <p:nvPr userDrawn="1"/>
        </p:nvSpPr>
        <p:spPr>
          <a:xfrm>
            <a:off x="8737600" y="6356350"/>
            <a:ext cx="2844800" cy="366713"/>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fld id="{F7916693-2435-47DA-9A36-4E817288AF4E}" type="slidenum">
              <a:rPr lang="en-GB" altLang="en-US" sz="1200">
                <a:solidFill>
                  <a:srgbClr val="898989"/>
                </a:solidFill>
              </a:rPr>
              <a:pPr algn="r" eaLnBrk="1" hangingPunct="1"/>
              <a:t>‹#›</a:t>
            </a:fld>
            <a:endParaRPr lang="en-GB" altLang="en-US" sz="1200">
              <a:solidFill>
                <a:srgbClr val="898989"/>
              </a:solidFill>
            </a:endParaRPr>
          </a:p>
        </p:txBody>
      </p:sp>
      <p:sp>
        <p:nvSpPr>
          <p:cNvPr id="4" name="Rectangle 3">
            <a:extLst>
              <a:ext uri="{FF2B5EF4-FFF2-40B4-BE49-F238E27FC236}">
                <a16:creationId xmlns:a16="http://schemas.microsoft.com/office/drawing/2014/main" xmlns="" id="{D81F6DEC-DE07-4B13-82C0-CB779E5E2173}"/>
              </a:ext>
            </a:extLst>
          </p:cNvPr>
          <p:cNvSpPr/>
          <p:nvPr userDrawn="1"/>
        </p:nvSpPr>
        <p:spPr>
          <a:xfrm>
            <a:off x="0" y="5516563"/>
            <a:ext cx="12192000" cy="134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5834063"/>
            <a:ext cx="3524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xmlns="" id="{91CF3C54-D1B9-4226-80E5-7F146EBF64D7}"/>
              </a:ext>
            </a:extLst>
          </p:cNvPr>
          <p:cNvSpPr>
            <a:spLocks noGrp="1"/>
          </p:cNvSpPr>
          <p:nvPr>
            <p:ph type="dt" sz="half" idx="10"/>
          </p:nvPr>
        </p:nvSpPr>
        <p:spPr/>
        <p:txBody>
          <a:bodyPr/>
          <a:lstStyle>
            <a:lvl1pPr>
              <a:defRPr/>
            </a:lvl1pPr>
          </a:lstStyle>
          <a:p>
            <a:pPr>
              <a:defRPr/>
            </a:pPr>
            <a:fld id="{C471B790-D50F-4992-91F5-8E567B4E70BD}" type="datetimeFigureOut">
              <a:rPr lang="en-US"/>
              <a:pPr>
                <a:defRPr/>
              </a:pPr>
              <a:t>6/6/2019</a:t>
            </a:fld>
            <a:endParaRPr lang="en-GB" dirty="0"/>
          </a:p>
        </p:txBody>
      </p:sp>
      <p:sp>
        <p:nvSpPr>
          <p:cNvPr id="7" name="Footer Placeholder 4">
            <a:extLst>
              <a:ext uri="{FF2B5EF4-FFF2-40B4-BE49-F238E27FC236}">
                <a16:creationId xmlns:a16="http://schemas.microsoft.com/office/drawing/2014/main" xmlns="" id="{15CB8575-D187-4E06-8675-1976E7CB0BA9}"/>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xmlns="" id="{8B98A556-EF3C-4149-8BD2-F4375E157E34}"/>
              </a:ext>
            </a:extLst>
          </p:cNvPr>
          <p:cNvSpPr>
            <a:spLocks noGrp="1"/>
          </p:cNvSpPr>
          <p:nvPr>
            <p:ph type="sldNum" sz="quarter" idx="12"/>
          </p:nvPr>
        </p:nvSpPr>
        <p:spPr/>
        <p:txBody>
          <a:bodyPr/>
          <a:lstStyle>
            <a:lvl1pPr>
              <a:defRPr/>
            </a:lvl1pPr>
          </a:lstStyle>
          <a:p>
            <a:fld id="{AAAE9872-575F-491D-B3B2-62AC7FF805C9}" type="slidenum">
              <a:rPr lang="en-GB" altLang="en-US"/>
              <a:pPr/>
              <a:t>‹#›</a:t>
            </a:fld>
            <a:endParaRPr lang="en-GB" altLang="en-US"/>
          </a:p>
        </p:txBody>
      </p:sp>
    </p:spTree>
    <p:extLst>
      <p:ext uri="{BB962C8B-B14F-4D97-AF65-F5344CB8AC3E}">
        <p14:creationId xmlns:p14="http://schemas.microsoft.com/office/powerpoint/2010/main" val="34916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6FFB91C-405E-4FED-AC3E-8AF9A79980DD}"/>
              </a:ext>
            </a:extLst>
          </p:cNvPr>
          <p:cNvSpPr>
            <a:spLocks noGrp="1"/>
          </p:cNvSpPr>
          <p:nvPr>
            <p:ph type="title"/>
          </p:nvPr>
        </p:nvSpPr>
        <p:spPr>
          <a:xfrm>
            <a:off x="838200" y="827852"/>
            <a:ext cx="10515600" cy="400110"/>
          </a:xfrm>
          <a:prstGeom prst="rect">
            <a:avLst/>
          </a:prstGeom>
        </p:spPr>
        <p:txBody>
          <a:bodyPr/>
          <a:lstStyle/>
          <a:p>
            <a:r>
              <a:rPr lang="en-US"/>
              <a:t>Click to edit Master title style</a:t>
            </a:r>
            <a:endParaRPr lang="en-GB"/>
          </a:p>
        </p:txBody>
      </p:sp>
      <p:sp>
        <p:nvSpPr>
          <p:cNvPr id="3" name="Date Placeholder 1">
            <a:extLst>
              <a:ext uri="{FF2B5EF4-FFF2-40B4-BE49-F238E27FC236}">
                <a16:creationId xmlns:a16="http://schemas.microsoft.com/office/drawing/2014/main" xmlns="" id="{E361FD47-42E8-4C9E-BC7C-5EB632B035C5}"/>
              </a:ext>
            </a:extLst>
          </p:cNvPr>
          <p:cNvSpPr>
            <a:spLocks noGrp="1"/>
          </p:cNvSpPr>
          <p:nvPr>
            <p:ph type="dt" sz="half" idx="10"/>
          </p:nvPr>
        </p:nvSpPr>
        <p:spPr/>
        <p:txBody>
          <a:bodyPr/>
          <a:lstStyle>
            <a:lvl1pPr>
              <a:defRPr/>
            </a:lvl1pPr>
          </a:lstStyle>
          <a:p>
            <a:pPr>
              <a:defRPr/>
            </a:pPr>
            <a:fld id="{66BF8F64-38F6-42A2-98CE-2063BAD556B4}" type="datetimeFigureOut">
              <a:rPr lang="en-US"/>
              <a:pPr>
                <a:defRPr/>
              </a:pPr>
              <a:t>6/6/2019</a:t>
            </a:fld>
            <a:endParaRPr lang="en-US" dirty="0"/>
          </a:p>
        </p:txBody>
      </p:sp>
      <p:sp>
        <p:nvSpPr>
          <p:cNvPr id="4" name="Footer Placeholder 2">
            <a:extLst>
              <a:ext uri="{FF2B5EF4-FFF2-40B4-BE49-F238E27FC236}">
                <a16:creationId xmlns:a16="http://schemas.microsoft.com/office/drawing/2014/main" xmlns="" id="{94D9F3E5-FF8E-434C-8073-88A252B30D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xmlns="" id="{245FF7AE-9430-4B9B-89D2-AB2ECCE429F5}"/>
              </a:ext>
            </a:extLst>
          </p:cNvPr>
          <p:cNvSpPr>
            <a:spLocks noGrp="1"/>
          </p:cNvSpPr>
          <p:nvPr>
            <p:ph type="sldNum" sz="quarter" idx="12"/>
          </p:nvPr>
        </p:nvSpPr>
        <p:spPr/>
        <p:txBody>
          <a:bodyPr/>
          <a:lstStyle>
            <a:lvl1pPr>
              <a:defRPr/>
            </a:lvl1pPr>
          </a:lstStyle>
          <a:p>
            <a:fld id="{3E917545-FB3A-4FCD-A1DC-C8E4F9FF9B8F}" type="slidenum">
              <a:rPr lang="en-US" altLang="en-US"/>
              <a:pPr/>
              <a:t>‹#›</a:t>
            </a:fld>
            <a:endParaRPr lang="en-US" altLang="en-US"/>
          </a:p>
        </p:txBody>
      </p:sp>
    </p:spTree>
    <p:extLst>
      <p:ext uri="{BB962C8B-B14F-4D97-AF65-F5344CB8AC3E}">
        <p14:creationId xmlns:p14="http://schemas.microsoft.com/office/powerpoint/2010/main" val="88201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ECB7AF-00C5-4DCC-A38B-F44C841B91BA}" type="datetimeFigureOut">
              <a:rPr lang="en-US"/>
              <a:pPr>
                <a:defRPr/>
              </a:pPr>
              <a:t>6/6/2019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99FD98-884B-4DBB-8F11-676B1B672521}" type="slidenum">
              <a:rPr lang="en-US" altLang="en-US"/>
              <a:pPr/>
              <a:t>‹#›</a:t>
            </a:fld>
            <a:endParaRPr lang="en-US" altLang="en-US"/>
          </a:p>
        </p:txBody>
      </p:sp>
    </p:spTree>
    <p:extLst>
      <p:ext uri="{BB962C8B-B14F-4D97-AF65-F5344CB8AC3E}">
        <p14:creationId xmlns:p14="http://schemas.microsoft.com/office/powerpoint/2010/main" val="2815513611"/>
      </p:ext>
    </p:extLst>
  </p:cSld>
  <p:clrMapOvr>
    <a:masterClrMapping/>
  </p:clrMapOvr>
  <p:transition spd="med">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32886F-0E90-42E0-B1E5-A484B675F004}" type="datetimeFigureOut">
              <a:rPr lang="en-US"/>
              <a:pPr>
                <a:defRPr/>
              </a:pPr>
              <a:t>6/6/2019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B10CEA-467B-43FC-8A94-FBB14DA2A8AE}" type="slidenum">
              <a:rPr lang="en-US" altLang="en-US"/>
              <a:pPr/>
              <a:t>‹#›</a:t>
            </a:fld>
            <a:endParaRPr lang="en-US" altLang="en-US"/>
          </a:p>
        </p:txBody>
      </p:sp>
    </p:spTree>
    <p:extLst>
      <p:ext uri="{BB962C8B-B14F-4D97-AF65-F5344CB8AC3E}">
        <p14:creationId xmlns:p14="http://schemas.microsoft.com/office/powerpoint/2010/main" val="2163162086"/>
      </p:ext>
    </p:extLst>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CFDC70C-3EA0-4D14-9791-9191FA177B34}" type="datetimeFigureOut">
              <a:rPr lang="en-US"/>
              <a:pPr>
                <a:defRPr/>
              </a:pPr>
              <a:t>6/6/2019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A4C45E-C42E-4F05-B23F-3194C96E388F}" type="slidenum">
              <a:rPr lang="en-US" altLang="en-US"/>
              <a:pPr/>
              <a:t>‹#›</a:t>
            </a:fld>
            <a:endParaRPr lang="en-US" altLang="en-US"/>
          </a:p>
        </p:txBody>
      </p:sp>
    </p:spTree>
    <p:extLst>
      <p:ext uri="{BB962C8B-B14F-4D97-AF65-F5344CB8AC3E}">
        <p14:creationId xmlns:p14="http://schemas.microsoft.com/office/powerpoint/2010/main" val="4130650852"/>
      </p:ext>
    </p:extLst>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65D142E-7F8E-4B0D-B7FE-51A47DE322BA}" type="datetimeFigureOut">
              <a:rPr lang="en-US"/>
              <a:pPr>
                <a:defRPr/>
              </a:pPr>
              <a:t>6/6/2019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94AB862-30C8-479E-98DD-BF5885A4CBE4}" type="slidenum">
              <a:rPr lang="en-US" altLang="en-US"/>
              <a:pPr/>
              <a:t>‹#›</a:t>
            </a:fld>
            <a:endParaRPr lang="en-US" altLang="en-US"/>
          </a:p>
        </p:txBody>
      </p:sp>
    </p:spTree>
    <p:extLst>
      <p:ext uri="{BB962C8B-B14F-4D97-AF65-F5344CB8AC3E}">
        <p14:creationId xmlns:p14="http://schemas.microsoft.com/office/powerpoint/2010/main" val="3564604387"/>
      </p:ext>
    </p:extLst>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708A7D1-8880-497B-9D48-C4F42ADCA510}" type="datetimeFigureOut">
              <a:rPr lang="en-US"/>
              <a:pPr>
                <a:defRPr/>
              </a:pPr>
              <a:t>6/6/2019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168527-5745-4A32-B728-17A1ACDEFB92}" type="slidenum">
              <a:rPr lang="en-US" altLang="en-US"/>
              <a:pPr/>
              <a:t>‹#›</a:t>
            </a:fld>
            <a:endParaRPr lang="en-US" altLang="en-US"/>
          </a:p>
        </p:txBody>
      </p:sp>
    </p:spTree>
    <p:extLst>
      <p:ext uri="{BB962C8B-B14F-4D97-AF65-F5344CB8AC3E}">
        <p14:creationId xmlns:p14="http://schemas.microsoft.com/office/powerpoint/2010/main" val="162717565"/>
      </p:ext>
    </p:extLst>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DB3102-B5E0-4AB6-80CD-384B5AF8D860}" type="datetimeFigureOut">
              <a:rPr lang="en-US"/>
              <a:pPr>
                <a:defRPr/>
              </a:pPr>
              <a:t>6/6/2019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8DA7A28-53B3-49CB-AE44-D804EB87A0A1}" type="slidenum">
              <a:rPr lang="en-US" altLang="en-US"/>
              <a:pPr/>
              <a:t>‹#›</a:t>
            </a:fld>
            <a:endParaRPr lang="en-US" altLang="en-US"/>
          </a:p>
        </p:txBody>
      </p:sp>
    </p:spTree>
    <p:extLst>
      <p:ext uri="{BB962C8B-B14F-4D97-AF65-F5344CB8AC3E}">
        <p14:creationId xmlns:p14="http://schemas.microsoft.com/office/powerpoint/2010/main" val="1051530818"/>
      </p:ext>
    </p:extLst>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3C9ECA-E6A2-4EB0-BA7E-E9FFD8FE56C0}" type="datetimeFigureOut">
              <a:rPr lang="en-US"/>
              <a:pPr>
                <a:defRPr/>
              </a:pPr>
              <a:t>6/6/2019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49C51A-D3A8-400F-945A-D37BD6B85A34}" type="slidenum">
              <a:rPr lang="en-US" altLang="en-US"/>
              <a:pPr/>
              <a:t>‹#›</a:t>
            </a:fld>
            <a:endParaRPr lang="en-US" altLang="en-US"/>
          </a:p>
        </p:txBody>
      </p:sp>
    </p:spTree>
    <p:extLst>
      <p:ext uri="{BB962C8B-B14F-4D97-AF65-F5344CB8AC3E}">
        <p14:creationId xmlns:p14="http://schemas.microsoft.com/office/powerpoint/2010/main" val="39566906"/>
      </p:ext>
    </p:extLst>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F40A2D-4856-49BB-9EA7-5A2B2837C2B7}" type="datetimeFigureOut">
              <a:rPr lang="en-US"/>
              <a:pPr>
                <a:defRPr/>
              </a:pPr>
              <a:t>6/6/2019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E21F7D-01FB-42C7-80AE-E33232E9B95E}" type="slidenum">
              <a:rPr lang="en-US" altLang="en-US"/>
              <a:pPr/>
              <a:t>‹#›</a:t>
            </a:fld>
            <a:endParaRPr lang="en-US" altLang="en-US"/>
          </a:p>
        </p:txBody>
      </p:sp>
    </p:spTree>
    <p:extLst>
      <p:ext uri="{BB962C8B-B14F-4D97-AF65-F5344CB8AC3E}">
        <p14:creationId xmlns:p14="http://schemas.microsoft.com/office/powerpoint/2010/main" val="3573577650"/>
      </p:ext>
    </p:extLst>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fld id="{6C5B9215-6DEA-4B79-99CE-CCC6363A6FF0}" type="datetimeFigureOut">
              <a:rPr lang="en-US"/>
              <a:pPr>
                <a:defRPr/>
              </a:pPr>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029514A-BC1D-4F35-A60F-956C490EED7E}" type="slidenum">
              <a:rPr lang="en-US" altLang="en-US"/>
              <a:pPr/>
              <a:t>‹#›</a:t>
            </a:fld>
            <a:endParaRPr lang="en-US" altLang="en-US"/>
          </a:p>
        </p:txBody>
      </p:sp>
      <p:pic>
        <p:nvPicPr>
          <p:cNvPr id="1031" name="Picture 5" descr="Io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245600" y="5791200"/>
            <a:ext cx="23764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ransition spd="med">
    <p:randomBar/>
  </p:transition>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9.png"/><Relationship Id="rId10"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cid:image005.jpg@01D51B87.6534ED40" TargetMode="External"/><Relationship Id="rId5" Type="http://schemas.openxmlformats.org/officeDocument/2006/relationships/image" Target="../media/image33.jpeg"/><Relationship Id="rId4" Type="http://schemas.openxmlformats.org/officeDocument/2006/relationships/image" Target="cid:image004.jpg@01D51B87.6534ED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cid:image007.png@01D5154E.54AC0650" TargetMode="Externa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cid:image006.png@01D5154E.54AC065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4E20B863-76CB-4B6F-8FCC-2BB373E34DB8}"/>
              </a:ext>
            </a:extLst>
          </p:cNvPr>
          <p:cNvSpPr>
            <a:spLocks noGrp="1" noChangeArrowheads="1"/>
          </p:cNvSpPr>
          <p:nvPr>
            <p:ph type="title"/>
          </p:nvPr>
        </p:nvSpPr>
        <p:spPr>
          <a:xfrm>
            <a:off x="2097088" y="660400"/>
            <a:ext cx="8375650" cy="396875"/>
          </a:xfrm>
        </p:spPr>
        <p:txBody>
          <a:bodyPr rtlCol="0">
            <a:normAutofit fontScale="90000"/>
          </a:bodyPr>
          <a:lstStyle/>
          <a:p>
            <a:pPr fontAlgn="auto">
              <a:spcAft>
                <a:spcPts val="0"/>
              </a:spcAft>
              <a:defRPr/>
            </a:pPr>
            <a:r>
              <a:rPr lang="en-GB" altLang="en-US" b="1" dirty="0">
                <a:solidFill>
                  <a:srgbClr val="58256A"/>
                </a:solidFill>
                <a:latin typeface="Aller light"/>
              </a:rPr>
              <a:t>ANC 2019 Conference, Manchester</a:t>
            </a:r>
          </a:p>
        </p:txBody>
      </p:sp>
      <p:sp>
        <p:nvSpPr>
          <p:cNvPr id="6147" name="Text Box 10"/>
          <p:cNvSpPr txBox="1">
            <a:spLocks noChangeArrowheads="1"/>
          </p:cNvSpPr>
          <p:nvPr/>
        </p:nvSpPr>
        <p:spPr bwMode="auto">
          <a:xfrm>
            <a:off x="2133600" y="3505200"/>
            <a:ext cx="8077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en-GB" altLang="en-US" sz="2400">
                <a:solidFill>
                  <a:srgbClr val="58256A"/>
                </a:solidFill>
                <a:latin typeface="Aller light" charset="0"/>
                <a:cs typeface="Arial" pitchFamily="34" charset="0"/>
              </a:rPr>
              <a:t>Emma Greenland PhD BEng MIOA</a:t>
            </a:r>
          </a:p>
          <a:p>
            <a:pPr algn="ctr" eaLnBrk="1" hangingPunct="1">
              <a:lnSpc>
                <a:spcPct val="100000"/>
              </a:lnSpc>
              <a:spcBef>
                <a:spcPct val="50000"/>
              </a:spcBef>
              <a:buFontTx/>
              <a:buNone/>
            </a:pPr>
            <a:r>
              <a:rPr lang="en-GB" altLang="en-US" sz="2400">
                <a:solidFill>
                  <a:srgbClr val="58256A"/>
                </a:solidFill>
                <a:latin typeface="Aller light" charset="0"/>
                <a:cs typeface="Arial" pitchFamily="34" charset="0"/>
              </a:rPr>
              <a:t>Anderson Acoustics</a:t>
            </a:r>
          </a:p>
        </p:txBody>
      </p:sp>
      <p:sp>
        <p:nvSpPr>
          <p:cNvPr id="6148" name="Text Box 11"/>
          <p:cNvSpPr txBox="1">
            <a:spLocks noChangeArrowheads="1"/>
          </p:cNvSpPr>
          <p:nvPr/>
        </p:nvSpPr>
        <p:spPr bwMode="auto">
          <a:xfrm>
            <a:off x="2057400" y="2057400"/>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en-GB" altLang="en-US" sz="2400">
                <a:solidFill>
                  <a:srgbClr val="58256A"/>
                </a:solidFill>
                <a:latin typeface="Aller light" charset="0"/>
                <a:cs typeface="Arial" pitchFamily="34" charset="0"/>
              </a:rPr>
              <a:t>Children with hearing loss in mainstream classrooms and implications for acoustic design</a:t>
            </a:r>
          </a:p>
          <a:p>
            <a:pPr algn="ctr" eaLnBrk="1" hangingPunct="1">
              <a:lnSpc>
                <a:spcPct val="100000"/>
              </a:lnSpc>
              <a:spcBef>
                <a:spcPct val="50000"/>
              </a:spcBef>
              <a:buFontTx/>
              <a:buNone/>
            </a:pPr>
            <a:endParaRPr lang="en-GB" altLang="en-US" sz="2400">
              <a:solidFill>
                <a:srgbClr val="000000"/>
              </a:solidFill>
              <a:latin typeface="Arial" pitchFamily="34" charset="0"/>
              <a:cs typeface="Arial" pitchFamily="34" charset="0"/>
            </a:endParaRPr>
          </a:p>
        </p:txBody>
      </p:sp>
      <p:pic>
        <p:nvPicPr>
          <p:cNvPr id="614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166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9A1B9F1D-88BE-48F8-925F-4D3B20E449C0}"/>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Requirements</a:t>
            </a:r>
          </a:p>
        </p:txBody>
      </p:sp>
      <p:sp>
        <p:nvSpPr>
          <p:cNvPr id="15363" name="Text Placeholder 1"/>
          <p:cNvSpPr>
            <a:spLocks noGrp="1" noChangeArrowheads="1"/>
          </p:cNvSpPr>
          <p:nvPr>
            <p:ph type="body" sz="half" idx="1"/>
          </p:nvPr>
        </p:nvSpPr>
        <p:spPr>
          <a:xfrm>
            <a:off x="1916113" y="927100"/>
            <a:ext cx="7989887" cy="2216150"/>
          </a:xfrm>
          <a:solidFill>
            <a:schemeClr val="bg1"/>
          </a:solidFill>
        </p:spPr>
        <p:txBody>
          <a:bodyPr/>
          <a:lstStyle/>
          <a:p>
            <a:pPr marL="0" indent="0">
              <a:buFont typeface="Arial" pitchFamily="34" charset="0"/>
              <a:buNone/>
            </a:pPr>
            <a:r>
              <a:rPr lang="en-GB" altLang="en-US" sz="1800" smtClean="0">
                <a:solidFill>
                  <a:srgbClr val="58256A"/>
                </a:solidFill>
                <a:latin typeface="Aller light" charset="0"/>
              </a:rPr>
              <a:t>School Premises Regulations</a:t>
            </a:r>
          </a:p>
          <a:p>
            <a:pPr marL="0" indent="0">
              <a:buFont typeface="Arial" pitchFamily="34" charset="0"/>
              <a:buNone/>
            </a:pPr>
            <a:r>
              <a:rPr lang="en-US" altLang="en-US" sz="1800" i="1" smtClean="0">
                <a:latin typeface="Aller light" charset="0"/>
              </a:rPr>
              <a:t>“where pupils with special needs are taught in mainstream schools, the acoustics of the spaces where they are taught may need to be enhanced to the same standards as those special units</a:t>
            </a:r>
            <a:r>
              <a:rPr lang="en-US" altLang="en-US" sz="1800" smtClean="0">
                <a:latin typeface="Aller light" charset="0"/>
              </a:rPr>
              <a:t>”, </a:t>
            </a:r>
          </a:p>
          <a:p>
            <a:pPr marL="0" indent="0">
              <a:buFont typeface="Arial" pitchFamily="34" charset="0"/>
              <a:buNone/>
            </a:pPr>
            <a:r>
              <a:rPr lang="en-US" altLang="en-US" sz="1800" smtClean="0">
                <a:latin typeface="Aller light" charset="0"/>
              </a:rPr>
              <a:t>“</a:t>
            </a:r>
            <a:r>
              <a:rPr lang="en-US" altLang="en-US" sz="1800" i="1" smtClean="0">
                <a:latin typeface="Aller light" charset="0"/>
              </a:rPr>
              <a:t>provision will usually be required to teach these pupils in smaller groups so that noise from other pupils is lower and the distance between teacher and pupil is minimised”</a:t>
            </a:r>
            <a:r>
              <a:rPr lang="en-US" altLang="en-US" sz="1800" smtClean="0">
                <a:latin typeface="Aller light" charset="0"/>
              </a:rPr>
              <a:t>.</a:t>
            </a:r>
            <a:endParaRPr lang="en-GB" altLang="en-US" sz="1800" smtClean="0">
              <a:latin typeface="Aller light" charset="0"/>
            </a:endParaRPr>
          </a:p>
        </p:txBody>
      </p:sp>
      <p:pic>
        <p:nvPicPr>
          <p:cNvPr id="1536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62638"/>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a:spLocks noChangeArrowheads="1"/>
          </p:cNvSpPr>
          <p:nvPr/>
        </p:nvSpPr>
        <p:spPr bwMode="auto">
          <a:xfrm>
            <a:off x="1905000" y="3257550"/>
            <a:ext cx="80010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b="1">
                <a:solidFill>
                  <a:srgbClr val="58256A"/>
                </a:solidFill>
                <a:latin typeface="Aller light" charset="0"/>
              </a:rPr>
              <a:t>IOA/ANC Design Guide</a:t>
            </a:r>
            <a:r>
              <a:rPr lang="en-GB" altLang="en-US" b="1" i="1">
                <a:solidFill>
                  <a:srgbClr val="58256A"/>
                </a:solidFill>
                <a:latin typeface="Aller light" charset="0"/>
              </a:rPr>
              <a:t> </a:t>
            </a:r>
          </a:p>
          <a:p>
            <a:pPr eaLnBrk="1" hangingPunct="1"/>
            <a:r>
              <a:rPr lang="en-GB" altLang="en-US">
                <a:latin typeface="Aller light" charset="0"/>
              </a:rPr>
              <a:t>Pupils with SHCN should be taught in rooms which meet BB93 acoustic criteria for SHCN rooms.</a:t>
            </a:r>
          </a:p>
          <a:p>
            <a:pPr eaLnBrk="1" hangingPunct="1"/>
            <a:endParaRPr lang="en-GB" altLang="en-US">
              <a:latin typeface="Aller light" charset="0"/>
            </a:endParaRPr>
          </a:p>
          <a:p>
            <a:pPr eaLnBrk="1" hangingPunct="1"/>
            <a:r>
              <a:rPr lang="en-GB" altLang="en-US">
                <a:latin typeface="Aller light" charset="0"/>
              </a:rPr>
              <a:t>‘</a:t>
            </a:r>
            <a:r>
              <a:rPr lang="en-US" altLang="en-US" b="1" i="1">
                <a:latin typeface="Aller light" charset="0"/>
              </a:rPr>
              <a:t>specialised provision may be directly attached to a mainstream class </a:t>
            </a:r>
            <a:r>
              <a:rPr lang="en-US" altLang="en-US" i="1">
                <a:latin typeface="Aller light" charset="0"/>
              </a:rPr>
              <a:t>in the form of a ‘</a:t>
            </a:r>
            <a:r>
              <a:rPr lang="en-US" altLang="en-US" b="1" i="1">
                <a:latin typeface="Aller light" charset="0"/>
              </a:rPr>
              <a:t>quiet room’ leading from the classroom</a:t>
            </a:r>
            <a:r>
              <a:rPr lang="en-US" altLang="en-US" i="1">
                <a:latin typeface="Aller light"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D61163F7-F714-4615-9798-DBB3545F0A86}"/>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Requirements</a:t>
            </a:r>
          </a:p>
        </p:txBody>
      </p:sp>
      <p:sp>
        <p:nvSpPr>
          <p:cNvPr id="8195" name="Rectangle 3">
            <a:extLst>
              <a:ext uri="{FF2B5EF4-FFF2-40B4-BE49-F238E27FC236}">
                <a16:creationId xmlns:a16="http://schemas.microsoft.com/office/drawing/2014/main" xmlns="" id="{7D3AA1F0-AD8C-48A7-991C-6110C796E3C9}"/>
              </a:ext>
            </a:extLst>
          </p:cNvPr>
          <p:cNvSpPr>
            <a:spLocks noGrp="1" noChangeArrowheads="1"/>
          </p:cNvSpPr>
          <p:nvPr>
            <p:ph type="body" sz="half" idx="1"/>
          </p:nvPr>
        </p:nvSpPr>
        <p:spPr>
          <a:xfrm>
            <a:off x="1900238" y="1060450"/>
            <a:ext cx="7624762" cy="554038"/>
          </a:xfrm>
          <a:solidFill>
            <a:schemeClr val="bg1"/>
          </a:solidFill>
        </p:spPr>
        <p:txBody>
          <a:bodyPr rtlCol="0">
            <a:normAutofit fontScale="92500" lnSpcReduction="10000"/>
          </a:bodyPr>
          <a:lstStyle/>
          <a:p>
            <a:pPr marL="0" indent="0" fontAlgn="auto">
              <a:spcAft>
                <a:spcPts val="0"/>
              </a:spcAft>
              <a:buFont typeface="Arial" pitchFamily="34" charset="0"/>
              <a:buNone/>
              <a:defRPr/>
            </a:pPr>
            <a:r>
              <a:rPr lang="en-US" sz="1800" dirty="0">
                <a:solidFill>
                  <a:srgbClr val="58256A"/>
                </a:solidFill>
                <a:latin typeface="Aller light"/>
              </a:rPr>
              <a:t>The Equality Act 2010 </a:t>
            </a:r>
            <a:r>
              <a:rPr lang="en-US" sz="1800" dirty="0">
                <a:latin typeface="Aller light"/>
              </a:rPr>
              <a:t>requires schools to make </a:t>
            </a:r>
            <a:br>
              <a:rPr lang="en-US" sz="1800" dirty="0">
                <a:latin typeface="Aller light"/>
              </a:rPr>
            </a:br>
            <a:r>
              <a:rPr lang="en-US" sz="1800" dirty="0">
                <a:latin typeface="Aller light"/>
              </a:rPr>
              <a:t>‘reasonable adjustments’ to put children with disabilities on a more level footing.</a:t>
            </a:r>
            <a:endParaRPr lang="en-US" altLang="en-US" sz="2000" dirty="0"/>
          </a:p>
        </p:txBody>
      </p:sp>
      <p:sp>
        <p:nvSpPr>
          <p:cNvPr id="16388" name="Thought Bubble: Cloud 2"/>
          <p:cNvSpPr>
            <a:spLocks noChangeArrowheads="1"/>
          </p:cNvSpPr>
          <p:nvPr/>
        </p:nvSpPr>
        <p:spPr bwMode="auto">
          <a:xfrm>
            <a:off x="4648200" y="3800475"/>
            <a:ext cx="4343400" cy="1997075"/>
          </a:xfrm>
          <a:prstGeom prst="cloudCallout">
            <a:avLst>
              <a:gd name="adj1" fmla="val -83273"/>
              <a:gd name="adj2" fmla="val 48157"/>
            </a:avLst>
          </a:prstGeom>
          <a:solidFill>
            <a:srgbClr val="58256A"/>
          </a:solidFill>
          <a:ln w="9525" algn="ctr">
            <a:solidFill>
              <a:schemeClr val="tx1"/>
            </a:solidFill>
            <a:round/>
            <a:headEnd/>
            <a:tailEnd/>
          </a:ln>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a:solidFill>
                  <a:schemeClr val="bg1"/>
                </a:solidFill>
                <a:latin typeface="Aller light" charset="0"/>
                <a:cs typeface="Arial" pitchFamily="34" charset="0"/>
              </a:rPr>
              <a:t>Sending children to an SHCN enhanced quiet room to access </a:t>
            </a:r>
            <a:br>
              <a:rPr lang="en-US" altLang="en-US" sz="1600">
                <a:solidFill>
                  <a:schemeClr val="bg1"/>
                </a:solidFill>
                <a:latin typeface="Aller light" charset="0"/>
                <a:cs typeface="Arial" pitchFamily="34" charset="0"/>
              </a:rPr>
            </a:br>
            <a:r>
              <a:rPr lang="en-US" altLang="en-US" sz="1600">
                <a:solidFill>
                  <a:schemeClr val="bg1"/>
                </a:solidFill>
                <a:latin typeface="Aller light" charset="0"/>
                <a:cs typeface="Arial" pitchFamily="34" charset="0"/>
              </a:rPr>
              <a:t>the majority of their teaching and learning… </a:t>
            </a:r>
            <a:br>
              <a:rPr lang="en-US" altLang="en-US" sz="1600">
                <a:solidFill>
                  <a:schemeClr val="bg1"/>
                </a:solidFill>
                <a:latin typeface="Aller light" charset="0"/>
                <a:cs typeface="Arial" pitchFamily="34" charset="0"/>
              </a:rPr>
            </a:br>
            <a:r>
              <a:rPr lang="en-US" altLang="en-US" sz="1600">
                <a:solidFill>
                  <a:schemeClr val="bg1"/>
                </a:solidFill>
                <a:latin typeface="Aller light" charset="0"/>
                <a:cs typeface="Arial" pitchFamily="34" charset="0"/>
              </a:rPr>
              <a:t>inclusive practice?</a:t>
            </a:r>
            <a:endParaRPr lang="en-GB" altLang="en-US" sz="1600">
              <a:solidFill>
                <a:schemeClr val="bg1"/>
              </a:solidFill>
              <a:latin typeface="Aller light" charset="0"/>
              <a:cs typeface="Arial" pitchFamily="34" charset="0"/>
            </a:endParaRPr>
          </a:p>
          <a:p>
            <a:pPr eaLnBrk="1" hangingPunct="1">
              <a:lnSpc>
                <a:spcPct val="100000"/>
              </a:lnSpc>
              <a:spcBef>
                <a:spcPct val="0"/>
              </a:spcBef>
              <a:buFontTx/>
              <a:buNone/>
            </a:pPr>
            <a:endParaRPr lang="en-GB" altLang="en-US" sz="2400">
              <a:solidFill>
                <a:srgbClr val="000000"/>
              </a:solidFill>
              <a:latin typeface="Arial" pitchFamily="34" charset="0"/>
              <a:cs typeface="Arial" pitchFamily="34" charset="0"/>
            </a:endParaRPr>
          </a:p>
        </p:txBody>
      </p:sp>
      <p:sp>
        <p:nvSpPr>
          <p:cNvPr id="16389" name="Rectangle 3"/>
          <p:cNvSpPr>
            <a:spLocks noChangeArrowheads="1"/>
          </p:cNvSpPr>
          <p:nvPr/>
        </p:nvSpPr>
        <p:spPr bwMode="auto">
          <a:xfrm>
            <a:off x="1863725" y="1728788"/>
            <a:ext cx="766127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b="1">
                <a:solidFill>
                  <a:srgbClr val="58256A"/>
                </a:solidFill>
                <a:latin typeface="Aller light" charset="0"/>
              </a:rPr>
              <a:t>ESFA Output Specification </a:t>
            </a:r>
          </a:p>
          <a:p>
            <a:pPr eaLnBrk="1" hangingPunct="1"/>
            <a:r>
              <a:rPr lang="en-US" altLang="en-US" i="1">
                <a:latin typeface="Aller light" charset="0"/>
              </a:rPr>
              <a:t>‘People with disabilities, including those with a hearing impairment, must not be placed at a disadvantage by the design of the Building’</a:t>
            </a:r>
            <a:r>
              <a:rPr lang="en-US" altLang="en-US">
                <a:latin typeface="Aller light" charset="0"/>
              </a:rPr>
              <a:t>.</a:t>
            </a:r>
          </a:p>
          <a:p>
            <a:pPr eaLnBrk="1" hangingPunct="1"/>
            <a:r>
              <a:rPr lang="en-US" altLang="en-US" i="1">
                <a:latin typeface="Aller light" charset="0"/>
              </a:rPr>
              <a:t>Ensure and demonstrate that all layouts allow for disabled pupils to be able to access all activities on offer </a:t>
            </a:r>
            <a:r>
              <a:rPr lang="en-US" altLang="en-US" b="1" i="1">
                <a:solidFill>
                  <a:srgbClr val="58256A"/>
                </a:solidFill>
                <a:latin typeface="Aller light" charset="0"/>
              </a:rPr>
              <a:t>in at least one space of each type or within each suite. </a:t>
            </a:r>
          </a:p>
        </p:txBody>
      </p:sp>
      <p:pic>
        <p:nvPicPr>
          <p:cNvPr id="16390"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4835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C7C7C"/>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F250EB72-56A4-455B-BBD7-5B26DCA708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138" y="249238"/>
            <a:ext cx="1809750" cy="1824037"/>
          </a:xfrm>
          <a:prstGeom prst="rect">
            <a:avLst/>
          </a:prstGeom>
        </p:spPr>
      </p:pic>
      <p:sp>
        <p:nvSpPr>
          <p:cNvPr id="17411" name="Rectangle 7"/>
          <p:cNvSpPr>
            <a:spLocks noChangeArrowheads="1"/>
          </p:cNvSpPr>
          <p:nvPr/>
        </p:nvSpPr>
        <p:spPr bwMode="auto">
          <a:xfrm>
            <a:off x="1866900" y="1581150"/>
            <a:ext cx="83058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endParaRPr lang="en-GB" altLang="en-US" sz="2000">
              <a:latin typeface="Aller light" charset="0"/>
            </a:endParaRPr>
          </a:p>
          <a:p>
            <a:pPr algn="r" eaLnBrk="1" hangingPunct="1"/>
            <a:endParaRPr lang="en-GB" altLang="en-US" sz="2000">
              <a:latin typeface="Aller light" charset="0"/>
            </a:endParaRPr>
          </a:p>
          <a:p>
            <a:pPr eaLnBrk="1" hangingPunct="1"/>
            <a:r>
              <a:rPr lang="en-GB" altLang="en-US" sz="2000">
                <a:latin typeface="Aller light" charset="0"/>
              </a:rPr>
              <a:t>UN Convention on The Rights</a:t>
            </a:r>
          </a:p>
          <a:p>
            <a:pPr eaLnBrk="1" hangingPunct="1"/>
            <a:r>
              <a:rPr lang="en-GB" altLang="en-US" sz="2000">
                <a:latin typeface="Aller light" charset="0"/>
              </a:rPr>
              <a:t> of Persons with Disabilities</a:t>
            </a:r>
          </a:p>
          <a:p>
            <a:pPr eaLnBrk="1" hangingPunct="1"/>
            <a:endParaRPr lang="en-GB" altLang="en-US" sz="2000" i="1">
              <a:latin typeface="Aller light" charset="0"/>
            </a:endParaRPr>
          </a:p>
          <a:p>
            <a:pPr eaLnBrk="1" hangingPunct="1"/>
            <a:endParaRPr lang="en-GB" altLang="en-US" sz="2000" i="1">
              <a:latin typeface="Aller light" charset="0"/>
            </a:endParaRPr>
          </a:p>
          <a:p>
            <a:pPr eaLnBrk="1" hangingPunct="1"/>
            <a:r>
              <a:rPr lang="en-GB" altLang="en-US" i="1">
                <a:latin typeface="Aller light" charset="0"/>
              </a:rPr>
              <a:t> </a:t>
            </a:r>
            <a:endParaRPr lang="en-GB" altLang="en-US">
              <a:latin typeface="Aller light" charset="0"/>
            </a:endParaRPr>
          </a:p>
        </p:txBody>
      </p:sp>
      <p:pic>
        <p:nvPicPr>
          <p:cNvPr id="174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78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p:cNvPicPr>
            <a:picLocks noChangeAspect="1" noChangeArrowheads="1"/>
          </p:cNvPicPr>
          <p:nvPr/>
        </p:nvPicPr>
        <p:blipFill>
          <a:blip r:embed="rId4">
            <a:extLst>
              <a:ext uri="{28A0092B-C50C-407E-A947-70E740481C1C}">
                <a14:useLocalDpi xmlns:a14="http://schemas.microsoft.com/office/drawing/2010/main" val="0"/>
              </a:ext>
            </a:extLst>
          </a:blip>
          <a:srcRect l="39999" t="35132" r="46667" b="45259"/>
          <a:stretch>
            <a:fillRect/>
          </a:stretch>
        </p:blipFill>
        <p:spPr bwMode="auto">
          <a:xfrm>
            <a:off x="4838700" y="228600"/>
            <a:ext cx="5249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35504E46-F2C6-43AE-BEEB-2784A7C55D69}"/>
              </a:ext>
            </a:extLst>
          </p:cNvPr>
          <p:cNvSpPr/>
          <p:nvPr/>
        </p:nvSpPr>
        <p:spPr>
          <a:xfrm>
            <a:off x="1905000" y="3216275"/>
            <a:ext cx="8382000" cy="3170238"/>
          </a:xfrm>
          <a:prstGeom prst="rect">
            <a:avLst/>
          </a:prstGeom>
        </p:spPr>
        <p:txBody>
          <a:bodyPr>
            <a:spAutoFit/>
          </a:bodyPr>
          <a:lstStyle/>
          <a:p>
            <a:pPr eaLnBrk="1" fontAlgn="auto" hangingPunct="1">
              <a:spcBef>
                <a:spcPts val="0"/>
              </a:spcBef>
              <a:spcAft>
                <a:spcPts val="0"/>
              </a:spcAft>
              <a:defRPr/>
            </a:pPr>
            <a:r>
              <a:rPr lang="en-GB" altLang="en-US" sz="2000" i="1" dirty="0">
                <a:latin typeface="Aller light"/>
              </a:rPr>
              <a:t>Guarantees all disabled pupils and students a right to participate in all forms of mainstream education with appropriate support.</a:t>
            </a:r>
          </a:p>
          <a:p>
            <a:pPr eaLnBrk="1" fontAlgn="auto" hangingPunct="1">
              <a:spcBef>
                <a:spcPts val="0"/>
              </a:spcBef>
              <a:spcAft>
                <a:spcPts val="0"/>
              </a:spcAft>
              <a:defRPr/>
            </a:pPr>
            <a:endParaRPr lang="en-GB" altLang="en-US" sz="2000" i="1" dirty="0">
              <a:latin typeface="Aller light"/>
            </a:endParaRPr>
          </a:p>
          <a:p>
            <a:pPr eaLnBrk="1" fontAlgn="auto" hangingPunct="1">
              <a:spcBef>
                <a:spcPts val="0"/>
              </a:spcBef>
              <a:spcAft>
                <a:spcPts val="0"/>
              </a:spcAft>
              <a:defRPr/>
            </a:pPr>
            <a:r>
              <a:rPr lang="en-GB" altLang="en-US" sz="2000" dirty="0">
                <a:latin typeface="Aller light"/>
              </a:rPr>
              <a:t>UK has replaced restrictions on its obligations:</a:t>
            </a:r>
          </a:p>
          <a:p>
            <a:pPr marL="457200" indent="-457200" eaLnBrk="1" fontAlgn="auto" hangingPunct="1">
              <a:spcBef>
                <a:spcPts val="0"/>
              </a:spcBef>
              <a:spcAft>
                <a:spcPts val="0"/>
              </a:spcAft>
              <a:buFontTx/>
              <a:buAutoNum type="arabicPeriod"/>
              <a:defRPr/>
            </a:pPr>
            <a:r>
              <a:rPr lang="en-GB" altLang="en-US" sz="2000" dirty="0">
                <a:latin typeface="Aller light"/>
              </a:rPr>
              <a:t>Definition of ‘general education system’ changed to</a:t>
            </a:r>
            <a:br>
              <a:rPr lang="en-GB" altLang="en-US" sz="2000" dirty="0">
                <a:latin typeface="Aller light"/>
              </a:rPr>
            </a:br>
            <a:r>
              <a:rPr lang="en-GB" altLang="en-US" sz="2000" dirty="0">
                <a:latin typeface="Aller light"/>
              </a:rPr>
              <a:t>‘segregated education’ (Mainstream + Special Schools)</a:t>
            </a:r>
          </a:p>
          <a:p>
            <a:pPr marL="457200" indent="-457200" eaLnBrk="1" fontAlgn="auto" hangingPunct="1">
              <a:spcBef>
                <a:spcPts val="0"/>
              </a:spcBef>
              <a:spcAft>
                <a:spcPts val="0"/>
              </a:spcAft>
              <a:buFontTx/>
              <a:buAutoNum type="arabicPeriod"/>
              <a:defRPr/>
            </a:pPr>
            <a:r>
              <a:rPr lang="en-GB" altLang="en-US" sz="2000" dirty="0">
                <a:latin typeface="Aller light"/>
              </a:rPr>
              <a:t>Reserves the UK’s right to send disabled children to special schools outside their local area.</a:t>
            </a:r>
          </a:p>
          <a:p>
            <a:pPr eaLnBrk="1" fontAlgn="auto" hangingPunct="1">
              <a:spcBef>
                <a:spcPts val="0"/>
              </a:spcBef>
              <a:spcAft>
                <a:spcPts val="0"/>
              </a:spcAft>
              <a:defRPr/>
            </a:pPr>
            <a:endParaRPr lang="en-GB" altLang="en-US" sz="2000" dirty="0">
              <a:latin typeface="Aller light"/>
            </a:endParaRPr>
          </a:p>
          <a:p>
            <a:pPr eaLnBrk="1" fontAlgn="auto" hangingPunct="1">
              <a:spcBef>
                <a:spcPts val="0"/>
              </a:spcBef>
              <a:spcAft>
                <a:spcPts val="0"/>
              </a:spcAft>
              <a:defRPr/>
            </a:pPr>
            <a:r>
              <a:rPr lang="en-GB" altLang="en-US" sz="2000" dirty="0">
                <a:latin typeface="Aller light"/>
              </a:rPr>
              <a:t>It is the only country in the world apart from Mauritius to do so.</a:t>
            </a:r>
          </a:p>
        </p:txBody>
      </p:sp>
      <p:sp>
        <p:nvSpPr>
          <p:cNvPr id="17415" name="Rectangle 11"/>
          <p:cNvSpPr>
            <a:spLocks noChangeArrowheads="1"/>
          </p:cNvSpPr>
          <p:nvPr/>
        </p:nvSpPr>
        <p:spPr bwMode="auto">
          <a:xfrm>
            <a:off x="5422900" y="214947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r>
              <a:rPr lang="en-GB" altLang="en-US">
                <a:latin typeface="Aller light" charset="0"/>
              </a:rPr>
              <a:t>Article 24: A right to Inclusive Education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pic>
        <p:nvPicPr>
          <p:cNvPr id="184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78400"/>
            <a:ext cx="12080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2209800" y="15240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6000">
                <a:solidFill>
                  <a:schemeClr val="bg1"/>
                </a:solidFill>
                <a:latin typeface="Aller light" charset="0"/>
              </a:rPr>
              <a:t>Prevalence of SHCN</a:t>
            </a:r>
          </a:p>
        </p:txBody>
      </p:sp>
      <p:pic>
        <p:nvPicPr>
          <p:cNvPr id="1843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2519363"/>
            <a:ext cx="328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r="4132" b="-3737"/>
          <a:stretch>
            <a:fillRect/>
          </a:stretch>
        </p:blipFill>
        <p:spPr bwMode="auto">
          <a:xfrm>
            <a:off x="2359025" y="2540000"/>
            <a:ext cx="33559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p:cNvSpPr>
            <a:spLocks noChangeArrowheads="1"/>
          </p:cNvSpPr>
          <p:nvPr/>
        </p:nvSpPr>
        <p:spPr bwMode="auto">
          <a:xfrm>
            <a:off x="2209800" y="330517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a:solidFill>
                  <a:schemeClr val="bg1"/>
                </a:solidFill>
                <a:latin typeface="Aller light" charset="0"/>
              </a:rPr>
              <a:t>Analysis of 2018 figures for state funded </a:t>
            </a:r>
          </a:p>
          <a:p>
            <a:pPr eaLnBrk="1" hangingPunct="1"/>
            <a:r>
              <a:rPr lang="en-GB" altLang="en-US">
                <a:solidFill>
                  <a:schemeClr val="bg1"/>
                </a:solidFill>
                <a:latin typeface="Aller light" charset="0"/>
              </a:rPr>
              <a:t>primary and secondary schools</a:t>
            </a:r>
          </a:p>
        </p:txBody>
      </p:sp>
      <p:pic>
        <p:nvPicPr>
          <p:cNvPr id="184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021263"/>
            <a:ext cx="609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0075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6"/>
          <p:cNvSpPr>
            <a:spLocks noChangeArrowheads="1"/>
          </p:cNvSpPr>
          <p:nvPr/>
        </p:nvSpPr>
        <p:spPr bwMode="auto">
          <a:xfrm>
            <a:off x="3429000" y="958850"/>
            <a:ext cx="1752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4.7m children</a:t>
            </a:r>
          </a:p>
          <a:p>
            <a:pPr eaLnBrk="1" hangingPunct="1">
              <a:spcBef>
                <a:spcPct val="50000"/>
              </a:spcBef>
            </a:pPr>
            <a:r>
              <a:rPr lang="en-GB" altLang="en-US" sz="2000" b="1">
                <a:solidFill>
                  <a:srgbClr val="58256A"/>
                </a:solidFill>
                <a:latin typeface="Aller light" charset="0"/>
              </a:rPr>
              <a:t>16,766 schools</a:t>
            </a:r>
            <a:endParaRPr lang="en-GB" altLang="en-US" sz="2000" b="1">
              <a:solidFill>
                <a:srgbClr val="58256A"/>
              </a:solidFill>
            </a:endParaRPr>
          </a:p>
        </p:txBody>
      </p:sp>
      <p:sp>
        <p:nvSpPr>
          <p:cNvPr id="19460"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Prevalence – mainstream state schools</a:t>
            </a:r>
          </a:p>
        </p:txBody>
      </p:sp>
      <p:pic>
        <p:nvPicPr>
          <p:cNvPr id="19461" name="Picture 6" descr="Student Education Level - Preschool, Kindergarten, Primary School, Secondary, College, University - Stick Figure Pictogram Icon Clipart Stock Vector - 26999417"/>
          <p:cNvPicPr>
            <a:picLocks noChangeAspect="1" noChangeArrowheads="1"/>
          </p:cNvPicPr>
          <p:nvPr/>
        </p:nvPicPr>
        <p:blipFill>
          <a:blip r:embed="rId3">
            <a:extLst>
              <a:ext uri="{28A0092B-C50C-407E-A947-70E740481C1C}">
                <a14:useLocalDpi xmlns:a14="http://schemas.microsoft.com/office/drawing/2010/main" val="0"/>
              </a:ext>
            </a:extLst>
          </a:blip>
          <a:srcRect t="33112" r="50000" b="35555"/>
          <a:stretch>
            <a:fillRect/>
          </a:stretch>
        </p:blipFill>
        <p:spPr bwMode="auto">
          <a:xfrm>
            <a:off x="1908175" y="906463"/>
            <a:ext cx="16065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Student Education Level - Preschool, Kindergarten, Primary School, Secondary, College, University - Stick Figure Pictogram Icon Clipart Stock Vector - 26999417"/>
          <p:cNvPicPr>
            <a:picLocks noChangeAspect="1" noChangeArrowheads="1"/>
          </p:cNvPicPr>
          <p:nvPr/>
        </p:nvPicPr>
        <p:blipFill>
          <a:blip r:embed="rId3">
            <a:extLst>
              <a:ext uri="{28A0092B-C50C-407E-A947-70E740481C1C}">
                <a14:useLocalDpi xmlns:a14="http://schemas.microsoft.com/office/drawing/2010/main" val="0"/>
              </a:ext>
            </a:extLst>
          </a:blip>
          <a:srcRect l="47444" t="33333" b="34444"/>
          <a:stretch>
            <a:fillRect/>
          </a:stretch>
        </p:blipFill>
        <p:spPr bwMode="auto">
          <a:xfrm>
            <a:off x="5588000" y="933450"/>
            <a:ext cx="16891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66"/>
          <p:cNvSpPr>
            <a:spLocks noChangeArrowheads="1"/>
          </p:cNvSpPr>
          <p:nvPr/>
        </p:nvSpPr>
        <p:spPr bwMode="auto">
          <a:xfrm>
            <a:off x="7092950" y="922338"/>
            <a:ext cx="1752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3.2m children</a:t>
            </a:r>
          </a:p>
          <a:p>
            <a:pPr eaLnBrk="1" hangingPunct="1">
              <a:spcBef>
                <a:spcPct val="50000"/>
              </a:spcBef>
            </a:pPr>
            <a:r>
              <a:rPr lang="en-GB" altLang="en-US" sz="2000" b="1">
                <a:solidFill>
                  <a:srgbClr val="58256A"/>
                </a:solidFill>
                <a:latin typeface="Aller light" charset="0"/>
              </a:rPr>
              <a:t>3,436 schools</a:t>
            </a:r>
            <a:endParaRPr lang="en-GB" altLang="en-US" sz="2000" b="1">
              <a:solidFill>
                <a:srgbClr val="58256A"/>
              </a:solidFill>
            </a:endParaRPr>
          </a:p>
        </p:txBody>
      </p:sp>
      <p:sp>
        <p:nvSpPr>
          <p:cNvPr id="19464" name="Rectangle 68"/>
          <p:cNvSpPr>
            <a:spLocks noChangeArrowheads="1"/>
          </p:cNvSpPr>
          <p:nvPr/>
        </p:nvSpPr>
        <p:spPr bwMode="auto">
          <a:xfrm>
            <a:off x="1968500" y="2027238"/>
            <a:ext cx="557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7.9m children in 20,202 schools</a:t>
            </a:r>
            <a:endParaRPr lang="en-GB" altLang="en-US" sz="2000" b="1">
              <a:solidFill>
                <a:srgbClr val="58256A"/>
              </a:solidFill>
            </a:endParaRPr>
          </a:p>
        </p:txBody>
      </p:sp>
      <p:grpSp>
        <p:nvGrpSpPr>
          <p:cNvPr id="23" name="Group 22"/>
          <p:cNvGrpSpPr>
            <a:grpSpLocks/>
          </p:cNvGrpSpPr>
          <p:nvPr/>
        </p:nvGrpSpPr>
        <p:grpSpPr bwMode="auto">
          <a:xfrm>
            <a:off x="6550025" y="4530725"/>
            <a:ext cx="4030663" cy="555625"/>
            <a:chOff x="5026046" y="4530895"/>
            <a:chExt cx="4030944" cy="554979"/>
          </a:xfrm>
        </p:grpSpPr>
        <p:pic>
          <p:nvPicPr>
            <p:cNvPr id="19494" name="Graphic 34" descr="Earth globe: Africa and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046" y="456427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Shape 55">
              <a:extLst>
                <a:ext uri="{FF2B5EF4-FFF2-40B4-BE49-F238E27FC236}">
                  <a16:creationId xmlns:a16="http://schemas.microsoft.com/office/drawing/2014/main" xmlns="" id="{BAFBE5CC-431A-463D-BF07-BE3B8EA2F4EF}"/>
                </a:ext>
              </a:extLst>
            </p:cNvPr>
            <p:cNvSpPr/>
            <p:nvPr/>
          </p:nvSpPr>
          <p:spPr bwMode="auto">
            <a:xfrm>
              <a:off x="5753172" y="4567366"/>
              <a:ext cx="3303818" cy="518508"/>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58256A"/>
                  </a:solidFill>
                  <a:latin typeface="Aller light"/>
                </a:rPr>
                <a:t>EAL</a:t>
              </a:r>
            </a:p>
          </p:txBody>
        </p:sp>
        <p:sp>
          <p:nvSpPr>
            <p:cNvPr id="53" name="Text Box 29">
              <a:extLst>
                <a:ext uri="{FF2B5EF4-FFF2-40B4-BE49-F238E27FC236}">
                  <a16:creationId xmlns:a16="http://schemas.microsoft.com/office/drawing/2014/main" xmlns="" id="{A0734709-6F09-4A73-B479-88E9C13551C1}"/>
                </a:ext>
              </a:extLst>
            </p:cNvPr>
            <p:cNvSpPr txBox="1"/>
            <p:nvPr/>
          </p:nvSpPr>
          <p:spPr>
            <a:xfrm>
              <a:off x="6228242" y="4530895"/>
              <a:ext cx="720069" cy="470000"/>
            </a:xfrm>
            <a:prstGeom prst="rect">
              <a:avLst/>
            </a:prstGeom>
            <a:noFill/>
            <a:ln>
              <a:noFill/>
            </a:ln>
            <a:effectLst/>
          </p:spPr>
          <p:txBody>
            <a:bodyPr wrap="none">
              <a:spAutoFit/>
            </a:bodyPr>
            <a:lstStyle/>
            <a:p>
              <a:pPr algn="ctr" eaLnBrk="1" fontAlgn="auto" hangingPunct="1">
                <a:lnSpc>
                  <a:spcPct val="107000"/>
                </a:lnSpc>
                <a:spcBef>
                  <a:spcPts val="0"/>
                </a:spcBef>
                <a:spcAft>
                  <a:spcPts val="800"/>
                </a:spcAft>
                <a:tabLst>
                  <a:tab pos="4716780" algn="l"/>
                </a:tabLst>
                <a:defRPr/>
              </a:pPr>
              <a:r>
                <a:rPr lang="en-US" b="1" dirty="0">
                  <a:ln w="9525" cap="flat" cmpd="sng" algn="ctr">
                    <a:solidFill>
                      <a:srgbClr val="92D050"/>
                    </a:solidFill>
                    <a:prstDash val="solid"/>
                    <a:round/>
                  </a:ln>
                  <a:solidFill>
                    <a:srgbClr val="FFFFFF"/>
                  </a:solidFill>
                  <a:effectLst>
                    <a:outerShdw blurRad="50800" dist="50800" dir="5400000" algn="ctr" rotWithShape="0">
                      <a:srgbClr val="92D050"/>
                    </a:outerShdw>
                  </a:effectLst>
                  <a:ea typeface="Calibri" panose="020F0502020204030204" pitchFamily="34" charset="0"/>
                  <a:cs typeface="Calibri" panose="020F0502020204030204" pitchFamily="34" charset="0"/>
                </a:rPr>
                <a:t>19%</a:t>
              </a:r>
              <a:endParaRPr lang="en-GB" sz="1100" dirty="0">
                <a:ln>
                  <a:solidFill>
                    <a:srgbClr val="92D050"/>
                  </a:solidFill>
                </a:ln>
                <a:effectLst>
                  <a:outerShdw blurRad="50800" dist="50800" dir="5400000" algn="ctr" rotWithShape="0">
                    <a:srgbClr val="92D050"/>
                  </a:outerShdw>
                </a:effectLst>
                <a:ea typeface="Calibri" panose="020F0502020204030204" pitchFamily="34" charset="0"/>
                <a:cs typeface="Times New Roman" panose="02020603050405020304" pitchFamily="18" charset="0"/>
              </a:endParaRPr>
            </a:p>
          </p:txBody>
        </p:sp>
        <p:sp>
          <p:nvSpPr>
            <p:cNvPr id="19497" name="Rectangle 69"/>
            <p:cNvSpPr>
              <a:spLocks noChangeArrowheads="1"/>
            </p:cNvSpPr>
            <p:nvPr/>
          </p:nvSpPr>
          <p:spPr bwMode="auto">
            <a:xfrm>
              <a:off x="7027599" y="4564273"/>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1.5m children</a:t>
              </a:r>
            </a:p>
          </p:txBody>
        </p:sp>
      </p:grpSp>
      <p:grpSp>
        <p:nvGrpSpPr>
          <p:cNvPr id="25" name="Group 24"/>
          <p:cNvGrpSpPr>
            <a:grpSpLocks/>
          </p:cNvGrpSpPr>
          <p:nvPr/>
        </p:nvGrpSpPr>
        <p:grpSpPr bwMode="auto">
          <a:xfrm>
            <a:off x="1941513" y="2362200"/>
            <a:ext cx="8574087" cy="3344863"/>
            <a:chOff x="417223" y="2362200"/>
            <a:chExt cx="8574376" cy="3344785"/>
          </a:xfrm>
        </p:grpSpPr>
        <p:sp>
          <p:nvSpPr>
            <p:cNvPr id="42" name="Freeform: Shape 41">
              <a:extLst>
                <a:ext uri="{FF2B5EF4-FFF2-40B4-BE49-F238E27FC236}">
                  <a16:creationId xmlns:a16="http://schemas.microsoft.com/office/drawing/2014/main" xmlns="" id="{E0BAFDE2-C773-4110-8153-946718BC5E2F}"/>
                </a:ext>
              </a:extLst>
            </p:cNvPr>
            <p:cNvSpPr/>
            <p:nvPr/>
          </p:nvSpPr>
          <p:spPr bwMode="auto">
            <a:xfrm>
              <a:off x="5722827" y="3884577"/>
              <a:ext cx="1009684" cy="522275"/>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58256A"/>
                  </a:solidFill>
                  <a:latin typeface="Aller light"/>
                </a:rPr>
                <a:t>SHCN</a:t>
              </a:r>
            </a:p>
          </p:txBody>
        </p:sp>
        <p:sp>
          <p:nvSpPr>
            <p:cNvPr id="45" name="Right Brace 44">
              <a:extLst>
                <a:ext uri="{FF2B5EF4-FFF2-40B4-BE49-F238E27FC236}">
                  <a16:creationId xmlns:a16="http://schemas.microsoft.com/office/drawing/2014/main" xmlns="" id="{035E7F75-8784-4635-AC5D-260A5FC0ED09}"/>
                </a:ext>
              </a:extLst>
            </p:cNvPr>
            <p:cNvSpPr/>
            <p:nvPr/>
          </p:nvSpPr>
          <p:spPr>
            <a:xfrm>
              <a:off x="4241639" y="2362200"/>
              <a:ext cx="522306" cy="3344785"/>
            </a:xfrm>
            <a:prstGeom prst="rightBrace">
              <a:avLst/>
            </a:prstGeom>
            <a:ln>
              <a:solidFill>
                <a:srgbClr val="5825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350" dirty="0"/>
            </a:p>
          </p:txBody>
        </p:sp>
        <p:grpSp>
          <p:nvGrpSpPr>
            <p:cNvPr id="19473" name="Group 1"/>
            <p:cNvGrpSpPr>
              <a:grpSpLocks/>
            </p:cNvGrpSpPr>
            <p:nvPr/>
          </p:nvGrpSpPr>
          <p:grpSpPr bwMode="auto">
            <a:xfrm>
              <a:off x="417223" y="2514600"/>
              <a:ext cx="3845718" cy="3108610"/>
              <a:chOff x="540670" y="390767"/>
              <a:chExt cx="3845718" cy="3108610"/>
            </a:xfrm>
          </p:grpSpPr>
          <p:sp>
            <p:nvSpPr>
              <p:cNvPr id="3" name="Rectangle: Rounded Corners 2">
                <a:extLst>
                  <a:ext uri="{FF2B5EF4-FFF2-40B4-BE49-F238E27FC236}">
                    <a16:creationId xmlns:a16="http://schemas.microsoft.com/office/drawing/2014/main" xmlns="" id="{073974E4-6733-4440-9C59-0969891484A8}"/>
                  </a:ext>
                </a:extLst>
              </p:cNvPr>
              <p:cNvSpPr/>
              <p:nvPr/>
            </p:nvSpPr>
            <p:spPr bwMode="auto">
              <a:xfrm>
                <a:off x="564483" y="920976"/>
                <a:ext cx="3803779" cy="438140"/>
              </a:xfrm>
              <a:prstGeom prst="roundRect">
                <a:avLst>
                  <a:gd name="adj" fmla="val 10000"/>
                </a:avLst>
              </a:prstGeom>
              <a:noFill/>
              <a:ln>
                <a:solidFill>
                  <a:srgbClr val="000000"/>
                </a:solidFill>
              </a:ln>
              <a:effectLst>
                <a:outerShdw blurRad="127000" dist="38100" dir="3000000" algn="tl" rotWithShape="0">
                  <a:prstClr val="black">
                    <a:alpha val="40000"/>
                  </a:prstClr>
                </a:outerShdw>
              </a:effectLst>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5" name="Rectangle: Rounded Corners 4">
                <a:extLst>
                  <a:ext uri="{FF2B5EF4-FFF2-40B4-BE49-F238E27FC236}">
                    <a16:creationId xmlns:a16="http://schemas.microsoft.com/office/drawing/2014/main" xmlns="" id="{1DE198E5-4FD6-4B2D-A64E-8006ABC0AA77}"/>
                  </a:ext>
                </a:extLst>
              </p:cNvPr>
              <p:cNvSpPr/>
              <p:nvPr/>
            </p:nvSpPr>
            <p:spPr bwMode="auto">
              <a:xfrm>
                <a:off x="558133" y="1962352"/>
                <a:ext cx="3803779" cy="487352"/>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p:style>
          </p:sp>
          <p:sp>
            <p:nvSpPr>
              <p:cNvPr id="6" name="Freeform: Shape 5">
                <a:extLst>
                  <a:ext uri="{FF2B5EF4-FFF2-40B4-BE49-F238E27FC236}">
                    <a16:creationId xmlns:a16="http://schemas.microsoft.com/office/drawing/2014/main" xmlns="" id="{69A3F18F-0780-4277-8D82-EC32FCE91DFB}"/>
                  </a:ext>
                </a:extLst>
              </p:cNvPr>
              <p:cNvSpPr/>
              <p:nvPr/>
            </p:nvSpPr>
            <p:spPr bwMode="auto">
              <a:xfrm>
                <a:off x="1082025" y="2000451"/>
                <a:ext cx="3205271" cy="428615"/>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b="1" dirty="0">
                    <a:solidFill>
                      <a:srgbClr val="58256A"/>
                    </a:solidFill>
                    <a:latin typeface="Aller light"/>
                  </a:rPr>
                  <a:t>AD/HD, Autistic spectrum disorder</a:t>
                </a:r>
              </a:p>
            </p:txBody>
          </p:sp>
          <p:sp>
            <p:nvSpPr>
              <p:cNvPr id="7" name="Rectangle: Rounded Corners 6">
                <a:extLst>
                  <a:ext uri="{FF2B5EF4-FFF2-40B4-BE49-F238E27FC236}">
                    <a16:creationId xmlns:a16="http://schemas.microsoft.com/office/drawing/2014/main" xmlns="" id="{2A95B861-59BF-4FA6-9805-C4053344CB6A}"/>
                  </a:ext>
                </a:extLst>
              </p:cNvPr>
              <p:cNvSpPr/>
              <p:nvPr/>
            </p:nvSpPr>
            <p:spPr bwMode="auto">
              <a:xfrm>
                <a:off x="567658" y="1424202"/>
                <a:ext cx="3805367" cy="481001"/>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2">
                <a:schemeClr val="accent5">
                  <a:hueOff val="0"/>
                  <a:satOff val="0"/>
                  <a:lumOff val="0"/>
                  <a:alphaOff val="0"/>
                </a:schemeClr>
              </a:effectRef>
              <a:fontRef idx="minor"/>
            </p:style>
          </p:sp>
          <p:sp>
            <p:nvSpPr>
              <p:cNvPr id="8" name="Freeform: Shape 7">
                <a:extLst>
                  <a:ext uri="{FF2B5EF4-FFF2-40B4-BE49-F238E27FC236}">
                    <a16:creationId xmlns:a16="http://schemas.microsoft.com/office/drawing/2014/main" xmlns="" id="{0BFEC6AF-0202-4380-97AD-04A2FD655155}"/>
                  </a:ext>
                </a:extLst>
              </p:cNvPr>
              <p:cNvSpPr/>
              <p:nvPr/>
            </p:nvSpPr>
            <p:spPr bwMode="auto">
              <a:xfrm>
                <a:off x="1066150" y="1419439"/>
                <a:ext cx="3298937" cy="48100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b="1" dirty="0">
                    <a:solidFill>
                      <a:srgbClr val="58256A"/>
                    </a:solidFill>
                    <a:latin typeface="Aller light"/>
                  </a:rPr>
                  <a:t>Speech, language &amp; communication needs</a:t>
                </a:r>
              </a:p>
            </p:txBody>
          </p:sp>
          <p:sp>
            <p:nvSpPr>
              <p:cNvPr id="9" name="Rectangle: Rounded Corners 8">
                <a:extLst>
                  <a:ext uri="{FF2B5EF4-FFF2-40B4-BE49-F238E27FC236}">
                    <a16:creationId xmlns:a16="http://schemas.microsoft.com/office/drawing/2014/main" xmlns="" id="{CE205A30-6F2D-450E-ACA5-11DAF4592D95}"/>
                  </a:ext>
                </a:extLst>
              </p:cNvPr>
              <p:cNvSpPr/>
              <p:nvPr/>
            </p:nvSpPr>
            <p:spPr bwMode="auto">
              <a:xfrm>
                <a:off x="553370" y="2554476"/>
                <a:ext cx="3832355" cy="450840"/>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10" name="Freeform: Shape 9">
                <a:extLst>
                  <a:ext uri="{FF2B5EF4-FFF2-40B4-BE49-F238E27FC236}">
                    <a16:creationId xmlns:a16="http://schemas.microsoft.com/office/drawing/2014/main" xmlns="" id="{BC3A2847-57F1-44E7-8A9B-5979CA875CC4}"/>
                  </a:ext>
                </a:extLst>
              </p:cNvPr>
              <p:cNvSpPr/>
              <p:nvPr/>
            </p:nvSpPr>
            <p:spPr bwMode="auto">
              <a:xfrm>
                <a:off x="1070913" y="2579875"/>
                <a:ext cx="3227496" cy="366704"/>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Auditory</a:t>
                </a:r>
                <a:r>
                  <a:rPr lang="en-US" sz="1300" b="1" dirty="0">
                    <a:solidFill>
                      <a:srgbClr val="58256A"/>
                    </a:solidFill>
                    <a:latin typeface="Aller light"/>
                  </a:rPr>
                  <a:t> </a:t>
                </a:r>
                <a:r>
                  <a:rPr lang="en-US" sz="1300" dirty="0">
                    <a:solidFill>
                      <a:srgbClr val="58256A"/>
                    </a:solidFill>
                    <a:latin typeface="Aller light"/>
                  </a:rPr>
                  <a:t>processing</a:t>
                </a:r>
                <a:r>
                  <a:rPr lang="en-US" sz="1300" b="1" dirty="0">
                    <a:solidFill>
                      <a:srgbClr val="58256A"/>
                    </a:solidFill>
                    <a:latin typeface="Aller light"/>
                  </a:rPr>
                  <a:t> </a:t>
                </a:r>
                <a:r>
                  <a:rPr lang="en-US" sz="1300" dirty="0">
                    <a:solidFill>
                      <a:srgbClr val="58256A"/>
                    </a:solidFill>
                    <a:latin typeface="Aller light"/>
                  </a:rPr>
                  <a:t>disorder</a:t>
                </a:r>
              </a:p>
            </p:txBody>
          </p:sp>
          <p:sp>
            <p:nvSpPr>
              <p:cNvPr id="11" name="Rectangle: Rounded Corners 10">
                <a:extLst>
                  <a:ext uri="{FF2B5EF4-FFF2-40B4-BE49-F238E27FC236}">
                    <a16:creationId xmlns:a16="http://schemas.microsoft.com/office/drawing/2014/main" xmlns="" id="{A858CA6F-FD69-43D8-BE93-1D9C16B7523F}"/>
                  </a:ext>
                </a:extLst>
              </p:cNvPr>
              <p:cNvSpPr/>
              <p:nvPr/>
            </p:nvSpPr>
            <p:spPr bwMode="auto">
              <a:xfrm>
                <a:off x="572421" y="390763"/>
                <a:ext cx="3803779" cy="481002"/>
              </a:xfrm>
              <a:prstGeom prst="roundRect">
                <a:avLst>
                  <a:gd name="adj" fmla="val 10000"/>
                </a:avLst>
              </a:prstGeom>
              <a:solidFill>
                <a:schemeClr val="bg1"/>
              </a:solidFill>
              <a:ln>
                <a:solidFill>
                  <a:srgbClr val="58256A"/>
                </a:solidFill>
              </a:ln>
              <a:effectLst/>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12" name="Freeform: Shape 11">
                <a:extLst>
                  <a:ext uri="{FF2B5EF4-FFF2-40B4-BE49-F238E27FC236}">
                    <a16:creationId xmlns:a16="http://schemas.microsoft.com/office/drawing/2014/main" xmlns="" id="{89647B86-5FF8-4B98-B23D-B6E3175E66A7}"/>
                  </a:ext>
                </a:extLst>
              </p:cNvPr>
              <p:cNvSpPr/>
              <p:nvPr/>
            </p:nvSpPr>
            <p:spPr bwMode="auto">
              <a:xfrm>
                <a:off x="1102664" y="430450"/>
                <a:ext cx="3146531" cy="458776"/>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Mild or temporary hearing impairment</a:t>
                </a:r>
              </a:p>
            </p:txBody>
          </p:sp>
          <p:pic>
            <p:nvPicPr>
              <p:cNvPr id="19486" name="Graphic 14" descr="Head with g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99" y="2004401"/>
                <a:ext cx="396875" cy="396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87" name="Graphic 16" descr="Brain in he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4" y="2597911"/>
                <a:ext cx="368300" cy="368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88" name="Graphic 18" descr="Dea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021" y="459029"/>
                <a:ext cx="366713" cy="366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89" name="Picture 2" descr="Image result for icon talker speak"/>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13904" y="1493247"/>
                <a:ext cx="355563" cy="35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Graphic 43" descr="Dea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021" y="971392"/>
                <a:ext cx="366712"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xmlns="" id="{4F67CDD3-4E8D-444F-8E19-F0FADE6D2381}"/>
                  </a:ext>
                </a:extLst>
              </p:cNvPr>
              <p:cNvGrpSpPr/>
              <p:nvPr/>
            </p:nvGrpSpPr>
            <p:grpSpPr>
              <a:xfrm>
                <a:off x="540670" y="3067574"/>
                <a:ext cx="3832225" cy="431803"/>
                <a:chOff x="429349" y="4277008"/>
                <a:chExt cx="3832225" cy="431803"/>
              </a:xfrm>
              <a:solidFill>
                <a:srgbClr val="00B0F0"/>
              </a:solidFill>
            </p:grpSpPr>
            <p:sp>
              <p:nvSpPr>
                <p:cNvPr id="18" name="Rectangle: Rounded Corners 17">
                  <a:extLst>
                    <a:ext uri="{FF2B5EF4-FFF2-40B4-BE49-F238E27FC236}">
                      <a16:creationId xmlns:a16="http://schemas.microsoft.com/office/drawing/2014/main" xmlns="" id="{3A52DC82-CE97-4E27-930B-F50D3C4D9AD7}"/>
                    </a:ext>
                  </a:extLst>
                </p:cNvPr>
                <p:cNvSpPr/>
                <p:nvPr/>
              </p:nvSpPr>
              <p:spPr bwMode="auto">
                <a:xfrm>
                  <a:off x="429349" y="4277008"/>
                  <a:ext cx="3832225" cy="431803"/>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22" name="Freeform: Shape 21">
                  <a:extLst>
                    <a:ext uri="{FF2B5EF4-FFF2-40B4-BE49-F238E27FC236}">
                      <a16:creationId xmlns:a16="http://schemas.microsoft.com/office/drawing/2014/main" xmlns="" id="{B1CC1FE6-E765-45DF-8A38-0E0975AF67D8}"/>
                    </a:ext>
                  </a:extLst>
                </p:cNvPr>
                <p:cNvSpPr/>
                <p:nvPr/>
              </p:nvSpPr>
              <p:spPr bwMode="auto">
                <a:xfrm>
                  <a:off x="971148" y="4313296"/>
                  <a:ext cx="3228975" cy="36122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b="1" dirty="0">
                      <a:solidFill>
                        <a:srgbClr val="58256A"/>
                      </a:solidFill>
                      <a:latin typeface="Aller light"/>
                    </a:rPr>
                    <a:t>Visual impairment</a:t>
                  </a:r>
                </a:p>
              </p:txBody>
            </p:sp>
          </p:grpSp>
          <p:pic>
            <p:nvPicPr>
              <p:cNvPr id="51" name="Graphic 50" descr="Blind">
                <a:extLst>
                  <a:ext uri="{FF2B5EF4-FFF2-40B4-BE49-F238E27FC236}">
                    <a16:creationId xmlns:a16="http://schemas.microsoft.com/office/drawing/2014/main" xmlns="" id="{7C5C4554-4C61-4D93-8818-D893CC308F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799" y="3061443"/>
                <a:ext cx="437934" cy="437934"/>
              </a:xfrm>
              <a:prstGeom prst="rect">
                <a:avLst/>
              </a:prstGeom>
            </p:spPr>
          </p:pic>
          <p:sp>
            <p:nvSpPr>
              <p:cNvPr id="4" name="Freeform: Shape 3">
                <a:extLst>
                  <a:ext uri="{FF2B5EF4-FFF2-40B4-BE49-F238E27FC236}">
                    <a16:creationId xmlns:a16="http://schemas.microsoft.com/office/drawing/2014/main" xmlns="" id="{FD2B051C-B66F-45CD-8898-C5B825D6716F}"/>
                  </a:ext>
                </a:extLst>
              </p:cNvPr>
              <p:cNvSpPr/>
              <p:nvPr/>
            </p:nvSpPr>
            <p:spPr bwMode="auto">
              <a:xfrm>
                <a:off x="1043924" y="954313"/>
                <a:ext cx="3170345" cy="400041"/>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b="1" dirty="0">
                    <a:solidFill>
                      <a:srgbClr val="58256A"/>
                    </a:solidFill>
                    <a:latin typeface="Aller light"/>
                  </a:rPr>
                  <a:t>Permanent hearing impairment</a:t>
                </a:r>
              </a:p>
            </p:txBody>
          </p:sp>
        </p:grpSp>
        <p:pic>
          <p:nvPicPr>
            <p:cNvPr id="19474" name="Picture 98" descr="A close up of a logo&#10;&#10;Description automatically generated"/>
            <p:cNvPicPr>
              <a:picLocks noChangeAspect="1" noChangeArrowheads="1"/>
            </p:cNvPicPr>
            <p:nvPr/>
          </p:nvPicPr>
          <p:blipFill>
            <a:blip r:embed="rId10">
              <a:extLst>
                <a:ext uri="{28A0092B-C50C-407E-A947-70E740481C1C}">
                  <a14:useLocalDpi xmlns:a14="http://schemas.microsoft.com/office/drawing/2010/main" val="0"/>
                </a:ext>
              </a:extLst>
            </a:blip>
            <a:srcRect l="867" t="233" r="94974" b="90202"/>
            <a:stretch>
              <a:fillRect/>
            </a:stretch>
          </p:blipFill>
          <p:spPr bwMode="auto">
            <a:xfrm>
              <a:off x="5071834" y="3863907"/>
              <a:ext cx="403724" cy="5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29">
              <a:extLst>
                <a:ext uri="{FF2B5EF4-FFF2-40B4-BE49-F238E27FC236}">
                  <a16:creationId xmlns:a16="http://schemas.microsoft.com/office/drawing/2014/main" xmlns="" id="{8934E9F7-BBCA-4DA4-B8CD-05A09D0EF024}"/>
                </a:ext>
              </a:extLst>
            </p:cNvPr>
            <p:cNvSpPr txBox="1"/>
            <p:nvPr/>
          </p:nvSpPr>
          <p:spPr>
            <a:xfrm>
              <a:off x="6308263" y="3863907"/>
              <a:ext cx="672664" cy="470000"/>
            </a:xfrm>
            <a:prstGeom prst="rect">
              <a:avLst/>
            </a:prstGeom>
            <a:noFill/>
            <a:ln>
              <a:noFill/>
            </a:ln>
            <a:effectLst/>
          </p:spPr>
          <p:txBody>
            <a:bodyPr>
              <a:spAutoFit/>
            </a:bodyPr>
            <a:lstStyle/>
            <a:p>
              <a:pPr algn="ctr" eaLnBrk="1" fontAlgn="auto" hangingPunct="1">
                <a:lnSpc>
                  <a:spcPct val="107000"/>
                </a:lnSpc>
                <a:spcBef>
                  <a:spcPts val="0"/>
                </a:spcBef>
                <a:spcAft>
                  <a:spcPts val="800"/>
                </a:spcAft>
                <a:tabLst>
                  <a:tab pos="4716780" algn="l"/>
                </a:tabLst>
                <a:defRPr/>
              </a:pPr>
              <a:r>
                <a:rPr lang="en-US" b="1" dirty="0">
                  <a:ln w="9525" cap="flat" cmpd="sng" algn="ctr">
                    <a:solidFill>
                      <a:srgbClr val="58256A"/>
                    </a:solidFill>
                    <a:prstDash val="solid"/>
                    <a:round/>
                  </a:ln>
                  <a:solidFill>
                    <a:srgbClr val="FFFFFF"/>
                  </a:solidFill>
                  <a:effectLst>
                    <a:outerShdw blurRad="12700" dist="38100" dir="2700000" algn="tl">
                      <a:srgbClr val="7030A0"/>
                    </a:outerShdw>
                  </a:effectLst>
                  <a:ea typeface="Calibri" panose="020F0502020204030204" pitchFamily="34" charset="0"/>
                  <a:cs typeface="Calibri" panose="020F0502020204030204" pitchFamily="34" charset="0"/>
                </a:rPr>
                <a:t>6%</a:t>
              </a:r>
              <a:endParaRPr lang="en-GB" sz="1100" dirty="0">
                <a:ln>
                  <a:solidFill>
                    <a:srgbClr val="58256A"/>
                  </a:solidFill>
                </a:ln>
                <a:ea typeface="Calibri" panose="020F0502020204030204" pitchFamily="34" charset="0"/>
                <a:cs typeface="Times New Roman" panose="02020603050405020304" pitchFamily="18" charset="0"/>
              </a:endParaRPr>
            </a:p>
          </p:txBody>
        </p:sp>
        <p:sp>
          <p:nvSpPr>
            <p:cNvPr id="19476" name="Rectangle 70"/>
            <p:cNvSpPr>
              <a:spLocks noChangeArrowheads="1"/>
            </p:cNvSpPr>
            <p:nvPr/>
          </p:nvSpPr>
          <p:spPr bwMode="auto">
            <a:xfrm>
              <a:off x="7027598" y="3902436"/>
              <a:ext cx="1964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240,000 children</a:t>
              </a:r>
            </a:p>
          </p:txBody>
        </p:sp>
      </p:grpSp>
      <p:grpSp>
        <p:nvGrpSpPr>
          <p:cNvPr id="24" name="Group 23"/>
          <p:cNvGrpSpPr>
            <a:grpSpLocks/>
          </p:cNvGrpSpPr>
          <p:nvPr/>
        </p:nvGrpSpPr>
        <p:grpSpPr bwMode="auto">
          <a:xfrm>
            <a:off x="6596063" y="5168900"/>
            <a:ext cx="3997325" cy="606425"/>
            <a:chOff x="5071834" y="5168986"/>
            <a:chExt cx="3997063" cy="606624"/>
          </a:xfrm>
        </p:grpSpPr>
        <p:sp>
          <p:nvSpPr>
            <p:cNvPr id="54" name="Freeform: Shape 53">
              <a:extLst>
                <a:ext uri="{FF2B5EF4-FFF2-40B4-BE49-F238E27FC236}">
                  <a16:creationId xmlns:a16="http://schemas.microsoft.com/office/drawing/2014/main" xmlns="" id="{9D36E7E9-04B4-4360-B34D-04F844912F57}"/>
                </a:ext>
              </a:extLst>
            </p:cNvPr>
            <p:cNvSpPr/>
            <p:nvPr/>
          </p:nvSpPr>
          <p:spPr bwMode="auto">
            <a:xfrm>
              <a:off x="5765526" y="5208687"/>
              <a:ext cx="3303371" cy="51928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58256A"/>
                  </a:solidFill>
                  <a:latin typeface="Aller light"/>
                </a:rPr>
                <a:t>Young children</a:t>
              </a:r>
            </a:p>
          </p:txBody>
        </p:sp>
        <p:pic>
          <p:nvPicPr>
            <p:cNvPr id="95" name="Graphic 94" descr="Woman with kid">
              <a:extLst>
                <a:ext uri="{FF2B5EF4-FFF2-40B4-BE49-F238E27FC236}">
                  <a16:creationId xmlns:a16="http://schemas.microsoft.com/office/drawing/2014/main" xmlns="" id="{B7BBF7FA-092A-496C-8A49-786BD1D0E6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1834" y="5178514"/>
              <a:ext cx="596861" cy="597096"/>
            </a:xfrm>
            <a:prstGeom prst="rect">
              <a:avLst/>
            </a:prstGeom>
          </p:spPr>
        </p:pic>
        <p:sp>
          <p:nvSpPr>
            <p:cNvPr id="19470" name="Rectangle 71"/>
            <p:cNvSpPr>
              <a:spLocks noChangeArrowheads="1"/>
            </p:cNvSpPr>
            <p:nvPr/>
          </p:nvSpPr>
          <p:spPr bwMode="auto">
            <a:xfrm>
              <a:off x="7027598" y="5168986"/>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4.7m children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pic>
        <p:nvPicPr>
          <p:cNvPr id="2048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36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1066800"/>
            <a:ext cx="63881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Prevalence – by individual need</a:t>
            </a:r>
          </a:p>
        </p:txBody>
      </p:sp>
      <p:sp>
        <p:nvSpPr>
          <p:cNvPr id="20486" name="Rectangle 28"/>
          <p:cNvSpPr>
            <a:spLocks noChangeArrowheads="1"/>
          </p:cNvSpPr>
          <p:nvPr/>
        </p:nvSpPr>
        <p:spPr bwMode="auto">
          <a:xfrm>
            <a:off x="8432800" y="3716338"/>
            <a:ext cx="1963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1400" b="1">
                <a:solidFill>
                  <a:srgbClr val="58256A"/>
                </a:solidFill>
                <a:latin typeface="Aller light" charset="0"/>
              </a:rPr>
              <a:t>23,000 HI children</a:t>
            </a:r>
          </a:p>
          <a:p>
            <a:pPr eaLnBrk="1" hangingPunct="1">
              <a:spcBef>
                <a:spcPct val="50000"/>
              </a:spcBef>
            </a:pPr>
            <a:r>
              <a:rPr lang="en-GB" altLang="en-US" sz="1000" b="1">
                <a:solidFill>
                  <a:srgbClr val="58256A"/>
                </a:solidFill>
                <a:latin typeface="Aller light" charset="0"/>
              </a:rPr>
              <a:t>up to 1 per primary school</a:t>
            </a:r>
          </a:p>
          <a:p>
            <a:pPr eaLnBrk="1" hangingPunct="1">
              <a:spcBef>
                <a:spcPct val="50000"/>
              </a:spcBef>
            </a:pPr>
            <a:r>
              <a:rPr lang="en-GB" altLang="en-US" sz="1000" b="1">
                <a:solidFill>
                  <a:srgbClr val="58256A"/>
                </a:solidFill>
                <a:latin typeface="Aller light" charset="0"/>
              </a:rPr>
              <a:t>up to 2 per secondary school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grpSp>
        <p:nvGrpSpPr>
          <p:cNvPr id="21507" name="Group 82"/>
          <p:cNvGrpSpPr>
            <a:grpSpLocks/>
          </p:cNvGrpSpPr>
          <p:nvPr/>
        </p:nvGrpSpPr>
        <p:grpSpPr bwMode="auto">
          <a:xfrm>
            <a:off x="2000250" y="1676400"/>
            <a:ext cx="1689100" cy="2690813"/>
            <a:chOff x="4761512" y="1086092"/>
            <a:chExt cx="1689100" cy="2691484"/>
          </a:xfrm>
        </p:grpSpPr>
        <p:pic>
          <p:nvPicPr>
            <p:cNvPr id="21531" name="Picture 6" descr="Student Education Level - Preschool, Kindergarten, Primary School, Secondary, College, University - Stick Figure Pictogram Icon Clipart Stock Vector - 26999417"/>
            <p:cNvPicPr>
              <a:picLocks noChangeAspect="1" noChangeArrowheads="1"/>
            </p:cNvPicPr>
            <p:nvPr/>
          </p:nvPicPr>
          <p:blipFill>
            <a:blip r:embed="rId2">
              <a:extLst>
                <a:ext uri="{28A0092B-C50C-407E-A947-70E740481C1C}">
                  <a14:useLocalDpi xmlns:a14="http://schemas.microsoft.com/office/drawing/2010/main" val="0"/>
                </a:ext>
              </a:extLst>
            </a:blip>
            <a:srcRect l="47444" t="33333" b="34444"/>
            <a:stretch>
              <a:fillRect/>
            </a:stretch>
          </p:blipFill>
          <p:spPr bwMode="auto">
            <a:xfrm>
              <a:off x="4761512" y="1086092"/>
              <a:ext cx="16891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2" name="Group 81"/>
            <p:cNvGrpSpPr>
              <a:grpSpLocks/>
            </p:cNvGrpSpPr>
            <p:nvPr/>
          </p:nvGrpSpPr>
          <p:grpSpPr bwMode="auto">
            <a:xfrm>
              <a:off x="4842384" y="2232938"/>
              <a:ext cx="1366838" cy="1544638"/>
              <a:chOff x="4842384" y="2232938"/>
              <a:chExt cx="1366838" cy="1544638"/>
            </a:xfrm>
          </p:grpSpPr>
          <p:pic>
            <p:nvPicPr>
              <p:cNvPr id="21533" name="Graphic 32" descr="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384" y="22329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Graphic 33" descr="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422" y="22329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Graphic 35" descr="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609" y="26615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Graphic 36" descr="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422" y="264727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Graphic 37" descr="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959" y="3091776"/>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Graphic 59" descr="Children"/>
              <p:cNvPicPr>
                <a:picLocks noChangeAspect="1" noChangeArrowheads="1"/>
              </p:cNvPicPr>
              <p:nvPr/>
            </p:nvPicPr>
            <p:blipFill>
              <a:blip r:embed="rId4">
                <a:extLst>
                  <a:ext uri="{28A0092B-C50C-407E-A947-70E740481C1C}">
                    <a14:useLocalDpi xmlns:a14="http://schemas.microsoft.com/office/drawing/2010/main" val="0"/>
                  </a:ext>
                </a:extLst>
              </a:blip>
              <a:srcRect r="68291"/>
              <a:stretch>
                <a:fillRect/>
              </a:stretch>
            </p:blipFill>
            <p:spPr bwMode="auto">
              <a:xfrm>
                <a:off x="5710747" y="3091776"/>
                <a:ext cx="217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508" name="Picture 6" descr="Student Education Level - Preschool, Kindergarten, Primary School, Secondary, College, University - Stick Figure Pictogram Icon Clipart Stock Vector - 26999417"/>
          <p:cNvPicPr>
            <a:picLocks noChangeAspect="1" noChangeArrowheads="1"/>
          </p:cNvPicPr>
          <p:nvPr/>
        </p:nvPicPr>
        <p:blipFill>
          <a:blip r:embed="rId2">
            <a:extLst>
              <a:ext uri="{28A0092B-C50C-407E-A947-70E740481C1C}">
                <a14:useLocalDpi xmlns:a14="http://schemas.microsoft.com/office/drawing/2010/main" val="0"/>
              </a:ext>
            </a:extLst>
          </a:blip>
          <a:srcRect t="33112" r="50000" b="35555"/>
          <a:stretch>
            <a:fillRect/>
          </a:stretch>
        </p:blipFill>
        <p:spPr bwMode="auto">
          <a:xfrm>
            <a:off x="3578225" y="1600200"/>
            <a:ext cx="16065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Graphic 43" descr="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2914650"/>
            <a:ext cx="6699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Graphic 57" descr="Children"/>
          <p:cNvPicPr>
            <a:picLocks noChangeAspect="1" noChangeArrowheads="1"/>
          </p:cNvPicPr>
          <p:nvPr/>
        </p:nvPicPr>
        <p:blipFill>
          <a:blip r:embed="rId3">
            <a:extLst>
              <a:ext uri="{28A0092B-C50C-407E-A947-70E740481C1C}">
                <a14:useLocalDpi xmlns:a14="http://schemas.microsoft.com/office/drawing/2010/main" val="0"/>
              </a:ext>
            </a:extLst>
          </a:blip>
          <a:srcRect r="47607"/>
          <a:stretch>
            <a:fillRect/>
          </a:stretch>
        </p:blipFill>
        <p:spPr bwMode="auto">
          <a:xfrm>
            <a:off x="4443413" y="2916238"/>
            <a:ext cx="3524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Graphic 58" descr="Children"/>
          <p:cNvPicPr>
            <a:picLocks noChangeAspect="1" noChangeArrowheads="1"/>
          </p:cNvPicPr>
          <p:nvPr/>
        </p:nvPicPr>
        <p:blipFill>
          <a:blip r:embed="rId5">
            <a:extLst>
              <a:ext uri="{28A0092B-C50C-407E-A947-70E740481C1C}">
                <a14:useLocalDpi xmlns:a14="http://schemas.microsoft.com/office/drawing/2010/main" val="0"/>
              </a:ext>
            </a:extLst>
          </a:blip>
          <a:srcRect l="2051" r="-970" b="9109"/>
          <a:stretch>
            <a:fillRect/>
          </a:stretch>
        </p:blipFill>
        <p:spPr bwMode="auto">
          <a:xfrm>
            <a:off x="3797300" y="3289300"/>
            <a:ext cx="6588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77"/>
          <p:cNvSpPr>
            <a:spLocks noChangeArrowheads="1"/>
          </p:cNvSpPr>
          <p:nvPr/>
        </p:nvSpPr>
        <p:spPr bwMode="auto">
          <a:xfrm>
            <a:off x="9602788" y="3576638"/>
            <a:ext cx="547687" cy="447675"/>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GB" altLang="en-US"/>
          </a:p>
        </p:txBody>
      </p:sp>
      <p:pic>
        <p:nvPicPr>
          <p:cNvPr id="2151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605155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Graphic 58" descr="Children"/>
          <p:cNvPicPr>
            <a:picLocks noChangeAspect="1" noChangeArrowheads="1"/>
          </p:cNvPicPr>
          <p:nvPr/>
        </p:nvPicPr>
        <p:blipFill>
          <a:blip r:embed="rId5">
            <a:extLst>
              <a:ext uri="{28A0092B-C50C-407E-A947-70E740481C1C}">
                <a14:useLocalDpi xmlns:a14="http://schemas.microsoft.com/office/drawing/2010/main" val="0"/>
              </a:ext>
            </a:extLst>
          </a:blip>
          <a:srcRect l="2051" r="-970" b="9109"/>
          <a:stretch>
            <a:fillRect/>
          </a:stretch>
        </p:blipFill>
        <p:spPr bwMode="auto">
          <a:xfrm>
            <a:off x="4454525" y="3295650"/>
            <a:ext cx="660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Graphic 58" descr="Children"/>
          <p:cNvPicPr>
            <a:picLocks noChangeAspect="1" noChangeArrowheads="1"/>
          </p:cNvPicPr>
          <p:nvPr/>
        </p:nvPicPr>
        <p:blipFill>
          <a:blip r:embed="rId5">
            <a:extLst>
              <a:ext uri="{28A0092B-C50C-407E-A947-70E740481C1C}">
                <a14:useLocalDpi xmlns:a14="http://schemas.microsoft.com/office/drawing/2010/main" val="0"/>
              </a:ext>
            </a:extLst>
          </a:blip>
          <a:srcRect l="2051" r="-970" b="9109"/>
          <a:stretch>
            <a:fillRect/>
          </a:stretch>
        </p:blipFill>
        <p:spPr bwMode="auto">
          <a:xfrm>
            <a:off x="3787775" y="3709988"/>
            <a:ext cx="6588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Graphic 58" descr="Children"/>
          <p:cNvPicPr>
            <a:picLocks noChangeAspect="1" noChangeArrowheads="1"/>
          </p:cNvPicPr>
          <p:nvPr/>
        </p:nvPicPr>
        <p:blipFill>
          <a:blip r:embed="rId5">
            <a:extLst>
              <a:ext uri="{28A0092B-C50C-407E-A947-70E740481C1C}">
                <a14:useLocalDpi xmlns:a14="http://schemas.microsoft.com/office/drawing/2010/main" val="0"/>
              </a:ext>
            </a:extLst>
          </a:blip>
          <a:srcRect l="2051" r="-970" b="9109"/>
          <a:stretch>
            <a:fillRect/>
          </a:stretch>
        </p:blipFill>
        <p:spPr bwMode="auto">
          <a:xfrm>
            <a:off x="4449763" y="3706813"/>
            <a:ext cx="66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Graphic 58" descr="Children"/>
          <p:cNvPicPr>
            <a:picLocks noChangeAspect="1" noChangeArrowheads="1"/>
          </p:cNvPicPr>
          <p:nvPr/>
        </p:nvPicPr>
        <p:blipFill>
          <a:blip r:embed="rId5">
            <a:extLst>
              <a:ext uri="{28A0092B-C50C-407E-A947-70E740481C1C}">
                <a14:useLocalDpi xmlns:a14="http://schemas.microsoft.com/office/drawing/2010/main" val="0"/>
              </a:ext>
            </a:extLst>
          </a:blip>
          <a:srcRect l="5142" r="-970" b="9109"/>
          <a:stretch>
            <a:fillRect/>
          </a:stretch>
        </p:blipFill>
        <p:spPr bwMode="auto">
          <a:xfrm>
            <a:off x="3819525" y="4117975"/>
            <a:ext cx="638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Graphic 50" descr="Children"/>
          <p:cNvPicPr>
            <a:picLocks noChangeAspect="1" noChangeArrowheads="1"/>
          </p:cNvPicPr>
          <p:nvPr/>
        </p:nvPicPr>
        <p:blipFill>
          <a:blip r:embed="rId7">
            <a:extLst>
              <a:ext uri="{28A0092B-C50C-407E-A947-70E740481C1C}">
                <a14:useLocalDpi xmlns:a14="http://schemas.microsoft.com/office/drawing/2010/main" val="0"/>
              </a:ext>
            </a:extLst>
          </a:blip>
          <a:srcRect l="50587" b="11761"/>
          <a:stretch>
            <a:fillRect/>
          </a:stretch>
        </p:blipFill>
        <p:spPr bwMode="auto">
          <a:xfrm>
            <a:off x="4778375" y="2919413"/>
            <a:ext cx="3222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Graphic 50" descr="Children"/>
          <p:cNvPicPr>
            <a:picLocks noChangeAspect="1" noChangeArrowheads="1"/>
          </p:cNvPicPr>
          <p:nvPr/>
        </p:nvPicPr>
        <p:blipFill>
          <a:blip r:embed="rId7">
            <a:extLst>
              <a:ext uri="{28A0092B-C50C-407E-A947-70E740481C1C}">
                <a14:useLocalDpi xmlns:a14="http://schemas.microsoft.com/office/drawing/2010/main" val="0"/>
              </a:ext>
            </a:extLst>
          </a:blip>
          <a:srcRect l="4416" r="68842" b="17361"/>
          <a:stretch>
            <a:fillRect/>
          </a:stretch>
        </p:blipFill>
        <p:spPr bwMode="auto">
          <a:xfrm>
            <a:off x="2795588" y="2830513"/>
            <a:ext cx="1873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Shape 62">
            <a:extLst>
              <a:ext uri="{FF2B5EF4-FFF2-40B4-BE49-F238E27FC236}">
                <a16:creationId xmlns:a16="http://schemas.microsoft.com/office/drawing/2014/main" xmlns="" id="{00C57703-834A-47C4-A876-BB0E8DF80DD7}"/>
              </a:ext>
            </a:extLst>
          </p:cNvPr>
          <p:cNvSpPr/>
          <p:nvPr/>
        </p:nvSpPr>
        <p:spPr bwMode="auto">
          <a:xfrm>
            <a:off x="6181725" y="3729038"/>
            <a:ext cx="3303588" cy="51911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0070C0"/>
                </a:solidFill>
                <a:latin typeface="Aller light"/>
              </a:rPr>
              <a:t>Young children (Primary schools)</a:t>
            </a:r>
          </a:p>
        </p:txBody>
      </p:sp>
      <p:sp>
        <p:nvSpPr>
          <p:cNvPr id="65" name="Freeform: Shape 64">
            <a:extLst>
              <a:ext uri="{FF2B5EF4-FFF2-40B4-BE49-F238E27FC236}">
                <a16:creationId xmlns:a16="http://schemas.microsoft.com/office/drawing/2014/main" xmlns="" id="{583BF189-1F60-417D-A2A3-477DDF5B41B6}"/>
              </a:ext>
            </a:extLst>
          </p:cNvPr>
          <p:cNvSpPr/>
          <p:nvPr/>
        </p:nvSpPr>
        <p:spPr bwMode="auto">
          <a:xfrm>
            <a:off x="6165850" y="3257550"/>
            <a:ext cx="3303588" cy="519113"/>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92D050"/>
                </a:solidFill>
                <a:latin typeface="Aller light"/>
              </a:rPr>
              <a:t>English as additional language EAL</a:t>
            </a:r>
          </a:p>
        </p:txBody>
      </p:sp>
      <p:sp>
        <p:nvSpPr>
          <p:cNvPr id="66" name="Freeform: Shape 65">
            <a:extLst>
              <a:ext uri="{FF2B5EF4-FFF2-40B4-BE49-F238E27FC236}">
                <a16:creationId xmlns:a16="http://schemas.microsoft.com/office/drawing/2014/main" xmlns="" id="{AB59553B-3C49-4646-9F3B-B0E2D7DAA255}"/>
              </a:ext>
            </a:extLst>
          </p:cNvPr>
          <p:cNvSpPr/>
          <p:nvPr/>
        </p:nvSpPr>
        <p:spPr bwMode="auto">
          <a:xfrm>
            <a:off x="6149975" y="2767013"/>
            <a:ext cx="3613150" cy="51911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58256A"/>
                </a:solidFill>
                <a:latin typeface="Aller light"/>
              </a:rPr>
              <a:t>Special hearing &amp; communication needs SHCN </a:t>
            </a:r>
          </a:p>
        </p:txBody>
      </p:sp>
      <p:pic>
        <p:nvPicPr>
          <p:cNvPr id="21523" name="Picture 98" descr="A close up of a logo&#10;&#10;Description automatically generated"/>
          <p:cNvPicPr>
            <a:picLocks noChangeAspect="1" noChangeArrowheads="1"/>
          </p:cNvPicPr>
          <p:nvPr/>
        </p:nvPicPr>
        <p:blipFill>
          <a:blip r:embed="rId8">
            <a:extLst>
              <a:ext uri="{28A0092B-C50C-407E-A947-70E740481C1C}">
                <a14:useLocalDpi xmlns:a14="http://schemas.microsoft.com/office/drawing/2010/main" val="0"/>
              </a:ext>
            </a:extLst>
          </a:blip>
          <a:srcRect l="867" t="233" r="94974" b="90202"/>
          <a:stretch>
            <a:fillRect/>
          </a:stretch>
        </p:blipFill>
        <p:spPr bwMode="auto">
          <a:xfrm>
            <a:off x="9631363" y="2693988"/>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Graphic 94" descr="Woman with k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7438" y="3646488"/>
            <a:ext cx="5953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Graphic 34" descr="Earth globe: Africa and Europ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4138" y="322421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Prevalence – by typical classroom size</a:t>
            </a:r>
          </a:p>
        </p:txBody>
      </p:sp>
      <p:sp>
        <p:nvSpPr>
          <p:cNvPr id="21527" name="Rectangle 76"/>
          <p:cNvSpPr>
            <a:spLocks noChangeArrowheads="1"/>
          </p:cNvSpPr>
          <p:nvPr/>
        </p:nvSpPr>
        <p:spPr bwMode="auto">
          <a:xfrm>
            <a:off x="1941513" y="971550"/>
            <a:ext cx="7391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58256A"/>
                </a:solidFill>
                <a:latin typeface="Aller light" charset="0"/>
              </a:rPr>
              <a:t>National averages should be treated with caution</a:t>
            </a:r>
          </a:p>
          <a:p>
            <a:pPr eaLnBrk="1" hangingPunct="1">
              <a:spcBef>
                <a:spcPct val="50000"/>
              </a:spcBef>
            </a:pPr>
            <a:r>
              <a:rPr lang="en-GB" altLang="en-US" sz="2000">
                <a:solidFill>
                  <a:srgbClr val="58256A"/>
                </a:solidFill>
                <a:latin typeface="Aller light" charset="0"/>
              </a:rPr>
              <a:t>Prevalence varies with individual school location and circumstances…</a:t>
            </a:r>
            <a:endParaRPr lang="en-GB" altLang="en-US" sz="2000">
              <a:solidFill>
                <a:srgbClr val="58256A"/>
              </a:solidFill>
            </a:endParaRPr>
          </a:p>
        </p:txBody>
      </p:sp>
      <p:sp>
        <p:nvSpPr>
          <p:cNvPr id="21528" name="Rectangle 78"/>
          <p:cNvSpPr>
            <a:spLocks noChangeArrowheads="1"/>
          </p:cNvSpPr>
          <p:nvPr/>
        </p:nvSpPr>
        <p:spPr bwMode="auto">
          <a:xfrm>
            <a:off x="1890713" y="4595813"/>
            <a:ext cx="7391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58256A"/>
                </a:solidFill>
                <a:latin typeface="Aller light" charset="0"/>
              </a:rPr>
              <a:t>but the need to provide appropriate conditions for children with SHCN </a:t>
            </a:r>
            <a:r>
              <a:rPr lang="en-GB" altLang="en-US" sz="2000" i="1">
                <a:solidFill>
                  <a:srgbClr val="58256A"/>
                </a:solidFill>
                <a:latin typeface="Aller light" charset="0"/>
              </a:rPr>
              <a:t>should be anticipated in every classroom</a:t>
            </a:r>
          </a:p>
          <a:p>
            <a:pPr eaLnBrk="1" hangingPunct="1">
              <a:spcBef>
                <a:spcPct val="50000"/>
              </a:spcBef>
            </a:pPr>
            <a:r>
              <a:rPr lang="en-GB" altLang="en-US" sz="2000">
                <a:solidFill>
                  <a:srgbClr val="58256A"/>
                </a:solidFill>
                <a:latin typeface="Aller light" charset="0"/>
              </a:rPr>
              <a:t>Where there is significantly higher prevalence in a school cohort, consider specialist resource provision or designated unit</a:t>
            </a:r>
            <a:endParaRPr lang="en-GB" altLang="en-US" sz="2000">
              <a:solidFill>
                <a:srgbClr val="58256A"/>
              </a:solidFill>
            </a:endParaRPr>
          </a:p>
        </p:txBody>
      </p:sp>
      <p:sp>
        <p:nvSpPr>
          <p:cNvPr id="80" name="Freeform: Shape 79">
            <a:extLst>
              <a:ext uri="{FF2B5EF4-FFF2-40B4-BE49-F238E27FC236}">
                <a16:creationId xmlns:a16="http://schemas.microsoft.com/office/drawing/2014/main" xmlns="" id="{4246E755-0D95-441B-8CE7-8C04EFDE7209}"/>
              </a:ext>
            </a:extLst>
          </p:cNvPr>
          <p:cNvSpPr/>
          <p:nvPr/>
        </p:nvSpPr>
        <p:spPr bwMode="auto">
          <a:xfrm>
            <a:off x="3749675" y="2565400"/>
            <a:ext cx="1719263" cy="407988"/>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200" dirty="0">
                <a:solidFill>
                  <a:srgbClr val="58256A"/>
                </a:solidFill>
                <a:latin typeface="Aller light"/>
              </a:rPr>
              <a:t>2 SHCN per classroom</a:t>
            </a:r>
          </a:p>
        </p:txBody>
      </p:sp>
      <p:sp>
        <p:nvSpPr>
          <p:cNvPr id="84" name="Freeform: Shape 83">
            <a:extLst>
              <a:ext uri="{FF2B5EF4-FFF2-40B4-BE49-F238E27FC236}">
                <a16:creationId xmlns:a16="http://schemas.microsoft.com/office/drawing/2014/main" xmlns="" id="{6B63DCD3-94B1-4EA6-84F1-3491BA6C6E73}"/>
              </a:ext>
            </a:extLst>
          </p:cNvPr>
          <p:cNvSpPr/>
          <p:nvPr/>
        </p:nvSpPr>
        <p:spPr bwMode="auto">
          <a:xfrm>
            <a:off x="2036763" y="2566988"/>
            <a:ext cx="1719262" cy="409575"/>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200" dirty="0">
                <a:solidFill>
                  <a:srgbClr val="58256A"/>
                </a:solidFill>
                <a:latin typeface="Aller light"/>
              </a:rPr>
              <a:t>1 SHCN per classroom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22531" name="Rectangle 77"/>
          <p:cNvSpPr>
            <a:spLocks noChangeArrowheads="1"/>
          </p:cNvSpPr>
          <p:nvPr/>
        </p:nvSpPr>
        <p:spPr bwMode="auto">
          <a:xfrm>
            <a:off x="5062538" y="2365375"/>
            <a:ext cx="547687" cy="447675"/>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GB" altLang="en-US"/>
          </a:p>
        </p:txBody>
      </p:sp>
      <p:pic>
        <p:nvPicPr>
          <p:cNvPr id="22532"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5876925"/>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Prevalence – what the teachers say</a:t>
            </a:r>
          </a:p>
        </p:txBody>
      </p:sp>
      <p:pic>
        <p:nvPicPr>
          <p:cNvPr id="22534" name="Picture 4" descr="cid:image001.jpg@01D51B86.EBCBD77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16625" y="1587500"/>
            <a:ext cx="36115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cid:image002.jpg@01D51B86.EBCBD77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057400" y="1563688"/>
            <a:ext cx="36957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3"/>
          <p:cNvSpPr>
            <a:spLocks noChangeArrowheads="1"/>
          </p:cNvSpPr>
          <p:nvPr/>
        </p:nvSpPr>
        <p:spPr bwMode="auto">
          <a:xfrm>
            <a:off x="2838450" y="127000"/>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GB" altLang="en-US"/>
          </a:p>
        </p:txBody>
      </p:sp>
      <p:sp>
        <p:nvSpPr>
          <p:cNvPr id="22537" name="Rectangle 37"/>
          <p:cNvSpPr>
            <a:spLocks noChangeArrowheads="1"/>
          </p:cNvSpPr>
          <p:nvPr/>
        </p:nvSpPr>
        <p:spPr bwMode="auto">
          <a:xfrm>
            <a:off x="2009775" y="981075"/>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58256A"/>
                </a:solidFill>
                <a:latin typeface="Aller light" charset="0"/>
              </a:rPr>
              <a:t>Anderson Acoustics teacher survey 2016</a:t>
            </a:r>
            <a:endParaRPr lang="en-GB" altLang="en-US" sz="2000">
              <a:solidFill>
                <a:srgbClr val="58256A"/>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pic>
        <p:nvPicPr>
          <p:cNvPr id="2355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92813"/>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41488"/>
            <a:ext cx="63881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Attainment – by individual need</a:t>
            </a:r>
          </a:p>
        </p:txBody>
      </p:sp>
      <p:sp>
        <p:nvSpPr>
          <p:cNvPr id="23558" name="Rectangle 6"/>
          <p:cNvSpPr>
            <a:spLocks noChangeArrowheads="1"/>
          </p:cNvSpPr>
          <p:nvPr/>
        </p:nvSpPr>
        <p:spPr bwMode="auto">
          <a:xfrm>
            <a:off x="8229600" y="1714500"/>
            <a:ext cx="2362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1400" b="1">
                <a:solidFill>
                  <a:srgbClr val="58256A"/>
                </a:solidFill>
                <a:latin typeface="Aller light" charset="0"/>
              </a:rPr>
              <a:t>Attainment </a:t>
            </a:r>
            <a:r>
              <a:rPr lang="en-GB" altLang="en-US" sz="1200">
                <a:solidFill>
                  <a:srgbClr val="58256A"/>
                </a:solidFill>
                <a:latin typeface="Aller light" charset="0"/>
              </a:rPr>
              <a:t>English + Maths</a:t>
            </a:r>
            <a:br>
              <a:rPr lang="en-GB" altLang="en-US" sz="1200">
                <a:solidFill>
                  <a:srgbClr val="58256A"/>
                </a:solidFill>
                <a:latin typeface="Aller light" charset="0"/>
              </a:rPr>
            </a:br>
            <a:r>
              <a:rPr lang="en-GB" altLang="en-US" sz="1200">
                <a:solidFill>
                  <a:srgbClr val="58256A"/>
                </a:solidFill>
                <a:latin typeface="Aller light" charset="0"/>
              </a:rPr>
              <a:t>progress scores</a:t>
            </a:r>
          </a:p>
        </p:txBody>
      </p:sp>
      <p:sp>
        <p:nvSpPr>
          <p:cNvPr id="23559" name="Rectangle 7"/>
          <p:cNvSpPr>
            <a:spLocks noChangeArrowheads="1"/>
          </p:cNvSpPr>
          <p:nvPr/>
        </p:nvSpPr>
        <p:spPr bwMode="auto">
          <a:xfrm>
            <a:off x="1941513" y="971550"/>
            <a:ext cx="8208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58256A"/>
                </a:solidFill>
                <a:latin typeface="Aller light" charset="0"/>
              </a:rPr>
              <a:t>Attainment gap for HI is significant (remember it’s not a learning disability), but it is smaller than for other forms of SHCN. </a:t>
            </a:r>
            <a:endParaRPr lang="en-GB" altLang="en-US" sz="2000">
              <a:solidFill>
                <a:srgbClr val="58256A"/>
              </a:solidFill>
            </a:endParaRPr>
          </a:p>
        </p:txBody>
      </p:sp>
      <p:sp>
        <p:nvSpPr>
          <p:cNvPr id="23560" name="Rectangle 8"/>
          <p:cNvSpPr>
            <a:spLocks noChangeArrowheads="1"/>
          </p:cNvSpPr>
          <p:nvPr/>
        </p:nvSpPr>
        <p:spPr bwMode="auto">
          <a:xfrm>
            <a:off x="8261350" y="4286250"/>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-10%</a:t>
            </a:r>
          </a:p>
        </p:txBody>
      </p:sp>
      <p:sp>
        <p:nvSpPr>
          <p:cNvPr id="23561" name="Rectangle 9"/>
          <p:cNvSpPr>
            <a:spLocks noChangeArrowheads="1"/>
          </p:cNvSpPr>
          <p:nvPr/>
        </p:nvSpPr>
        <p:spPr bwMode="auto">
          <a:xfrm>
            <a:off x="8275638" y="3159125"/>
            <a:ext cx="196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-30%</a:t>
            </a:r>
          </a:p>
        </p:txBody>
      </p:sp>
      <p:sp>
        <p:nvSpPr>
          <p:cNvPr id="23562" name="Rectangle 10"/>
          <p:cNvSpPr>
            <a:spLocks noChangeArrowheads="1"/>
          </p:cNvSpPr>
          <p:nvPr/>
        </p:nvSpPr>
        <p:spPr bwMode="auto">
          <a:xfrm>
            <a:off x="8275638" y="3886200"/>
            <a:ext cx="196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-25%</a:t>
            </a:r>
          </a:p>
        </p:txBody>
      </p:sp>
      <p:pic>
        <p:nvPicPr>
          <p:cNvPr id="23563" name="Graphic 34" descr="Earth globe: Africa and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12921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13"/>
          <p:cNvSpPr>
            <a:spLocks noChangeArrowheads="1"/>
          </p:cNvSpPr>
          <p:nvPr/>
        </p:nvSpPr>
        <p:spPr bwMode="auto">
          <a:xfrm>
            <a:off x="6967538" y="5176838"/>
            <a:ext cx="957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92D050"/>
                </a:solidFill>
                <a:latin typeface="Aller light" charset="0"/>
              </a:rPr>
              <a:t>EAL</a:t>
            </a:r>
            <a:endParaRPr lang="en-GB" altLang="en-US" sz="2000">
              <a:solidFill>
                <a:srgbClr val="92D050"/>
              </a:solidFill>
            </a:endParaRPr>
          </a:p>
        </p:txBody>
      </p:sp>
      <p:sp>
        <p:nvSpPr>
          <p:cNvPr id="23565" name="Rectangle 14"/>
          <p:cNvSpPr>
            <a:spLocks noChangeArrowheads="1"/>
          </p:cNvSpPr>
          <p:nvPr/>
        </p:nvSpPr>
        <p:spPr bwMode="auto">
          <a:xfrm>
            <a:off x="8275638" y="5086350"/>
            <a:ext cx="196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1400" b="1">
                <a:solidFill>
                  <a:srgbClr val="92D050"/>
                </a:solidFill>
                <a:latin typeface="Aller light" charset="0"/>
              </a:rPr>
              <a:t>Lower at start of school, eliminated by age 16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pic>
        <p:nvPicPr>
          <p:cNvPr id="2457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97575"/>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41488"/>
            <a:ext cx="63881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txBox="1">
            <a:spLocks noChangeArrowheads="1"/>
          </p:cNvSpPr>
          <p:nvPr/>
        </p:nvSpPr>
        <p:spPr bwMode="auto">
          <a:xfrm>
            <a:off x="1908175" y="373063"/>
            <a:ext cx="837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Quality of research</a:t>
            </a:r>
          </a:p>
        </p:txBody>
      </p:sp>
      <p:sp>
        <p:nvSpPr>
          <p:cNvPr id="24582" name="Rectangle 6"/>
          <p:cNvSpPr>
            <a:spLocks noChangeArrowheads="1"/>
          </p:cNvSpPr>
          <p:nvPr/>
        </p:nvSpPr>
        <p:spPr bwMode="auto">
          <a:xfrm>
            <a:off x="7970838" y="1744663"/>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1400" b="1">
                <a:solidFill>
                  <a:srgbClr val="58256A"/>
                </a:solidFill>
                <a:latin typeface="Aller light" charset="0"/>
              </a:rPr>
              <a:t>Attainment</a:t>
            </a:r>
            <a:endParaRPr lang="en-GB" altLang="en-US" sz="1200">
              <a:solidFill>
                <a:srgbClr val="58256A"/>
              </a:solidFill>
              <a:latin typeface="Aller light" charset="0"/>
            </a:endParaRPr>
          </a:p>
        </p:txBody>
      </p:sp>
      <p:sp>
        <p:nvSpPr>
          <p:cNvPr id="24583" name="Rectangle 8"/>
          <p:cNvSpPr>
            <a:spLocks noChangeArrowheads="1"/>
          </p:cNvSpPr>
          <p:nvPr/>
        </p:nvSpPr>
        <p:spPr bwMode="auto">
          <a:xfrm>
            <a:off x="8045450" y="4321175"/>
            <a:ext cx="86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-10%</a:t>
            </a:r>
          </a:p>
        </p:txBody>
      </p:sp>
      <p:sp>
        <p:nvSpPr>
          <p:cNvPr id="24584" name="Rectangle 9"/>
          <p:cNvSpPr>
            <a:spLocks noChangeArrowheads="1"/>
          </p:cNvSpPr>
          <p:nvPr/>
        </p:nvSpPr>
        <p:spPr bwMode="auto">
          <a:xfrm>
            <a:off x="8064500" y="3154363"/>
            <a:ext cx="19637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-30%</a:t>
            </a:r>
          </a:p>
        </p:txBody>
      </p:sp>
      <p:sp>
        <p:nvSpPr>
          <p:cNvPr id="24585" name="Rectangle 10"/>
          <p:cNvSpPr>
            <a:spLocks noChangeArrowheads="1"/>
          </p:cNvSpPr>
          <p:nvPr/>
        </p:nvSpPr>
        <p:spPr bwMode="auto">
          <a:xfrm>
            <a:off x="8064500" y="3886200"/>
            <a:ext cx="196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b="1">
                <a:solidFill>
                  <a:srgbClr val="58256A"/>
                </a:solidFill>
                <a:latin typeface="Aller light" charset="0"/>
              </a:rPr>
              <a:t>-25%</a:t>
            </a:r>
          </a:p>
        </p:txBody>
      </p:sp>
      <p:sp>
        <p:nvSpPr>
          <p:cNvPr id="24586" name="Rectangle 11"/>
          <p:cNvSpPr>
            <a:spLocks noChangeArrowheads="1"/>
          </p:cNvSpPr>
          <p:nvPr/>
        </p:nvSpPr>
        <p:spPr bwMode="auto">
          <a:xfrm>
            <a:off x="9202738" y="1724025"/>
            <a:ext cx="14271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Speech perception research quality</a:t>
            </a:r>
            <a:endParaRPr lang="en-GB" altLang="en-US" sz="1200">
              <a:solidFill>
                <a:srgbClr val="58256A"/>
              </a:solidFill>
              <a:latin typeface="Aller light" charset="0"/>
            </a:endParaRPr>
          </a:p>
        </p:txBody>
      </p:sp>
      <p:sp>
        <p:nvSpPr>
          <p:cNvPr id="24587" name="Rectangle 12"/>
          <p:cNvSpPr>
            <a:spLocks noChangeArrowheads="1"/>
          </p:cNvSpPr>
          <p:nvPr/>
        </p:nvSpPr>
        <p:spPr bwMode="auto">
          <a:xfrm>
            <a:off x="9645650" y="4362450"/>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high</a:t>
            </a:r>
          </a:p>
        </p:txBody>
      </p:sp>
      <p:sp>
        <p:nvSpPr>
          <p:cNvPr id="24588" name="Rectangle 13"/>
          <p:cNvSpPr>
            <a:spLocks noChangeArrowheads="1"/>
          </p:cNvSpPr>
          <p:nvPr/>
        </p:nvSpPr>
        <p:spPr bwMode="auto">
          <a:xfrm>
            <a:off x="9525000" y="3932238"/>
            <a:ext cx="96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low</a:t>
            </a:r>
          </a:p>
        </p:txBody>
      </p:sp>
      <p:sp>
        <p:nvSpPr>
          <p:cNvPr id="24589" name="Rectangle 14"/>
          <p:cNvSpPr>
            <a:spLocks noChangeArrowheads="1"/>
          </p:cNvSpPr>
          <p:nvPr/>
        </p:nvSpPr>
        <p:spPr bwMode="auto">
          <a:xfrm>
            <a:off x="9525000" y="3230563"/>
            <a:ext cx="96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N/A</a:t>
            </a:r>
          </a:p>
        </p:txBody>
      </p:sp>
      <p:sp>
        <p:nvSpPr>
          <p:cNvPr id="24590" name="Rectangle 15"/>
          <p:cNvSpPr>
            <a:spLocks noChangeArrowheads="1"/>
          </p:cNvSpPr>
          <p:nvPr/>
        </p:nvSpPr>
        <p:spPr bwMode="auto">
          <a:xfrm>
            <a:off x="9525000" y="4792663"/>
            <a:ext cx="96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N/A</a:t>
            </a:r>
          </a:p>
        </p:txBody>
      </p:sp>
      <p:sp>
        <p:nvSpPr>
          <p:cNvPr id="24591" name="Rectangle 16"/>
          <p:cNvSpPr>
            <a:spLocks noChangeArrowheads="1"/>
          </p:cNvSpPr>
          <p:nvPr/>
        </p:nvSpPr>
        <p:spPr bwMode="auto">
          <a:xfrm>
            <a:off x="9525000" y="3630613"/>
            <a:ext cx="96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spcBef>
                <a:spcPct val="50000"/>
              </a:spcBef>
            </a:pPr>
            <a:r>
              <a:rPr lang="en-GB" altLang="en-US" sz="1400" b="1">
                <a:solidFill>
                  <a:srgbClr val="58256A"/>
                </a:solidFill>
                <a:latin typeface="Aller light" charset="0"/>
              </a:rPr>
              <a:t>low</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76800"/>
            <a:ext cx="12080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p:cNvSpPr>
            <a:spLocks noChangeArrowheads="1"/>
          </p:cNvSpPr>
          <p:nvPr/>
        </p:nvSpPr>
        <p:spPr bwMode="auto">
          <a:xfrm>
            <a:off x="2209800" y="838200"/>
            <a:ext cx="769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2400">
                <a:solidFill>
                  <a:schemeClr val="bg1"/>
                </a:solidFill>
                <a:latin typeface="Aller light" charset="0"/>
                <a:cs typeface="Times New Roman" pitchFamily="18" charset="0"/>
              </a:rPr>
              <a:t>Aim : </a:t>
            </a:r>
          </a:p>
          <a:p>
            <a:pPr algn="just" eaLnBrk="1" hangingPunct="1">
              <a:lnSpc>
                <a:spcPct val="100000"/>
              </a:lnSpc>
              <a:spcBef>
                <a:spcPct val="0"/>
              </a:spcBef>
              <a:buFontTx/>
              <a:buNone/>
            </a:pPr>
            <a:endParaRPr lang="en-GB" altLang="en-US" sz="2400">
              <a:solidFill>
                <a:schemeClr val="bg1"/>
              </a:solidFill>
              <a:latin typeface="Aller light" charset="0"/>
              <a:cs typeface="Times New Roman" pitchFamily="18" charset="0"/>
            </a:endParaRPr>
          </a:p>
          <a:p>
            <a:pPr algn="just" eaLnBrk="1" hangingPunct="1">
              <a:lnSpc>
                <a:spcPct val="100000"/>
              </a:lnSpc>
              <a:spcBef>
                <a:spcPct val="0"/>
              </a:spcBef>
              <a:buFontTx/>
              <a:buNone/>
            </a:pPr>
            <a:r>
              <a:rPr lang="en-GB" altLang="en-US" sz="2400">
                <a:solidFill>
                  <a:schemeClr val="bg1"/>
                </a:solidFill>
                <a:latin typeface="Aller light" charset="0"/>
                <a:cs typeface="Times New Roman" pitchFamily="18" charset="0"/>
              </a:rPr>
              <a:t>To establish </a:t>
            </a:r>
            <a:r>
              <a:rPr lang="en-GB" altLang="en-US" sz="2400" b="1" i="1">
                <a:solidFill>
                  <a:schemeClr val="bg1"/>
                </a:solidFill>
                <a:latin typeface="Aller light" charset="0"/>
                <a:cs typeface="Times New Roman" pitchFamily="18" charset="0"/>
              </a:rPr>
              <a:t>reasonably adjusted </a:t>
            </a:r>
            <a:r>
              <a:rPr lang="en-GB" altLang="en-US" sz="2400">
                <a:solidFill>
                  <a:schemeClr val="bg1"/>
                </a:solidFill>
                <a:latin typeface="Aller light" charset="0"/>
                <a:cs typeface="Times New Roman" pitchFamily="18" charset="0"/>
              </a:rPr>
              <a:t>acoustic criteria (robust, practicable) to ensure that the acoustic design </a:t>
            </a:r>
            <a:r>
              <a:rPr lang="en-GB" altLang="en-US" sz="2400" b="1" i="1">
                <a:solidFill>
                  <a:schemeClr val="bg1"/>
                </a:solidFill>
                <a:latin typeface="Aller light" charset="0"/>
                <a:cs typeface="Times New Roman" pitchFamily="18" charset="0"/>
              </a:rPr>
              <a:t>does not place people with disabilities at a disadvantage</a:t>
            </a:r>
            <a:r>
              <a:rPr lang="en-GB" altLang="en-US" sz="2400" i="1">
                <a:solidFill>
                  <a:schemeClr val="bg1"/>
                </a:solidFill>
                <a:latin typeface="Aller light" charset="0"/>
                <a:cs typeface="Times New Roman" pitchFamily="18" charset="0"/>
              </a:rPr>
              <a:t>.</a:t>
            </a:r>
            <a:r>
              <a:rPr lang="en-GB" altLang="en-US" sz="2400">
                <a:solidFill>
                  <a:schemeClr val="bg1"/>
                </a:solidFill>
                <a:latin typeface="Aller light" charset="0"/>
                <a:cs typeface="Times New Roman" pitchFamily="18" charset="0"/>
              </a:rPr>
              <a:t> </a:t>
            </a:r>
          </a:p>
          <a:p>
            <a:pPr algn="just" eaLnBrk="1" hangingPunct="1">
              <a:lnSpc>
                <a:spcPct val="100000"/>
              </a:lnSpc>
              <a:spcBef>
                <a:spcPct val="0"/>
              </a:spcBef>
              <a:buFontTx/>
              <a:buNone/>
            </a:pPr>
            <a:endParaRPr lang="en-GB" altLang="en-US" sz="2400">
              <a:solidFill>
                <a:schemeClr val="bg1"/>
              </a:solidFill>
              <a:latin typeface="Aller light" charset="0"/>
              <a:cs typeface="Times New Roman" pitchFamily="18" charset="0"/>
            </a:endParaRPr>
          </a:p>
          <a:p>
            <a:pPr algn="just" eaLnBrk="1" hangingPunct="1">
              <a:lnSpc>
                <a:spcPct val="100000"/>
              </a:lnSpc>
              <a:spcBef>
                <a:spcPct val="0"/>
              </a:spcBef>
              <a:buFontTx/>
              <a:buNone/>
            </a:pPr>
            <a:r>
              <a:rPr lang="en-GB" altLang="en-US" sz="2400">
                <a:solidFill>
                  <a:schemeClr val="bg1"/>
                </a:solidFill>
                <a:latin typeface="Aller light" charset="0"/>
                <a:cs typeface="Times New Roman" pitchFamily="18" charset="0"/>
              </a:rPr>
              <a:t>Reason: To improve access to the mainstream classroom by disabled children.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29200"/>
            <a:ext cx="12080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2209800" y="15240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6000">
                <a:solidFill>
                  <a:schemeClr val="bg1"/>
                </a:solidFill>
                <a:latin typeface="Aller light" charset="0"/>
              </a:rPr>
              <a:t>The challenge</a:t>
            </a:r>
          </a:p>
        </p:txBody>
      </p:sp>
      <p:sp>
        <p:nvSpPr>
          <p:cNvPr id="25604" name="Rectangle 4"/>
          <p:cNvSpPr>
            <a:spLocks noChangeArrowheads="1"/>
          </p:cNvSpPr>
          <p:nvPr/>
        </p:nvSpPr>
        <p:spPr bwMode="auto">
          <a:xfrm>
            <a:off x="2209800" y="33051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a:solidFill>
                  <a:schemeClr val="bg1"/>
                </a:solidFill>
                <a:latin typeface="Aller light" charset="0"/>
              </a:rPr>
              <a:t>how to improve accessibility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20CEA02C-C39A-48D7-918F-9530E2D92AAA}"/>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a:latin typeface="Aller light"/>
              </a:rPr>
              <a:t>Constraints</a:t>
            </a:r>
          </a:p>
        </p:txBody>
      </p:sp>
      <p:pic>
        <p:nvPicPr>
          <p:cNvPr id="266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42013"/>
            <a:ext cx="2743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a:extLst>
              <a:ext uri="{FF2B5EF4-FFF2-40B4-BE49-F238E27FC236}">
                <a16:creationId xmlns:a16="http://schemas.microsoft.com/office/drawing/2014/main" xmlns="" id="{BFFA4C1B-8D2E-4AF6-B45E-223242E6D574}"/>
              </a:ext>
            </a:extLst>
          </p:cNvPr>
          <p:cNvSpPr>
            <a:spLocks noChangeArrowheads="1"/>
          </p:cNvSpPr>
          <p:nvPr/>
        </p:nvSpPr>
        <p:spPr bwMode="auto">
          <a:xfrm>
            <a:off x="1828800" y="944563"/>
            <a:ext cx="84550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rgbClr val="000000"/>
                </a:solidFill>
                <a:latin typeface="Arial" panose="020B0604020202020204" pitchFamily="34" charset="0"/>
                <a:cs typeface="Arial" panose="020B0604020202020204" pitchFamily="34" charset="0"/>
              </a:defRPr>
            </a:lvl1pPr>
            <a:lvl2pPr marL="742950" indent="-285750">
              <a:defRPr sz="2400">
                <a:solidFill>
                  <a:srgbClr val="000000"/>
                </a:solidFill>
                <a:latin typeface="Arial" panose="020B0604020202020204" pitchFamily="34" charset="0"/>
                <a:cs typeface="Arial" panose="020B0604020202020204" pitchFamily="34" charset="0"/>
              </a:defRPr>
            </a:lvl2pPr>
            <a:lvl3pPr marL="1143000" indent="-228600">
              <a:defRPr sz="2400">
                <a:solidFill>
                  <a:srgbClr val="000000"/>
                </a:solidFill>
                <a:latin typeface="Arial" panose="020B0604020202020204" pitchFamily="34" charset="0"/>
                <a:cs typeface="Arial" panose="020B0604020202020204" pitchFamily="34" charset="0"/>
              </a:defRPr>
            </a:lvl3pPr>
            <a:lvl4pPr marL="1600200" indent="-228600">
              <a:defRPr sz="2400">
                <a:solidFill>
                  <a:srgbClr val="000000"/>
                </a:solidFill>
                <a:latin typeface="Arial" panose="020B0604020202020204" pitchFamily="34" charset="0"/>
                <a:cs typeface="Arial" panose="020B0604020202020204" pitchFamily="34" charset="0"/>
              </a:defRPr>
            </a:lvl4pPr>
            <a:lvl5pPr marL="2057400" indent="-228600">
              <a:defRPr sz="2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9pPr>
          </a:lstStyle>
          <a:p>
            <a:pPr marL="0" indent="0" algn="just" eaLnBrk="1" fontAlgn="auto" hangingPunct="1">
              <a:spcBef>
                <a:spcPts val="0"/>
              </a:spcBef>
              <a:spcAft>
                <a:spcPts val="0"/>
              </a:spcAft>
              <a:defRPr/>
            </a:pPr>
            <a:r>
              <a:rPr lang="en-US" altLang="en-US" sz="1800" dirty="0">
                <a:latin typeface="Aller light"/>
                <a:cs typeface="Times New Roman" panose="02020603050405020304" pitchFamily="18" charset="0"/>
              </a:rPr>
              <a:t>Not feasible to apply BB93 enhanced standard to mainstream classrooms:</a:t>
            </a:r>
          </a:p>
          <a:p>
            <a:pPr marL="0" indent="0" algn="just" eaLnBrk="1" fontAlgn="auto" hangingPunct="1">
              <a:spcBef>
                <a:spcPts val="0"/>
              </a:spcBef>
              <a:spcAft>
                <a:spcPts val="0"/>
              </a:spcAft>
              <a:defRPr/>
            </a:pPr>
            <a:endParaRPr lang="en-US" altLang="en-US" sz="1800" dirty="0">
              <a:latin typeface="Aller light"/>
              <a:cs typeface="Times New Roman" panose="02020603050405020304" pitchFamily="18" charset="0"/>
            </a:endParaRPr>
          </a:p>
          <a:p>
            <a:pPr eaLnBrk="1" fontAlgn="auto" hangingPunct="1">
              <a:spcBef>
                <a:spcPts val="0"/>
              </a:spcBef>
              <a:spcAft>
                <a:spcPts val="0"/>
              </a:spcAft>
              <a:buFont typeface="Wingdings" panose="05000000000000000000" pitchFamily="2" charset="2"/>
              <a:buChar char="Ø"/>
              <a:defRPr/>
            </a:pPr>
            <a:r>
              <a:rPr lang="en-US" sz="1600" dirty="0">
                <a:latin typeface="Aller light"/>
              </a:rPr>
              <a:t>Providing sound absorption to achieve &lt;0.4s </a:t>
            </a:r>
            <a:r>
              <a:rPr lang="en-US" sz="1600" dirty="0" err="1">
                <a:latin typeface="Aller light"/>
              </a:rPr>
              <a:t>T</a:t>
            </a:r>
            <a:r>
              <a:rPr lang="en-US" sz="1600" baseline="-25000" dirty="0" err="1">
                <a:latin typeface="Aller light"/>
              </a:rPr>
              <a:t>mf</a:t>
            </a:r>
            <a:r>
              <a:rPr lang="en-US" sz="1600" dirty="0">
                <a:latin typeface="Aller light"/>
              </a:rPr>
              <a:t> vies with spare wall space, and trends for exposed soffits for sustainability</a:t>
            </a:r>
          </a:p>
          <a:p>
            <a:pPr eaLnBrk="1" fontAlgn="auto" hangingPunct="1">
              <a:spcBef>
                <a:spcPts val="0"/>
              </a:spcBef>
              <a:spcAft>
                <a:spcPts val="0"/>
              </a:spcAft>
              <a:buFont typeface="Wingdings" panose="05000000000000000000" pitchFamily="2" charset="2"/>
              <a:buChar char="Ø"/>
              <a:defRPr/>
            </a:pPr>
            <a:endParaRPr lang="en-GB" sz="1600" dirty="0">
              <a:latin typeface="Aller light"/>
            </a:endParaRPr>
          </a:p>
          <a:p>
            <a:pPr eaLnBrk="1" fontAlgn="auto" hangingPunct="1">
              <a:spcBef>
                <a:spcPts val="0"/>
              </a:spcBef>
              <a:spcAft>
                <a:spcPts val="0"/>
              </a:spcAft>
              <a:buFont typeface="Wingdings" panose="05000000000000000000" pitchFamily="2" charset="2"/>
              <a:buChar char="Ø"/>
              <a:defRPr/>
            </a:pPr>
            <a:r>
              <a:rPr lang="en-US" sz="1600" dirty="0">
                <a:latin typeface="Aller light"/>
              </a:rPr>
              <a:t>DfE budget does not allow for provision of extra bass sound absorption to achieve </a:t>
            </a:r>
            <a:r>
              <a:rPr lang="en-GB" sz="1600" dirty="0">
                <a:latin typeface="Aller light"/>
              </a:rPr>
              <a:t>&lt;0.6s T</a:t>
            </a:r>
            <a:r>
              <a:rPr lang="en-GB" sz="1600" baseline="-25000" dirty="0">
                <a:latin typeface="Aller light"/>
              </a:rPr>
              <a:t>125Hz</a:t>
            </a:r>
          </a:p>
          <a:p>
            <a:pPr eaLnBrk="1" fontAlgn="auto" hangingPunct="1">
              <a:spcBef>
                <a:spcPts val="0"/>
              </a:spcBef>
              <a:spcAft>
                <a:spcPts val="0"/>
              </a:spcAft>
              <a:buFont typeface="Wingdings" panose="05000000000000000000" pitchFamily="2" charset="2"/>
              <a:buChar char="Ø"/>
              <a:defRPr/>
            </a:pPr>
            <a:endParaRPr lang="en-GB" sz="1600" dirty="0">
              <a:latin typeface="Aller light"/>
            </a:endParaRPr>
          </a:p>
          <a:p>
            <a:pPr eaLnBrk="1" fontAlgn="auto" hangingPunct="1">
              <a:spcBef>
                <a:spcPts val="0"/>
              </a:spcBef>
              <a:spcAft>
                <a:spcPts val="0"/>
              </a:spcAft>
              <a:buFont typeface="Wingdings" panose="05000000000000000000" pitchFamily="2" charset="2"/>
              <a:buChar char="Ø"/>
              <a:defRPr/>
            </a:pPr>
            <a:r>
              <a:rPr lang="en-US" sz="1600" dirty="0">
                <a:latin typeface="Aller light"/>
              </a:rPr>
              <a:t>&lt;0.4s </a:t>
            </a:r>
            <a:r>
              <a:rPr lang="en-US" sz="1600" dirty="0" err="1">
                <a:latin typeface="Aller light"/>
              </a:rPr>
              <a:t>T</a:t>
            </a:r>
            <a:r>
              <a:rPr lang="en-US" sz="1600" baseline="-25000" dirty="0" err="1">
                <a:latin typeface="Aller light"/>
              </a:rPr>
              <a:t>mf</a:t>
            </a:r>
            <a:r>
              <a:rPr lang="en-US" sz="1600" dirty="0">
                <a:latin typeface="Aller light"/>
              </a:rPr>
              <a:t> not appropriate as early sound reflections needed to support teacher’s voice and avoid vocal strain.</a:t>
            </a:r>
          </a:p>
          <a:p>
            <a:pPr eaLnBrk="1" fontAlgn="auto" hangingPunct="1">
              <a:spcBef>
                <a:spcPts val="0"/>
              </a:spcBef>
              <a:spcAft>
                <a:spcPts val="0"/>
              </a:spcAft>
              <a:buFont typeface="Wingdings" panose="05000000000000000000" pitchFamily="2" charset="2"/>
              <a:buChar char="Ø"/>
              <a:defRPr/>
            </a:pPr>
            <a:endParaRPr lang="en-GB" sz="1600" dirty="0">
              <a:latin typeface="Aller light"/>
            </a:endParaRPr>
          </a:p>
          <a:p>
            <a:pPr eaLnBrk="1" fontAlgn="auto" hangingPunct="1">
              <a:spcBef>
                <a:spcPts val="0"/>
              </a:spcBef>
              <a:spcAft>
                <a:spcPts val="0"/>
              </a:spcAft>
              <a:buFont typeface="Wingdings" panose="05000000000000000000" pitchFamily="2" charset="2"/>
              <a:buChar char="Ø"/>
              <a:defRPr/>
            </a:pPr>
            <a:r>
              <a:rPr lang="en-US" sz="1600" dirty="0">
                <a:latin typeface="Aller light"/>
              </a:rPr>
              <a:t>Not feasible to target 30 dBA noise (number of children in the space, priority for natural ventilation, practicable limit that even the quietest natural ventilation systems can achieve). </a:t>
            </a:r>
          </a:p>
          <a:p>
            <a:pPr eaLnBrk="1" fontAlgn="auto" hangingPunct="1">
              <a:spcBef>
                <a:spcPts val="0"/>
              </a:spcBef>
              <a:spcAft>
                <a:spcPts val="0"/>
              </a:spcAft>
              <a:buFont typeface="Wingdings" panose="05000000000000000000" pitchFamily="2" charset="2"/>
              <a:buChar char="Ø"/>
              <a:defRPr/>
            </a:pPr>
            <a:endParaRPr lang="en-GB" sz="1600" dirty="0">
              <a:latin typeface="Aller light"/>
            </a:endParaRPr>
          </a:p>
          <a:p>
            <a:pPr eaLnBrk="1" fontAlgn="auto" hangingPunct="1">
              <a:spcBef>
                <a:spcPts val="0"/>
              </a:spcBef>
              <a:spcAft>
                <a:spcPts val="0"/>
              </a:spcAft>
              <a:buFont typeface="Wingdings" panose="05000000000000000000" pitchFamily="2" charset="2"/>
              <a:buChar char="Ø"/>
              <a:defRPr/>
            </a:pPr>
            <a:r>
              <a:rPr lang="en-US" sz="1600" dirty="0">
                <a:latin typeface="Aller light"/>
              </a:rPr>
              <a:t>The standard school building budget does not allow for provision of enhanced partition and door constructions to achieve enhanced sound insulation criteria. </a:t>
            </a:r>
            <a:endParaRPr lang="en-GB" sz="1600" dirty="0">
              <a:latin typeface="Aller light"/>
            </a:endParaRPr>
          </a:p>
          <a:p>
            <a:pPr marL="0" indent="0" algn="just" eaLnBrk="1" fontAlgn="auto" hangingPunct="1">
              <a:spcBef>
                <a:spcPts val="0"/>
              </a:spcBef>
              <a:spcAft>
                <a:spcPts val="0"/>
              </a:spcAft>
              <a:defRPr/>
            </a:pPr>
            <a:endParaRPr lang="en-US" altLang="en-US" sz="1800" dirty="0">
              <a:latin typeface="Aller light"/>
              <a:cs typeface="Times New Roman" panose="02020603050405020304" pitchFamily="18" charset="0"/>
            </a:endParaRPr>
          </a:p>
          <a:p>
            <a:pPr algn="just" eaLnBrk="1" fontAlgn="auto" hangingPunct="1">
              <a:spcBef>
                <a:spcPts val="0"/>
              </a:spcBef>
              <a:spcAft>
                <a:spcPts val="0"/>
              </a:spcAft>
              <a:buFont typeface="Wingdings" panose="05000000000000000000" pitchFamily="2" charset="2"/>
              <a:buChar char="Ø"/>
              <a:defRPr/>
            </a:pPr>
            <a:r>
              <a:rPr lang="en-US" altLang="en-US" sz="1800" dirty="0">
                <a:latin typeface="Aller light"/>
                <a:cs typeface="Times New Roman" panose="02020603050405020304" pitchFamily="18" charset="0"/>
              </a:rPr>
              <a:t>Current funding crisis =&gt; diminishing resources to teach SHCN in small groups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20CEA02C-C39A-48D7-918F-9530E2D92AAA}"/>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Reasonable adjustments - holistic approach</a:t>
            </a:r>
          </a:p>
        </p:txBody>
      </p:sp>
      <p:sp>
        <p:nvSpPr>
          <p:cNvPr id="27651" name="Text Box 5"/>
          <p:cNvSpPr txBox="1">
            <a:spLocks noChangeArrowheads="1"/>
          </p:cNvSpPr>
          <p:nvPr/>
        </p:nvSpPr>
        <p:spPr bwMode="auto">
          <a:xfrm>
            <a:off x="2133600" y="5867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400">
                <a:solidFill>
                  <a:srgbClr val="000000"/>
                </a:solidFill>
                <a:latin typeface="Arial" pitchFamily="34" charset="0"/>
                <a:cs typeface="Arial" pitchFamily="34" charset="0"/>
              </a:rPr>
              <a:t>Company LOGO</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91213"/>
            <a:ext cx="2743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xmlns="" id="{8A725609-54CC-4338-8EAC-71AE5739EE3E}"/>
              </a:ext>
            </a:extLst>
          </p:cNvPr>
          <p:cNvGraphicFramePr/>
          <p:nvPr/>
        </p:nvGraphicFramePr>
        <p:xfrm>
          <a:off x="2590801" y="2082800"/>
          <a:ext cx="6015355"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4" name="Picture 7" descr="cid:image006.png@01D5154E.54AC0650"/>
          <p:cNvPicPr>
            <a:picLocks noChangeAspect="1" noChangeArrowheads="1"/>
          </p:cNvPicPr>
          <p:nvPr/>
        </p:nvPicPr>
        <p:blipFill>
          <a:blip r:embed="rId8" r:link="rId9">
            <a:extLst>
              <a:ext uri="{28A0092B-C50C-407E-A947-70E740481C1C}">
                <a14:useLocalDpi xmlns:a14="http://schemas.microsoft.com/office/drawing/2010/main" val="0"/>
              </a:ext>
            </a:extLst>
          </a:blip>
          <a:srcRect l="5090" t="11041" r="10181" b="13414"/>
          <a:stretch>
            <a:fillRect/>
          </a:stretch>
        </p:blipFill>
        <p:spPr bwMode="auto">
          <a:xfrm>
            <a:off x="1981200" y="3544888"/>
            <a:ext cx="2378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5019675"/>
            <a:ext cx="9382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descr="cid:image007.png@01D5154E.54AC0650"/>
          <p:cNvPicPr>
            <a:picLocks noChangeAspect="1" noChangeArrowheads="1"/>
          </p:cNvPicPr>
          <p:nvPr/>
        </p:nvPicPr>
        <p:blipFill>
          <a:blip r:embed="rId11" r:link="rId12">
            <a:extLst>
              <a:ext uri="{28A0092B-C50C-407E-A947-70E740481C1C}">
                <a14:useLocalDpi xmlns:a14="http://schemas.microsoft.com/office/drawing/2010/main" val="0"/>
              </a:ext>
            </a:extLst>
          </a:blip>
          <a:srcRect l="7042" t="18930" r="8223" b="8186"/>
          <a:stretch>
            <a:fillRect/>
          </a:stretch>
        </p:blipFill>
        <p:spPr bwMode="auto">
          <a:xfrm>
            <a:off x="5257800" y="1219200"/>
            <a:ext cx="25146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9C4EF039-EEE2-44FF-A26B-438E0B7C0EF3}"/>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Classroom management</a:t>
            </a:r>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51538"/>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68475"/>
            <a:ext cx="6477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p:cNvSpPr>
            <a:spLocks noChangeArrowheads="1"/>
          </p:cNvSpPr>
          <p:nvPr/>
        </p:nvSpPr>
        <p:spPr bwMode="auto">
          <a:xfrm>
            <a:off x="1908175" y="862013"/>
            <a:ext cx="677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1600" i="1">
                <a:latin typeface="Aller light" charset="0"/>
              </a:rPr>
              <a:t>‘effective classroom management by the teacher is critical in ensuring that the pupils can have access to all that is spoken’. </a:t>
            </a:r>
            <a:r>
              <a:rPr lang="en-GB" altLang="en-US" sz="1600" b="1">
                <a:solidFill>
                  <a:srgbClr val="58256A"/>
                </a:solidFill>
                <a:latin typeface="Aller light" charset="0"/>
              </a:rPr>
              <a:t>(IoA/ANC Design Guide)</a:t>
            </a:r>
          </a:p>
        </p:txBody>
      </p:sp>
      <p:grpSp>
        <p:nvGrpSpPr>
          <p:cNvPr id="9" name="Group 8"/>
          <p:cNvGrpSpPr>
            <a:grpSpLocks/>
          </p:cNvGrpSpPr>
          <p:nvPr/>
        </p:nvGrpSpPr>
        <p:grpSpPr bwMode="auto">
          <a:xfrm>
            <a:off x="1928813" y="2317750"/>
            <a:ext cx="7900987" cy="3082925"/>
            <a:chOff x="404960" y="2318068"/>
            <a:chExt cx="7900840" cy="3083027"/>
          </a:xfrm>
        </p:grpSpPr>
        <p:sp>
          <p:nvSpPr>
            <p:cNvPr id="28683" name="Rectangle 3"/>
            <p:cNvSpPr>
              <a:spLocks noChangeArrowheads="1"/>
            </p:cNvSpPr>
            <p:nvPr/>
          </p:nvSpPr>
          <p:spPr bwMode="auto">
            <a:xfrm>
              <a:off x="404960" y="5062531"/>
              <a:ext cx="7900840" cy="338564"/>
            </a:xfrm>
            <a:prstGeom prst="rect">
              <a:avLst/>
            </a:prstGeom>
            <a:solidFill>
              <a:srgbClr val="5825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1600">
                  <a:solidFill>
                    <a:schemeClr val="bg1"/>
                  </a:solidFill>
                  <a:latin typeface="Arial" pitchFamily="34" charset="0"/>
                  <a:cs typeface="Arial" pitchFamily="34" charset="0"/>
                </a:rPr>
                <a:t>Primary responsibility  of  acoustic  design  is teacher-to-student  comms in  quiet. </a:t>
              </a:r>
            </a:p>
          </p:txBody>
        </p:sp>
        <p:pic>
          <p:nvPicPr>
            <p:cNvPr id="6" name="Picture 5" descr="A close up of a logo&#10;&#10;Description automatically generated">
              <a:extLst>
                <a:ext uri="{FF2B5EF4-FFF2-40B4-BE49-F238E27FC236}">
                  <a16:creationId xmlns:a16="http://schemas.microsoft.com/office/drawing/2014/main" xmlns="" id="{DC4A63BC-68F4-45C4-9397-8F39865363C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3082" y="2318068"/>
              <a:ext cx="2667000" cy="400110"/>
            </a:xfrm>
            <a:prstGeom prst="rect">
              <a:avLst/>
            </a:prstGeom>
          </p:spPr>
        </p:pic>
      </p:grpSp>
      <p:grpSp>
        <p:nvGrpSpPr>
          <p:cNvPr id="28679" name="Group 10"/>
          <p:cNvGrpSpPr>
            <a:grpSpLocks/>
          </p:cNvGrpSpPr>
          <p:nvPr/>
        </p:nvGrpSpPr>
        <p:grpSpPr bwMode="auto">
          <a:xfrm>
            <a:off x="8453438" y="252413"/>
            <a:ext cx="1830387" cy="1830387"/>
            <a:chOff x="2841307" y="1497330"/>
            <a:chExt cx="1830070" cy="1830070"/>
          </a:xfrm>
        </p:grpSpPr>
        <p:sp>
          <p:nvSpPr>
            <p:cNvPr id="13" name="Shape 12">
              <a:extLst>
                <a:ext uri="{FF2B5EF4-FFF2-40B4-BE49-F238E27FC236}">
                  <a16:creationId xmlns:a16="http://schemas.microsoft.com/office/drawing/2014/main" xmlns="" id="{4BDDC420-7BE9-4AD5-93DF-B462A121C939}"/>
                </a:ext>
              </a:extLst>
            </p:cNvPr>
            <p:cNvSpPr/>
            <p:nvPr/>
          </p:nvSpPr>
          <p:spPr>
            <a:xfrm>
              <a:off x="2841307" y="1497330"/>
              <a:ext cx="1830070" cy="1830070"/>
            </a:xfrm>
            <a:prstGeom prst="gear9">
              <a:avLst/>
            </a:prstGeom>
            <a:solidFill>
              <a:srgbClr val="5E19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Shape 4">
              <a:extLst>
                <a:ext uri="{FF2B5EF4-FFF2-40B4-BE49-F238E27FC236}">
                  <a16:creationId xmlns:a16="http://schemas.microsoft.com/office/drawing/2014/main" xmlns="" id="{D129EA87-2137-428C-9539-1B438CC8FEE0}"/>
                </a:ext>
              </a:extLst>
            </p:cNvPr>
            <p:cNvSpPr txBox="1"/>
            <p:nvPr/>
          </p:nvSpPr>
          <p:spPr>
            <a:xfrm>
              <a:off x="3209543" y="1925881"/>
              <a:ext cx="1093598" cy="941224"/>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eaLnBrk="1" fontAlgn="auto" hangingPunct="1">
                <a:lnSpc>
                  <a:spcPct val="90000"/>
                </a:lnSpc>
                <a:spcBef>
                  <a:spcPts val="0"/>
                </a:spcBef>
                <a:spcAft>
                  <a:spcPct val="35000"/>
                </a:spcAft>
                <a:defRPr/>
              </a:pPr>
              <a:r>
                <a:rPr lang="en-GB" sz="1300" dirty="0"/>
                <a:t>classroom management</a:t>
              </a:r>
            </a:p>
          </p:txBody>
        </p:sp>
      </p:grpSp>
      <p:sp>
        <p:nvSpPr>
          <p:cNvPr id="12" name="Arrow: Circular 11">
            <a:extLst>
              <a:ext uri="{FF2B5EF4-FFF2-40B4-BE49-F238E27FC236}">
                <a16:creationId xmlns:a16="http://schemas.microsoft.com/office/drawing/2014/main" xmlns="" id="{277DA562-E719-45AE-89F9-DF69D25B2BA6}"/>
              </a:ext>
            </a:extLst>
          </p:cNvPr>
          <p:cNvSpPr/>
          <p:nvPr/>
        </p:nvSpPr>
        <p:spPr>
          <a:xfrm>
            <a:off x="8304213" y="-17463"/>
            <a:ext cx="2341562" cy="2341563"/>
          </a:xfrm>
          <a:prstGeom prst="circularArrow">
            <a:avLst>
              <a:gd name="adj1" fmla="val 4687"/>
              <a:gd name="adj2" fmla="val 299029"/>
              <a:gd name="adj3" fmla="val 2491280"/>
              <a:gd name="adj4" fmla="val 15915966"/>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4510" t="4051" r="10468" b="9000"/>
          <a:stretch>
            <a:fillRect/>
          </a:stretch>
        </p:blipFill>
        <p:spPr bwMode="auto">
          <a:xfrm>
            <a:off x="1981200" y="1895475"/>
            <a:ext cx="32004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a:extLst>
              <a:ext uri="{FF2B5EF4-FFF2-40B4-BE49-F238E27FC236}">
                <a16:creationId xmlns:a16="http://schemas.microsoft.com/office/drawing/2014/main" xmlns="" id="{9C4EF039-EEE2-44FF-A26B-438E0B7C0EF3}"/>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Personal listening aids</a:t>
            </a: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805488"/>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14"/>
          <p:cNvGrpSpPr>
            <a:grpSpLocks/>
          </p:cNvGrpSpPr>
          <p:nvPr/>
        </p:nvGrpSpPr>
        <p:grpSpPr bwMode="auto">
          <a:xfrm>
            <a:off x="9134475" y="215900"/>
            <a:ext cx="1304925" cy="1303338"/>
            <a:chOff x="2522012" y="146541"/>
            <a:chExt cx="1304069" cy="1304069"/>
          </a:xfrm>
        </p:grpSpPr>
        <p:sp>
          <p:nvSpPr>
            <p:cNvPr id="17" name="Shape 16">
              <a:extLst>
                <a:ext uri="{FF2B5EF4-FFF2-40B4-BE49-F238E27FC236}">
                  <a16:creationId xmlns:a16="http://schemas.microsoft.com/office/drawing/2014/main" xmlns="" id="{4D9DDBEE-B336-4C32-99EE-5A40689B913A}"/>
                </a:ext>
              </a:extLst>
            </p:cNvPr>
            <p:cNvSpPr/>
            <p:nvPr/>
          </p:nvSpPr>
          <p:spPr>
            <a:xfrm rot="20700000">
              <a:off x="2522012" y="146541"/>
              <a:ext cx="1304069" cy="1304069"/>
            </a:xfrm>
            <a:prstGeom prst="gear6">
              <a:avLst/>
            </a:prstGeom>
            <a:solidFill>
              <a:srgbClr val="5E19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Shape 4">
              <a:extLst>
                <a:ext uri="{FF2B5EF4-FFF2-40B4-BE49-F238E27FC236}">
                  <a16:creationId xmlns:a16="http://schemas.microsoft.com/office/drawing/2014/main" xmlns="" id="{7497BB05-2F38-474A-B397-EA3B59537AAD}"/>
                </a:ext>
              </a:extLst>
            </p:cNvPr>
            <p:cNvSpPr txBox="1"/>
            <p:nvPr/>
          </p:nvSpPr>
          <p:spPr>
            <a:xfrm>
              <a:off x="2807575" y="432451"/>
              <a:ext cx="732944" cy="732248"/>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eaLnBrk="1" fontAlgn="auto" hangingPunct="1">
                <a:lnSpc>
                  <a:spcPct val="90000"/>
                </a:lnSpc>
                <a:spcBef>
                  <a:spcPts val="0"/>
                </a:spcBef>
                <a:spcAft>
                  <a:spcPct val="35000"/>
                </a:spcAft>
                <a:defRPr/>
              </a:pPr>
              <a:r>
                <a:rPr lang="en-GB" sz="1200" dirty="0"/>
                <a:t>listening aid</a:t>
              </a:r>
            </a:p>
          </p:txBody>
        </p:sp>
      </p:grpSp>
      <p:sp>
        <p:nvSpPr>
          <p:cNvPr id="16" name="Arrow: Circular 15">
            <a:extLst>
              <a:ext uri="{FF2B5EF4-FFF2-40B4-BE49-F238E27FC236}">
                <a16:creationId xmlns:a16="http://schemas.microsoft.com/office/drawing/2014/main" xmlns="" id="{CEC96264-8884-4AA1-A18B-E181B49131FD}"/>
              </a:ext>
            </a:extLst>
          </p:cNvPr>
          <p:cNvSpPr/>
          <p:nvPr/>
        </p:nvSpPr>
        <p:spPr>
          <a:xfrm>
            <a:off x="8832850" y="-66675"/>
            <a:ext cx="1835150" cy="183515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9703" name="Group 19"/>
          <p:cNvGrpSpPr>
            <a:grpSpLocks/>
          </p:cNvGrpSpPr>
          <p:nvPr/>
        </p:nvGrpSpPr>
        <p:grpSpPr bwMode="auto">
          <a:xfrm>
            <a:off x="3554413" y="3751263"/>
            <a:ext cx="620712" cy="692150"/>
            <a:chOff x="0" y="0"/>
            <a:chExt cx="621276" cy="692257"/>
          </a:xfrm>
        </p:grpSpPr>
        <p:sp>
          <p:nvSpPr>
            <p:cNvPr id="21" name="Arc 20">
              <a:extLst>
                <a:ext uri="{FF2B5EF4-FFF2-40B4-BE49-F238E27FC236}">
                  <a16:creationId xmlns:a16="http://schemas.microsoft.com/office/drawing/2014/main" xmlns="" id="{D43AA461-DA46-4138-9A6C-7D189CD145BC}"/>
                </a:ext>
              </a:extLst>
            </p:cNvPr>
            <p:cNvSpPr/>
            <p:nvPr/>
          </p:nvSpPr>
          <p:spPr>
            <a:xfrm rot="2234761">
              <a:off x="15889" y="114318"/>
              <a:ext cx="327322" cy="419165"/>
            </a:xfrm>
            <a:prstGeom prst="arc">
              <a:avLst/>
            </a:prstGeom>
            <a:ln w="25400">
              <a:solidFill>
                <a:srgbClr val="5E196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sp>
          <p:nvSpPr>
            <p:cNvPr id="22" name="Arc 21">
              <a:extLst>
                <a:ext uri="{FF2B5EF4-FFF2-40B4-BE49-F238E27FC236}">
                  <a16:creationId xmlns:a16="http://schemas.microsoft.com/office/drawing/2014/main" xmlns="" id="{AF0D13C7-352A-410A-9B44-93C66AA54573}"/>
                </a:ext>
              </a:extLst>
            </p:cNvPr>
            <p:cNvSpPr/>
            <p:nvPr/>
          </p:nvSpPr>
          <p:spPr>
            <a:xfrm rot="2289904">
              <a:off x="68324" y="0"/>
              <a:ext cx="552952" cy="692257"/>
            </a:xfrm>
            <a:prstGeom prst="arc">
              <a:avLst/>
            </a:prstGeom>
            <a:ln w="25400">
              <a:solidFill>
                <a:srgbClr val="5E1964"/>
              </a:solidFill>
            </a:ln>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sp>
          <p:nvSpPr>
            <p:cNvPr id="23" name="Arc 22">
              <a:extLst>
                <a:ext uri="{FF2B5EF4-FFF2-40B4-BE49-F238E27FC236}">
                  <a16:creationId xmlns:a16="http://schemas.microsoft.com/office/drawing/2014/main" xmlns="" id="{C0702DF9-CFC0-4254-971F-DB5A06A5DBCD}"/>
                </a:ext>
              </a:extLst>
            </p:cNvPr>
            <p:cNvSpPr/>
            <p:nvPr/>
          </p:nvSpPr>
          <p:spPr>
            <a:xfrm rot="2380199">
              <a:off x="0" y="38106"/>
              <a:ext cx="475093" cy="581115"/>
            </a:xfrm>
            <a:prstGeom prst="arc">
              <a:avLst/>
            </a:prstGeom>
            <a:ln w="25400">
              <a:solidFill>
                <a:srgbClr val="5E1964"/>
              </a:solidFill>
            </a:ln>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grpSp>
      <p:grpSp>
        <p:nvGrpSpPr>
          <p:cNvPr id="29704" name="Group 23"/>
          <p:cNvGrpSpPr>
            <a:grpSpLocks/>
          </p:cNvGrpSpPr>
          <p:nvPr/>
        </p:nvGrpSpPr>
        <p:grpSpPr bwMode="auto">
          <a:xfrm flipH="1">
            <a:off x="3182938" y="3773488"/>
            <a:ext cx="620712" cy="692150"/>
            <a:chOff x="0" y="0"/>
            <a:chExt cx="621276" cy="692257"/>
          </a:xfrm>
        </p:grpSpPr>
        <p:sp>
          <p:nvSpPr>
            <p:cNvPr id="25" name="Arc 24">
              <a:extLst>
                <a:ext uri="{FF2B5EF4-FFF2-40B4-BE49-F238E27FC236}">
                  <a16:creationId xmlns:a16="http://schemas.microsoft.com/office/drawing/2014/main" xmlns="" id="{2E7FB038-86C1-40E2-A5EE-4BC2D1BDD6EA}"/>
                </a:ext>
              </a:extLst>
            </p:cNvPr>
            <p:cNvSpPr/>
            <p:nvPr/>
          </p:nvSpPr>
          <p:spPr>
            <a:xfrm rot="2234761">
              <a:off x="15889" y="114318"/>
              <a:ext cx="327322" cy="419165"/>
            </a:xfrm>
            <a:prstGeom prst="arc">
              <a:avLst/>
            </a:prstGeom>
            <a:ln w="25400">
              <a:solidFill>
                <a:srgbClr val="5E196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sp>
          <p:nvSpPr>
            <p:cNvPr id="26" name="Arc 25">
              <a:extLst>
                <a:ext uri="{FF2B5EF4-FFF2-40B4-BE49-F238E27FC236}">
                  <a16:creationId xmlns:a16="http://schemas.microsoft.com/office/drawing/2014/main" xmlns="" id="{0832A741-A8F4-4DA4-9C4D-0516C13E2209}"/>
                </a:ext>
              </a:extLst>
            </p:cNvPr>
            <p:cNvSpPr/>
            <p:nvPr/>
          </p:nvSpPr>
          <p:spPr>
            <a:xfrm rot="2289904">
              <a:off x="68324" y="0"/>
              <a:ext cx="552952" cy="692257"/>
            </a:xfrm>
            <a:prstGeom prst="arc">
              <a:avLst/>
            </a:prstGeom>
            <a:ln w="25400">
              <a:solidFill>
                <a:srgbClr val="5E1964"/>
              </a:solidFill>
            </a:ln>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sp>
          <p:nvSpPr>
            <p:cNvPr id="27" name="Arc 26">
              <a:extLst>
                <a:ext uri="{FF2B5EF4-FFF2-40B4-BE49-F238E27FC236}">
                  <a16:creationId xmlns:a16="http://schemas.microsoft.com/office/drawing/2014/main" xmlns="" id="{2816D2B0-A38A-48DF-95D7-C44E2994045C}"/>
                </a:ext>
              </a:extLst>
            </p:cNvPr>
            <p:cNvSpPr/>
            <p:nvPr/>
          </p:nvSpPr>
          <p:spPr>
            <a:xfrm rot="2380199">
              <a:off x="0" y="38106"/>
              <a:ext cx="475093" cy="581115"/>
            </a:xfrm>
            <a:prstGeom prst="arc">
              <a:avLst/>
            </a:prstGeom>
            <a:ln w="25400">
              <a:solidFill>
                <a:srgbClr val="5E1964"/>
              </a:solidFill>
            </a:ln>
            <a:effectLst/>
          </p:spPr>
          <p:style>
            <a:lnRef idx="1">
              <a:schemeClr val="accent1"/>
            </a:lnRef>
            <a:fillRef idx="0">
              <a:schemeClr val="accent1"/>
            </a:fillRef>
            <a:effectRef idx="0">
              <a:schemeClr val="accent1"/>
            </a:effectRef>
            <a:fontRef idx="minor">
              <a:schemeClr val="tx1"/>
            </a:fontRef>
          </p:style>
          <p:txBody>
            <a:bodyPr anchor="ctr"/>
            <a:lstStyle/>
            <a:p>
              <a:pPr eaLnBrk="1" fontAlgn="auto" hangingPunct="1">
                <a:spcBef>
                  <a:spcPts val="0"/>
                </a:spcBef>
                <a:spcAft>
                  <a:spcPts val="0"/>
                </a:spcAft>
                <a:defRPr/>
              </a:pPr>
              <a:endParaRPr lang="en-GB"/>
            </a:p>
          </p:txBody>
        </p:sp>
      </p:grpSp>
      <p:sp>
        <p:nvSpPr>
          <p:cNvPr id="2" name="Rectangle 10">
            <a:extLst>
              <a:ext uri="{FF2B5EF4-FFF2-40B4-BE49-F238E27FC236}">
                <a16:creationId xmlns:a16="http://schemas.microsoft.com/office/drawing/2014/main" xmlns="" id="{A8B5B82A-8334-47D7-8C3E-A66819360E96}"/>
              </a:ext>
            </a:extLst>
          </p:cNvPr>
          <p:cNvSpPr>
            <a:spLocks noChangeArrowheads="1"/>
          </p:cNvSpPr>
          <p:nvPr/>
        </p:nvSpPr>
        <p:spPr bwMode="auto">
          <a:xfrm>
            <a:off x="1811338" y="866775"/>
            <a:ext cx="717708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defRPr sz="2400">
                <a:solidFill>
                  <a:srgbClr val="000000"/>
                </a:solidFill>
                <a:latin typeface="Arial" panose="020B0604020202020204" pitchFamily="34" charset="0"/>
                <a:cs typeface="Arial" panose="020B0604020202020204" pitchFamily="34" charset="0"/>
              </a:defRPr>
            </a:lvl1pPr>
            <a:lvl2pPr>
              <a:defRPr sz="2400">
                <a:solidFill>
                  <a:srgbClr val="000000"/>
                </a:solidFill>
                <a:latin typeface="Arial" panose="020B0604020202020204" pitchFamily="34" charset="0"/>
                <a:cs typeface="Arial" panose="020B0604020202020204" pitchFamily="34" charset="0"/>
              </a:defRPr>
            </a:lvl2pPr>
            <a:lvl3pPr>
              <a:defRPr sz="2400">
                <a:solidFill>
                  <a:srgbClr val="000000"/>
                </a:solidFill>
                <a:latin typeface="Arial" panose="020B0604020202020204" pitchFamily="34" charset="0"/>
                <a:cs typeface="Arial" panose="020B0604020202020204" pitchFamily="34" charset="0"/>
              </a:defRPr>
            </a:lvl3pPr>
            <a:lvl4pPr>
              <a:defRPr sz="2400">
                <a:solidFill>
                  <a:srgbClr val="000000"/>
                </a:solidFill>
                <a:latin typeface="Arial" panose="020B0604020202020204" pitchFamily="34" charset="0"/>
                <a:cs typeface="Arial" panose="020B0604020202020204" pitchFamily="34" charset="0"/>
              </a:defRPr>
            </a:lvl4pPr>
            <a:lvl5pPr>
              <a:defRPr sz="2400">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sz="2400">
                <a:solidFill>
                  <a:srgbClr val="000000"/>
                </a:solidFill>
                <a:latin typeface="Arial" panose="020B0604020202020204" pitchFamily="34" charset="0"/>
                <a:cs typeface="Arial" panose="020B0604020202020204" pitchFamily="34" charset="0"/>
              </a:defRPr>
            </a:lvl9pPr>
          </a:lstStyle>
          <a:p>
            <a:pPr indent="0" eaLnBrk="1" fontAlgn="auto" hangingPunct="1">
              <a:spcBef>
                <a:spcPts val="0"/>
              </a:spcBef>
              <a:spcAft>
                <a:spcPts val="0"/>
              </a:spcAft>
              <a:defRPr/>
            </a:pPr>
            <a:r>
              <a:rPr lang="en-GB" altLang="en-US" sz="1800" dirty="0">
                <a:latin typeface="Aller light"/>
                <a:ea typeface="Aller light" charset="0"/>
              </a:rPr>
              <a:t>Given the low prevalence of SHCN, and the very low prevalence of children with hearing impairment, personal listening aids are feasible strategies to help boost acoustic conditions and support access to learning.</a:t>
            </a:r>
            <a:endParaRPr lang="en-GB" altLang="en-US" sz="1800" dirty="0">
              <a:latin typeface="Aller light"/>
            </a:endParaRPr>
          </a:p>
          <a:p>
            <a:pPr eaLnBrk="1" fontAlgn="auto" hangingPunct="1">
              <a:spcBef>
                <a:spcPts val="0"/>
              </a:spcBef>
              <a:spcAft>
                <a:spcPts val="0"/>
              </a:spcAft>
              <a:defRPr/>
            </a:pPr>
            <a:endParaRPr lang="en-GB" altLang="en-US" dirty="0"/>
          </a:p>
        </p:txBody>
      </p:sp>
      <p:sp>
        <p:nvSpPr>
          <p:cNvPr id="29706" name="Rectangle 11"/>
          <p:cNvSpPr>
            <a:spLocks noChangeArrowheads="1"/>
          </p:cNvSpPr>
          <p:nvPr/>
        </p:nvSpPr>
        <p:spPr bwMode="auto">
          <a:xfrm>
            <a:off x="5448300" y="1943100"/>
            <a:ext cx="3971925"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ja-JP" sz="1600">
                <a:solidFill>
                  <a:srgbClr val="5E1964"/>
                </a:solidFill>
                <a:latin typeface="Arial" pitchFamily="34" charset="0"/>
                <a:ea typeface="Times New Roman" pitchFamily="18" charset="0"/>
                <a:cs typeface="Arial" pitchFamily="34" charset="0"/>
              </a:rPr>
              <a:t>“</a:t>
            </a:r>
            <a:r>
              <a:rPr lang="en-US" altLang="ja-JP" sz="1600" i="1">
                <a:solidFill>
                  <a:srgbClr val="5E1964"/>
                </a:solidFill>
                <a:latin typeface="Aller light" charset="0"/>
                <a:ea typeface="Times New Roman" pitchFamily="18" charset="0"/>
                <a:cs typeface="Arial" pitchFamily="34" charset="0"/>
              </a:rPr>
              <a:t>personal listening aids enhance SNR, </a:t>
            </a:r>
            <a:br>
              <a:rPr lang="en-US" altLang="ja-JP" sz="1600" i="1">
                <a:solidFill>
                  <a:srgbClr val="5E1964"/>
                </a:solidFill>
                <a:latin typeface="Aller light" charset="0"/>
                <a:ea typeface="Times New Roman" pitchFamily="18" charset="0"/>
                <a:cs typeface="Arial" pitchFamily="34" charset="0"/>
              </a:rPr>
            </a:br>
            <a:r>
              <a:rPr lang="en-US" altLang="ja-JP" sz="1600" b="1" i="1">
                <a:solidFill>
                  <a:srgbClr val="5E1964"/>
                </a:solidFill>
                <a:latin typeface="Aller light" charset="0"/>
                <a:ea typeface="Times New Roman" pitchFamily="18" charset="0"/>
                <a:cs typeface="Arial" pitchFamily="34" charset="0"/>
              </a:rPr>
              <a:t>reduce impact of unhelpful reverberation</a:t>
            </a:r>
            <a:r>
              <a:rPr lang="en-US" altLang="ja-JP" sz="1600" i="1">
                <a:solidFill>
                  <a:srgbClr val="5E1964"/>
                </a:solidFill>
                <a:latin typeface="Aller light" charset="0"/>
                <a:ea typeface="Times New Roman" pitchFamily="18" charset="0"/>
                <a:cs typeface="Arial" pitchFamily="34" charset="0"/>
              </a:rPr>
              <a:t>, </a:t>
            </a:r>
            <a:r>
              <a:rPr lang="en-US" altLang="ja-JP" sz="1600" b="1" i="1">
                <a:solidFill>
                  <a:srgbClr val="5E1964"/>
                </a:solidFill>
                <a:latin typeface="Aller light" charset="0"/>
                <a:ea typeface="Times New Roman" pitchFamily="18" charset="0"/>
                <a:cs typeface="Arial" pitchFamily="34" charset="0"/>
              </a:rPr>
              <a:t>particularly when a headset is used </a:t>
            </a:r>
            <a:r>
              <a:rPr lang="en-US" altLang="ja-JP" sz="1600" i="1">
                <a:solidFill>
                  <a:srgbClr val="5E1964"/>
                </a:solidFill>
                <a:latin typeface="Aller light" charset="0"/>
                <a:ea typeface="Times New Roman" pitchFamily="18" charset="0"/>
                <a:cs typeface="Arial" pitchFamily="34" charset="0"/>
              </a:rPr>
              <a:t>by the speaker</a:t>
            </a:r>
            <a:r>
              <a:rPr lang="en-US" altLang="ja-JP" sz="1600" i="1">
                <a:solidFill>
                  <a:srgbClr val="5E1964"/>
                </a:solidFill>
                <a:latin typeface="Arial" pitchFamily="34" charset="0"/>
                <a:ea typeface="Times New Roman" pitchFamily="18" charset="0"/>
                <a:cs typeface="Arial" pitchFamily="34" charset="0"/>
              </a:rPr>
              <a:t>”</a:t>
            </a:r>
            <a:r>
              <a:rPr lang="en-US" altLang="ja-JP" sz="1600" i="1">
                <a:solidFill>
                  <a:srgbClr val="5E1964"/>
                </a:solidFill>
                <a:latin typeface="Aller light" charset="0"/>
                <a:ea typeface="Times New Roman" pitchFamily="18" charset="0"/>
                <a:cs typeface="Arial" pitchFamily="34" charset="0"/>
              </a:rPr>
              <a:t> </a:t>
            </a:r>
            <a:endParaRPr lang="en-GB" altLang="ja-JP" sz="1600">
              <a:solidFill>
                <a:srgbClr val="000000"/>
              </a:solidFill>
              <a:latin typeface="Arial" pitchFamily="34" charset="0"/>
              <a:cs typeface="Arial" pitchFamily="34" charset="0"/>
            </a:endParaRPr>
          </a:p>
          <a:p>
            <a:pPr eaLnBrk="1" hangingPunct="1"/>
            <a:endParaRPr lang="en-GB" altLang="ja-JP" sz="2400">
              <a:solidFill>
                <a:srgbClr val="000000"/>
              </a:solidFill>
              <a:latin typeface="Arial" pitchFamily="34" charset="0"/>
              <a:cs typeface="Arial" pitchFamily="34" charset="0"/>
            </a:endParaRPr>
          </a:p>
        </p:txBody>
      </p:sp>
      <p:sp>
        <p:nvSpPr>
          <p:cNvPr id="29707" name="Rectangle 12"/>
          <p:cNvSpPr>
            <a:spLocks noChangeArrowheads="1"/>
          </p:cNvSpPr>
          <p:nvPr/>
        </p:nvSpPr>
        <p:spPr bwMode="auto">
          <a:xfrm>
            <a:off x="5383213" y="3189288"/>
            <a:ext cx="4037012"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ja-JP" sz="1600">
                <a:solidFill>
                  <a:srgbClr val="5E1964"/>
                </a:solidFill>
                <a:latin typeface="Arial" pitchFamily="34" charset="0"/>
                <a:ea typeface="Times New Roman" pitchFamily="18" charset="0"/>
                <a:cs typeface="Arial" pitchFamily="34" charset="0"/>
              </a:rPr>
              <a:t>“</a:t>
            </a:r>
            <a:r>
              <a:rPr lang="en-US" altLang="ja-JP" sz="1600" b="1" i="1">
                <a:solidFill>
                  <a:srgbClr val="5E1964"/>
                </a:solidFill>
                <a:latin typeface="Aller light" charset="0"/>
                <a:ea typeface="Times New Roman" pitchFamily="18" charset="0"/>
                <a:cs typeface="Arial" pitchFamily="34" charset="0"/>
              </a:rPr>
              <a:t>if ambient noise level </a:t>
            </a:r>
            <a:r>
              <a:rPr lang="en-US" altLang="ja-JP" sz="1600" b="1">
                <a:solidFill>
                  <a:srgbClr val="5E1964"/>
                </a:solidFill>
                <a:latin typeface="Aller light" charset="0"/>
                <a:ea typeface="Times New Roman" pitchFamily="18" charset="0"/>
                <a:cs typeface="Arial" pitchFamily="34" charset="0"/>
              </a:rPr>
              <a:t>[SNR]</a:t>
            </a:r>
            <a:r>
              <a:rPr lang="en-US" altLang="ja-JP" sz="1600" b="1" i="1">
                <a:solidFill>
                  <a:srgbClr val="5E1964"/>
                </a:solidFill>
                <a:latin typeface="Aller light" charset="0"/>
                <a:ea typeface="Times New Roman" pitchFamily="18" charset="0"/>
                <a:cs typeface="Arial" pitchFamily="34" charset="0"/>
              </a:rPr>
              <a:t> is controlled </a:t>
            </a:r>
            <a:r>
              <a:rPr lang="en-US" altLang="ja-JP" sz="1600" i="1">
                <a:solidFill>
                  <a:srgbClr val="5E1964"/>
                </a:solidFill>
                <a:latin typeface="Aller light" charset="0"/>
                <a:ea typeface="Times New Roman" pitchFamily="18" charset="0"/>
                <a:cs typeface="Arial" pitchFamily="34" charset="0"/>
              </a:rPr>
              <a:t>then</a:t>
            </a:r>
            <a:r>
              <a:rPr lang="en-US" altLang="ja-JP" sz="1600" b="1" i="1">
                <a:solidFill>
                  <a:srgbClr val="5E1964"/>
                </a:solidFill>
                <a:latin typeface="Aller light" charset="0"/>
                <a:ea typeface="Times New Roman" pitchFamily="18" charset="0"/>
                <a:cs typeface="Arial" pitchFamily="34" charset="0"/>
              </a:rPr>
              <a:t> high RT has a minimal effect </a:t>
            </a:r>
            <a:r>
              <a:rPr lang="en-US" altLang="ja-JP" sz="1600" i="1">
                <a:solidFill>
                  <a:srgbClr val="5E1964"/>
                </a:solidFill>
                <a:latin typeface="Aller light" charset="0"/>
                <a:ea typeface="Times New Roman" pitchFamily="18" charset="0"/>
                <a:cs typeface="Arial" pitchFamily="34" charset="0"/>
              </a:rPr>
              <a:t>when a personal listening aid is in skilled use and set up properly</a:t>
            </a:r>
            <a:r>
              <a:rPr lang="en-US" altLang="ja-JP" sz="1600">
                <a:solidFill>
                  <a:srgbClr val="5E1964"/>
                </a:solidFill>
                <a:latin typeface="Arial" pitchFamily="34" charset="0"/>
                <a:ea typeface="Times New Roman" pitchFamily="18" charset="0"/>
                <a:cs typeface="Arial" pitchFamily="34" charset="0"/>
              </a:rPr>
              <a:t>”</a:t>
            </a:r>
            <a:r>
              <a:rPr lang="en-US" altLang="ja-JP" sz="1600">
                <a:solidFill>
                  <a:srgbClr val="5E1964"/>
                </a:solidFill>
                <a:latin typeface="Aller light" charset="0"/>
                <a:ea typeface="Times New Roman" pitchFamily="18" charset="0"/>
                <a:cs typeface="Arial" pitchFamily="34" charset="0"/>
              </a:rPr>
              <a:t> </a:t>
            </a:r>
            <a:endParaRPr lang="en-GB" altLang="ja-JP" sz="1600">
              <a:solidFill>
                <a:srgbClr val="000000"/>
              </a:solidFill>
              <a:latin typeface="Arial" pitchFamily="34" charset="0"/>
              <a:cs typeface="Arial" pitchFamily="34" charset="0"/>
            </a:endParaRPr>
          </a:p>
          <a:p>
            <a:pPr eaLnBrk="1" hangingPunct="1"/>
            <a:endParaRPr lang="en-GB" altLang="ja-JP" sz="2400">
              <a:solidFill>
                <a:srgbClr val="000000"/>
              </a:solidFill>
              <a:latin typeface="Arial" pitchFamily="34" charset="0"/>
              <a:cs typeface="Arial" pitchFamily="34" charset="0"/>
            </a:endParaRPr>
          </a:p>
        </p:txBody>
      </p:sp>
      <p:sp>
        <p:nvSpPr>
          <p:cNvPr id="29708" name="Rectangle 13"/>
          <p:cNvSpPr>
            <a:spLocks noChangeArrowheads="1"/>
          </p:cNvSpPr>
          <p:nvPr/>
        </p:nvSpPr>
        <p:spPr bwMode="auto">
          <a:xfrm>
            <a:off x="6332538" y="4017963"/>
            <a:ext cx="40528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4716463" algn="l"/>
              </a:tabLst>
              <a:defRPr>
                <a:solidFill>
                  <a:schemeClr val="tx1"/>
                </a:solidFill>
                <a:latin typeface="Calibri" pitchFamily="34" charset="0"/>
              </a:defRPr>
            </a:lvl1pPr>
            <a:lvl2pPr marL="742950" indent="-285750">
              <a:tabLst>
                <a:tab pos="4716463" algn="l"/>
              </a:tabLst>
              <a:defRPr>
                <a:solidFill>
                  <a:schemeClr val="tx1"/>
                </a:solidFill>
                <a:latin typeface="Calibri" pitchFamily="34" charset="0"/>
              </a:defRPr>
            </a:lvl2pPr>
            <a:lvl3pPr marL="1143000" indent="-228600">
              <a:tabLst>
                <a:tab pos="4716463" algn="l"/>
              </a:tabLst>
              <a:defRPr>
                <a:solidFill>
                  <a:schemeClr val="tx1"/>
                </a:solidFill>
                <a:latin typeface="Calibri" pitchFamily="34" charset="0"/>
              </a:defRPr>
            </a:lvl3pPr>
            <a:lvl4pPr marL="1600200" indent="-228600">
              <a:tabLst>
                <a:tab pos="4716463" algn="l"/>
              </a:tabLst>
              <a:defRPr>
                <a:solidFill>
                  <a:schemeClr val="tx1"/>
                </a:solidFill>
                <a:latin typeface="Calibri" pitchFamily="34" charset="0"/>
              </a:defRPr>
            </a:lvl4pPr>
            <a:lvl5pPr marL="2057400" indent="-228600">
              <a:tabLst>
                <a:tab pos="4716463" algn="l"/>
              </a:tabLst>
              <a:defRPr>
                <a:solidFill>
                  <a:schemeClr val="tx1"/>
                </a:solidFill>
                <a:latin typeface="Calibri" pitchFamily="34" charset="0"/>
              </a:defRPr>
            </a:lvl5pPr>
            <a:lvl6pPr marL="2514600" indent="-228600" defTabSz="457200" fontAlgn="base">
              <a:spcBef>
                <a:spcPct val="0"/>
              </a:spcBef>
              <a:spcAft>
                <a:spcPct val="0"/>
              </a:spcAft>
              <a:tabLst>
                <a:tab pos="4716463" algn="l"/>
              </a:tabLst>
              <a:defRPr>
                <a:solidFill>
                  <a:schemeClr val="tx1"/>
                </a:solidFill>
                <a:latin typeface="Calibri" pitchFamily="34" charset="0"/>
              </a:defRPr>
            </a:lvl6pPr>
            <a:lvl7pPr marL="2971800" indent="-228600" defTabSz="457200" fontAlgn="base">
              <a:spcBef>
                <a:spcPct val="0"/>
              </a:spcBef>
              <a:spcAft>
                <a:spcPct val="0"/>
              </a:spcAft>
              <a:tabLst>
                <a:tab pos="4716463" algn="l"/>
              </a:tabLst>
              <a:defRPr>
                <a:solidFill>
                  <a:schemeClr val="tx1"/>
                </a:solidFill>
                <a:latin typeface="Calibri" pitchFamily="34" charset="0"/>
              </a:defRPr>
            </a:lvl7pPr>
            <a:lvl8pPr marL="3429000" indent="-228600" defTabSz="457200" fontAlgn="base">
              <a:spcBef>
                <a:spcPct val="0"/>
              </a:spcBef>
              <a:spcAft>
                <a:spcPct val="0"/>
              </a:spcAft>
              <a:tabLst>
                <a:tab pos="4716463" algn="l"/>
              </a:tabLst>
              <a:defRPr>
                <a:solidFill>
                  <a:schemeClr val="tx1"/>
                </a:solidFill>
                <a:latin typeface="Calibri" pitchFamily="34" charset="0"/>
              </a:defRPr>
            </a:lvl8pPr>
            <a:lvl9pPr marL="3886200" indent="-228600" defTabSz="457200" fontAlgn="base">
              <a:spcBef>
                <a:spcPct val="0"/>
              </a:spcBef>
              <a:spcAft>
                <a:spcPct val="0"/>
              </a:spcAft>
              <a:tabLst>
                <a:tab pos="4716463" algn="l"/>
              </a:tabLst>
              <a:defRPr>
                <a:solidFill>
                  <a:schemeClr val="tx1"/>
                </a:solidFill>
                <a:latin typeface="Calibri" pitchFamily="34" charset="0"/>
              </a:defRPr>
            </a:lvl9pPr>
          </a:lstStyle>
          <a:p>
            <a:pPr eaLnBrk="1" hangingPunct="1"/>
            <a:r>
              <a:rPr lang="en-US" altLang="ja-JP" sz="1100" i="1">
                <a:solidFill>
                  <a:srgbClr val="5E1964"/>
                </a:solidFill>
                <a:latin typeface="Aller light" charset="0"/>
                <a:ea typeface="Times New Roman" pitchFamily="18" charset="0"/>
                <a:cs typeface="Arial" pitchFamily="34" charset="0"/>
              </a:rPr>
              <a:t>British Association for Teachers of the Deaf (BATOD)</a:t>
            </a:r>
            <a:endParaRPr lang="en-GB" altLang="ja-JP" sz="600">
              <a:solidFill>
                <a:srgbClr val="000000"/>
              </a:solidFill>
              <a:latin typeface="Arial" pitchFamily="34" charset="0"/>
              <a:cs typeface="Arial" pitchFamily="34" charset="0"/>
            </a:endParaRPr>
          </a:p>
        </p:txBody>
      </p:sp>
      <p:sp>
        <p:nvSpPr>
          <p:cNvPr id="29709" name="Rectangle 7"/>
          <p:cNvSpPr>
            <a:spLocks noChangeArrowheads="1"/>
          </p:cNvSpPr>
          <p:nvPr/>
        </p:nvSpPr>
        <p:spPr bwMode="auto">
          <a:xfrm>
            <a:off x="1703388" y="5295900"/>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0975">
              <a:tabLst>
                <a:tab pos="4716463" algn="l"/>
              </a:tabLst>
              <a:defRPr>
                <a:solidFill>
                  <a:schemeClr val="tx1"/>
                </a:solidFill>
                <a:latin typeface="Calibri" pitchFamily="34" charset="0"/>
              </a:defRPr>
            </a:lvl1pPr>
            <a:lvl2pPr marL="742950" indent="-285750">
              <a:tabLst>
                <a:tab pos="4716463" algn="l"/>
              </a:tabLst>
              <a:defRPr>
                <a:solidFill>
                  <a:schemeClr val="tx1"/>
                </a:solidFill>
                <a:latin typeface="Calibri" pitchFamily="34" charset="0"/>
              </a:defRPr>
            </a:lvl2pPr>
            <a:lvl3pPr marL="1143000" indent="-228600">
              <a:tabLst>
                <a:tab pos="4716463" algn="l"/>
              </a:tabLst>
              <a:defRPr>
                <a:solidFill>
                  <a:schemeClr val="tx1"/>
                </a:solidFill>
                <a:latin typeface="Calibri" pitchFamily="34" charset="0"/>
              </a:defRPr>
            </a:lvl3pPr>
            <a:lvl4pPr marL="1600200" indent="-228600">
              <a:tabLst>
                <a:tab pos="4716463" algn="l"/>
              </a:tabLst>
              <a:defRPr>
                <a:solidFill>
                  <a:schemeClr val="tx1"/>
                </a:solidFill>
                <a:latin typeface="Calibri" pitchFamily="34" charset="0"/>
              </a:defRPr>
            </a:lvl4pPr>
            <a:lvl5pPr marL="2057400" indent="-228600">
              <a:tabLst>
                <a:tab pos="4716463" algn="l"/>
              </a:tabLst>
              <a:defRPr>
                <a:solidFill>
                  <a:schemeClr val="tx1"/>
                </a:solidFill>
                <a:latin typeface="Calibri" pitchFamily="34" charset="0"/>
              </a:defRPr>
            </a:lvl5pPr>
            <a:lvl6pPr marL="2514600" indent="-228600" defTabSz="457200" fontAlgn="base">
              <a:spcBef>
                <a:spcPct val="0"/>
              </a:spcBef>
              <a:spcAft>
                <a:spcPct val="0"/>
              </a:spcAft>
              <a:tabLst>
                <a:tab pos="4716463" algn="l"/>
              </a:tabLst>
              <a:defRPr>
                <a:solidFill>
                  <a:schemeClr val="tx1"/>
                </a:solidFill>
                <a:latin typeface="Calibri" pitchFamily="34" charset="0"/>
              </a:defRPr>
            </a:lvl6pPr>
            <a:lvl7pPr marL="2971800" indent="-228600" defTabSz="457200" fontAlgn="base">
              <a:spcBef>
                <a:spcPct val="0"/>
              </a:spcBef>
              <a:spcAft>
                <a:spcPct val="0"/>
              </a:spcAft>
              <a:tabLst>
                <a:tab pos="4716463" algn="l"/>
              </a:tabLst>
              <a:defRPr>
                <a:solidFill>
                  <a:schemeClr val="tx1"/>
                </a:solidFill>
                <a:latin typeface="Calibri" pitchFamily="34" charset="0"/>
              </a:defRPr>
            </a:lvl7pPr>
            <a:lvl8pPr marL="3429000" indent="-228600" defTabSz="457200" fontAlgn="base">
              <a:spcBef>
                <a:spcPct val="0"/>
              </a:spcBef>
              <a:spcAft>
                <a:spcPct val="0"/>
              </a:spcAft>
              <a:tabLst>
                <a:tab pos="4716463" algn="l"/>
              </a:tabLst>
              <a:defRPr>
                <a:solidFill>
                  <a:schemeClr val="tx1"/>
                </a:solidFill>
                <a:latin typeface="Calibri" pitchFamily="34" charset="0"/>
              </a:defRPr>
            </a:lvl8pPr>
            <a:lvl9pPr marL="3886200" indent="-228600" defTabSz="457200" fontAlgn="base">
              <a:spcBef>
                <a:spcPct val="0"/>
              </a:spcBef>
              <a:spcAft>
                <a:spcPct val="0"/>
              </a:spcAft>
              <a:tabLst>
                <a:tab pos="4716463" algn="l"/>
              </a:tabLst>
              <a:defRPr>
                <a:solidFill>
                  <a:schemeClr val="tx1"/>
                </a:solidFill>
                <a:latin typeface="Calibri" pitchFamily="34" charset="0"/>
              </a:defRPr>
            </a:lvl9pPr>
          </a:lstStyle>
          <a:p>
            <a:pPr eaLnBrk="1" hangingPunct="1"/>
            <a:r>
              <a:rPr lang="en-GB" altLang="ja-JP" sz="900">
                <a:solidFill>
                  <a:srgbClr val="5E1964"/>
                </a:solidFill>
                <a:ea typeface="MS PGothic" pitchFamily="34" charset="-128"/>
              </a:rPr>
              <a:t>Image courtesy of Phonak</a:t>
            </a:r>
            <a:endParaRPr lang="en-GB" altLang="ja-JP" sz="900"/>
          </a:p>
        </p:txBody>
      </p:sp>
      <p:sp>
        <p:nvSpPr>
          <p:cNvPr id="29710" name="Rectangle 13"/>
          <p:cNvSpPr>
            <a:spLocks noChangeArrowheads="1"/>
          </p:cNvSpPr>
          <p:nvPr/>
        </p:nvSpPr>
        <p:spPr bwMode="auto">
          <a:xfrm>
            <a:off x="6226175" y="2763838"/>
            <a:ext cx="4052888"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4716463" algn="l"/>
              </a:tabLst>
              <a:defRPr>
                <a:solidFill>
                  <a:schemeClr val="tx1"/>
                </a:solidFill>
                <a:latin typeface="Calibri" pitchFamily="34" charset="0"/>
              </a:defRPr>
            </a:lvl1pPr>
            <a:lvl2pPr marL="742950" indent="-285750">
              <a:tabLst>
                <a:tab pos="4716463" algn="l"/>
              </a:tabLst>
              <a:defRPr>
                <a:solidFill>
                  <a:schemeClr val="tx1"/>
                </a:solidFill>
                <a:latin typeface="Calibri" pitchFamily="34" charset="0"/>
              </a:defRPr>
            </a:lvl2pPr>
            <a:lvl3pPr marL="1143000" indent="-228600">
              <a:tabLst>
                <a:tab pos="4716463" algn="l"/>
              </a:tabLst>
              <a:defRPr>
                <a:solidFill>
                  <a:schemeClr val="tx1"/>
                </a:solidFill>
                <a:latin typeface="Calibri" pitchFamily="34" charset="0"/>
              </a:defRPr>
            </a:lvl3pPr>
            <a:lvl4pPr marL="1600200" indent="-228600">
              <a:tabLst>
                <a:tab pos="4716463" algn="l"/>
              </a:tabLst>
              <a:defRPr>
                <a:solidFill>
                  <a:schemeClr val="tx1"/>
                </a:solidFill>
                <a:latin typeface="Calibri" pitchFamily="34" charset="0"/>
              </a:defRPr>
            </a:lvl4pPr>
            <a:lvl5pPr marL="2057400" indent="-228600">
              <a:tabLst>
                <a:tab pos="4716463" algn="l"/>
              </a:tabLst>
              <a:defRPr>
                <a:solidFill>
                  <a:schemeClr val="tx1"/>
                </a:solidFill>
                <a:latin typeface="Calibri" pitchFamily="34" charset="0"/>
              </a:defRPr>
            </a:lvl5pPr>
            <a:lvl6pPr marL="2514600" indent="-228600" defTabSz="457200" fontAlgn="base">
              <a:spcBef>
                <a:spcPct val="0"/>
              </a:spcBef>
              <a:spcAft>
                <a:spcPct val="0"/>
              </a:spcAft>
              <a:tabLst>
                <a:tab pos="4716463" algn="l"/>
              </a:tabLst>
              <a:defRPr>
                <a:solidFill>
                  <a:schemeClr val="tx1"/>
                </a:solidFill>
                <a:latin typeface="Calibri" pitchFamily="34" charset="0"/>
              </a:defRPr>
            </a:lvl6pPr>
            <a:lvl7pPr marL="2971800" indent="-228600" defTabSz="457200" fontAlgn="base">
              <a:spcBef>
                <a:spcPct val="0"/>
              </a:spcBef>
              <a:spcAft>
                <a:spcPct val="0"/>
              </a:spcAft>
              <a:tabLst>
                <a:tab pos="4716463" algn="l"/>
              </a:tabLst>
              <a:defRPr>
                <a:solidFill>
                  <a:schemeClr val="tx1"/>
                </a:solidFill>
                <a:latin typeface="Calibri" pitchFamily="34" charset="0"/>
              </a:defRPr>
            </a:lvl7pPr>
            <a:lvl8pPr marL="3429000" indent="-228600" defTabSz="457200" fontAlgn="base">
              <a:spcBef>
                <a:spcPct val="0"/>
              </a:spcBef>
              <a:spcAft>
                <a:spcPct val="0"/>
              </a:spcAft>
              <a:tabLst>
                <a:tab pos="4716463" algn="l"/>
              </a:tabLst>
              <a:defRPr>
                <a:solidFill>
                  <a:schemeClr val="tx1"/>
                </a:solidFill>
                <a:latin typeface="Calibri" pitchFamily="34" charset="0"/>
              </a:defRPr>
            </a:lvl8pPr>
            <a:lvl9pPr marL="3886200" indent="-228600" defTabSz="457200" fontAlgn="base">
              <a:spcBef>
                <a:spcPct val="0"/>
              </a:spcBef>
              <a:spcAft>
                <a:spcPct val="0"/>
              </a:spcAft>
              <a:tabLst>
                <a:tab pos="4716463" algn="l"/>
              </a:tabLst>
              <a:defRPr>
                <a:solidFill>
                  <a:schemeClr val="tx1"/>
                </a:solidFill>
                <a:latin typeface="Calibri" pitchFamily="34" charset="0"/>
              </a:defRPr>
            </a:lvl9pPr>
          </a:lstStyle>
          <a:p>
            <a:pPr eaLnBrk="1" hangingPunct="1"/>
            <a:r>
              <a:rPr lang="en-US" altLang="ja-JP" sz="1100" i="1">
                <a:solidFill>
                  <a:srgbClr val="5E1964"/>
                </a:solidFill>
                <a:latin typeface="Aller light" charset="0"/>
                <a:ea typeface="Times New Roman" pitchFamily="18" charset="0"/>
                <a:cs typeface="Arial" pitchFamily="34" charset="0"/>
              </a:rPr>
              <a:t>IoA/ANC Design Guide</a:t>
            </a:r>
            <a:endParaRPr lang="en-GB" altLang="ja-JP" sz="60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Rectangle 2">
            <a:extLst>
              <a:ext uri="{FF2B5EF4-FFF2-40B4-BE49-F238E27FC236}">
                <a16:creationId xmlns:a16="http://schemas.microsoft.com/office/drawing/2014/main" xmlns="" id="{33BA94CC-2A0E-4825-82AA-A65E3A1222F1}"/>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a:latin typeface="Aller light"/>
              </a:rPr>
              <a:t>Factors Affecting Speech Perception</a:t>
            </a:r>
          </a:p>
        </p:txBody>
      </p:sp>
      <p:pic>
        <p:nvPicPr>
          <p:cNvPr id="3072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65813"/>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8"/>
          <p:cNvSpPr>
            <a:spLocks noChangeArrowheads="1"/>
          </p:cNvSpPr>
          <p:nvPr/>
        </p:nvSpPr>
        <p:spPr bwMode="auto">
          <a:xfrm>
            <a:off x="7848600" y="1698625"/>
            <a:ext cx="2679700" cy="2122488"/>
          </a:xfrm>
          <a:prstGeom prst="rect">
            <a:avLst/>
          </a:prstGeom>
          <a:solidFill>
            <a:srgbClr val="5825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r>
              <a:rPr lang="en-GB" altLang="en-US" sz="1200">
                <a:solidFill>
                  <a:schemeClr val="bg1"/>
                </a:solidFill>
                <a:latin typeface="Aller light" charset="0"/>
              </a:rPr>
              <a:t>SNR is most important factor</a:t>
            </a:r>
          </a:p>
          <a:p>
            <a:pPr algn="r" eaLnBrk="1" hangingPunct="1"/>
            <a:endParaRPr lang="en-GB" altLang="en-US" sz="1200">
              <a:solidFill>
                <a:schemeClr val="bg1"/>
              </a:solidFill>
              <a:latin typeface="Aller light" charset="0"/>
            </a:endParaRPr>
          </a:p>
          <a:p>
            <a:pPr algn="r" eaLnBrk="1" hangingPunct="1"/>
            <a:r>
              <a:rPr lang="en-GB" altLang="en-US" sz="1200">
                <a:solidFill>
                  <a:schemeClr val="bg1"/>
                </a:solidFill>
                <a:latin typeface="Aller light" charset="0"/>
              </a:rPr>
              <a:t>RT also has an impact</a:t>
            </a:r>
          </a:p>
          <a:p>
            <a:pPr algn="r" eaLnBrk="1" hangingPunct="1"/>
            <a:endParaRPr lang="en-GB" altLang="en-US" sz="1200">
              <a:solidFill>
                <a:schemeClr val="bg1"/>
              </a:solidFill>
              <a:latin typeface="Aller light" charset="0"/>
            </a:endParaRPr>
          </a:p>
          <a:p>
            <a:pPr algn="r" eaLnBrk="1" hangingPunct="1"/>
            <a:r>
              <a:rPr lang="en-GB" altLang="en-US" sz="1200">
                <a:solidFill>
                  <a:schemeClr val="bg1"/>
                </a:solidFill>
                <a:latin typeface="Aller light" charset="0"/>
              </a:rPr>
              <a:t>0.2-0.5 s RT is ideal</a:t>
            </a:r>
          </a:p>
          <a:p>
            <a:pPr algn="r" eaLnBrk="1" hangingPunct="1"/>
            <a:r>
              <a:rPr lang="en-GB" altLang="en-US" sz="1200">
                <a:solidFill>
                  <a:schemeClr val="bg1"/>
                </a:solidFill>
                <a:latin typeface="Aller light" charset="0"/>
              </a:rPr>
              <a:t>      </a:t>
            </a:r>
          </a:p>
          <a:p>
            <a:pPr algn="r" eaLnBrk="1" hangingPunct="1"/>
            <a:r>
              <a:rPr lang="en-GB" altLang="en-US" sz="1200">
                <a:solidFill>
                  <a:schemeClr val="bg1"/>
                </a:solidFill>
                <a:latin typeface="Aller light" charset="0"/>
              </a:rPr>
              <a:t>but up to 0.9 s RT acceptable </a:t>
            </a:r>
          </a:p>
          <a:p>
            <a:pPr algn="r" eaLnBrk="1" hangingPunct="1"/>
            <a:r>
              <a:rPr lang="en-GB" altLang="en-US" sz="1200">
                <a:solidFill>
                  <a:schemeClr val="bg1"/>
                </a:solidFill>
                <a:latin typeface="Aller light" charset="0"/>
              </a:rPr>
              <a:t>      (normal hearing children)</a:t>
            </a:r>
          </a:p>
          <a:p>
            <a:pPr algn="r" eaLnBrk="1" hangingPunct="1"/>
            <a:endParaRPr lang="en-GB" altLang="en-US" sz="1200">
              <a:solidFill>
                <a:schemeClr val="bg1"/>
              </a:solidFill>
              <a:latin typeface="Aller light" charset="0"/>
            </a:endParaRPr>
          </a:p>
          <a:p>
            <a:pPr algn="r" eaLnBrk="1" hangingPunct="1"/>
            <a:r>
              <a:rPr lang="en-GB" altLang="en-US" sz="1200">
                <a:solidFill>
                  <a:schemeClr val="bg1"/>
                </a:solidFill>
                <a:latin typeface="Aller light" charset="0"/>
              </a:rPr>
              <a:t>Non-zero RT to support voice:</a:t>
            </a:r>
          </a:p>
          <a:p>
            <a:pPr algn="r" eaLnBrk="1" hangingPunct="1"/>
            <a:r>
              <a:rPr lang="en-GB" altLang="en-US" sz="1200">
                <a:solidFill>
                  <a:schemeClr val="bg1"/>
                </a:solidFill>
              </a:rPr>
              <a:t>≥ </a:t>
            </a:r>
            <a:r>
              <a:rPr lang="en-GB" altLang="en-US" sz="1200">
                <a:solidFill>
                  <a:schemeClr val="bg1"/>
                </a:solidFill>
                <a:latin typeface="Aller light" charset="0"/>
              </a:rPr>
              <a:t>0.5 s RT ideal</a:t>
            </a:r>
          </a:p>
        </p:txBody>
      </p:sp>
      <p:sp>
        <p:nvSpPr>
          <p:cNvPr id="2" name="Rectangle 1">
            <a:extLst>
              <a:ext uri="{FF2B5EF4-FFF2-40B4-BE49-F238E27FC236}">
                <a16:creationId xmlns:a16="http://schemas.microsoft.com/office/drawing/2014/main" xmlns="" id="{14787309-F997-4995-ACA2-A7410C6D3185}"/>
              </a:ext>
            </a:extLst>
          </p:cNvPr>
          <p:cNvSpPr/>
          <p:nvPr/>
        </p:nvSpPr>
        <p:spPr>
          <a:xfrm>
            <a:off x="1811338" y="4243388"/>
            <a:ext cx="7362825" cy="1201737"/>
          </a:xfrm>
          <a:prstGeom prst="rect">
            <a:avLst/>
          </a:prstGeom>
        </p:spPr>
        <p:txBody>
          <a:bodyPr>
            <a:spAutoFit/>
          </a:bodyPr>
          <a:lstStyle/>
          <a:p>
            <a:pPr eaLnBrk="1" fontAlgn="auto" hangingPunct="1">
              <a:spcBef>
                <a:spcPts val="0"/>
              </a:spcBef>
              <a:spcAft>
                <a:spcPts val="0"/>
              </a:spcAft>
              <a:defRPr/>
            </a:pPr>
            <a:r>
              <a:rPr lang="en-GB" dirty="0">
                <a:solidFill>
                  <a:schemeClr val="accent5">
                    <a:lumMod val="10000"/>
                  </a:schemeClr>
                </a:solidFill>
                <a:latin typeface="Aller light"/>
              </a:rPr>
              <a:t>Low frequency RT control cited important for hearing impaired </a:t>
            </a:r>
          </a:p>
          <a:p>
            <a:pPr eaLnBrk="1" fontAlgn="auto" hangingPunct="1">
              <a:spcBef>
                <a:spcPts val="0"/>
              </a:spcBef>
              <a:spcAft>
                <a:spcPts val="0"/>
              </a:spcAft>
              <a:defRPr/>
            </a:pPr>
            <a:r>
              <a:rPr lang="en-GB" dirty="0">
                <a:solidFill>
                  <a:schemeClr val="accent5">
                    <a:lumMod val="10000"/>
                  </a:schemeClr>
                </a:solidFill>
                <a:latin typeface="Aller light"/>
              </a:rPr>
              <a:t>… evidence?</a:t>
            </a:r>
          </a:p>
          <a:p>
            <a:pPr eaLnBrk="1" fontAlgn="auto" hangingPunct="1">
              <a:spcBef>
                <a:spcPts val="0"/>
              </a:spcBef>
              <a:spcAft>
                <a:spcPts val="0"/>
              </a:spcAft>
              <a:defRPr/>
            </a:pPr>
            <a:r>
              <a:rPr lang="en-GB" dirty="0">
                <a:solidFill>
                  <a:schemeClr val="accent5">
                    <a:lumMod val="10000"/>
                  </a:schemeClr>
                </a:solidFill>
                <a:latin typeface="Aller light"/>
              </a:rPr>
              <a:t>…evidence when personal listening aid used?</a:t>
            </a:r>
          </a:p>
          <a:p>
            <a:pPr eaLnBrk="1" fontAlgn="auto" hangingPunct="1">
              <a:spcBef>
                <a:spcPts val="0"/>
              </a:spcBef>
              <a:spcAft>
                <a:spcPts val="0"/>
              </a:spcAft>
              <a:defRPr/>
            </a:pPr>
            <a:endParaRPr lang="en-GB" dirty="0">
              <a:solidFill>
                <a:schemeClr val="accent5">
                  <a:lumMod val="10000"/>
                </a:schemeClr>
              </a:solidFill>
              <a:latin typeface="Aller light"/>
            </a:endParaRPr>
          </a:p>
        </p:txBody>
      </p:sp>
      <p:pic>
        <p:nvPicPr>
          <p:cNvPr id="307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701800"/>
            <a:ext cx="5899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4"/>
          <p:cNvGrpSpPr>
            <a:grpSpLocks/>
          </p:cNvGrpSpPr>
          <p:nvPr/>
        </p:nvGrpSpPr>
        <p:grpSpPr bwMode="auto">
          <a:xfrm>
            <a:off x="10269538" y="-76200"/>
            <a:ext cx="1701800" cy="1701800"/>
            <a:chOff x="7057860" y="168532"/>
            <a:chExt cx="1701965" cy="1701965"/>
          </a:xfrm>
        </p:grpSpPr>
        <p:sp>
          <p:nvSpPr>
            <p:cNvPr id="18" name="Shape 17">
              <a:extLst>
                <a:ext uri="{FF2B5EF4-FFF2-40B4-BE49-F238E27FC236}">
                  <a16:creationId xmlns:a16="http://schemas.microsoft.com/office/drawing/2014/main" xmlns="" id="{0215D43E-80AE-4F9A-82E4-B44948B3C22B}"/>
                </a:ext>
              </a:extLst>
            </p:cNvPr>
            <p:cNvSpPr/>
            <p:nvPr/>
          </p:nvSpPr>
          <p:spPr>
            <a:xfrm>
              <a:off x="7057860" y="168532"/>
              <a:ext cx="1701965" cy="1701965"/>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0729" name="Group 19"/>
            <p:cNvGrpSpPr>
              <a:grpSpLocks/>
            </p:cNvGrpSpPr>
            <p:nvPr/>
          </p:nvGrpSpPr>
          <p:grpSpPr bwMode="auto">
            <a:xfrm>
              <a:off x="7293846" y="433546"/>
              <a:ext cx="1330960" cy="1330960"/>
              <a:chOff x="1776539" y="1064768"/>
              <a:chExt cx="1330960" cy="1330960"/>
            </a:xfrm>
          </p:grpSpPr>
          <p:sp>
            <p:nvSpPr>
              <p:cNvPr id="21" name="Shape 20">
                <a:extLst>
                  <a:ext uri="{FF2B5EF4-FFF2-40B4-BE49-F238E27FC236}">
                    <a16:creationId xmlns:a16="http://schemas.microsoft.com/office/drawing/2014/main" xmlns="" id="{89E248AE-EE83-4C10-98DA-43B303D1BFE0}"/>
                  </a:ext>
                </a:extLst>
              </p:cNvPr>
              <p:cNvSpPr/>
              <p:nvPr/>
            </p:nvSpPr>
            <p:spPr>
              <a:xfrm>
                <a:off x="1777113" y="1064893"/>
                <a:ext cx="1330454" cy="1330454"/>
              </a:xfrm>
              <a:prstGeom prst="gear6">
                <a:avLst/>
              </a:prstGeom>
              <a:solidFill>
                <a:srgbClr val="5E19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Shape 4">
                <a:extLst>
                  <a:ext uri="{FF2B5EF4-FFF2-40B4-BE49-F238E27FC236}">
                    <a16:creationId xmlns:a16="http://schemas.microsoft.com/office/drawing/2014/main" xmlns="" id="{1ECCBB2A-EEE6-4E3D-BF33-A3971665B5FD}"/>
                  </a:ext>
                </a:extLst>
              </p:cNvPr>
              <p:cNvSpPr txBox="1"/>
              <p:nvPr/>
            </p:nvSpPr>
            <p:spPr>
              <a:xfrm>
                <a:off x="2112109" y="1401476"/>
                <a:ext cx="660464" cy="657289"/>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eaLnBrk="1" fontAlgn="auto" hangingPunct="1">
                  <a:lnSpc>
                    <a:spcPct val="90000"/>
                  </a:lnSpc>
                  <a:spcBef>
                    <a:spcPts val="0"/>
                  </a:spcBef>
                  <a:spcAft>
                    <a:spcPct val="35000"/>
                  </a:spcAft>
                  <a:defRPr/>
                </a:pPr>
                <a:r>
                  <a:rPr lang="en-GB" sz="1300" dirty="0"/>
                  <a:t>acoustic design</a:t>
                </a:r>
              </a:p>
            </p:txBody>
          </p:sp>
        </p:gr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12080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2209800" y="15240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6000">
                <a:solidFill>
                  <a:schemeClr val="bg1"/>
                </a:solidFill>
                <a:latin typeface="Aller light" charset="0"/>
              </a:rPr>
              <a:t>The study</a:t>
            </a:r>
          </a:p>
        </p:txBody>
      </p:sp>
      <p:sp>
        <p:nvSpPr>
          <p:cNvPr id="31748" name="Rectangle 4"/>
          <p:cNvSpPr>
            <a:spLocks noChangeArrowheads="1"/>
          </p:cNvSpPr>
          <p:nvPr/>
        </p:nvSpPr>
        <p:spPr bwMode="auto">
          <a:xfrm>
            <a:off x="2209800" y="33051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a:solidFill>
                  <a:schemeClr val="bg1"/>
                </a:solidFill>
                <a:latin typeface="Aller light" charset="0"/>
              </a:rPr>
              <a:t>Quantifying the listening gap</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2638"/>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txBox="1">
            <a:spLocks noChangeArrowheads="1"/>
          </p:cNvSpPr>
          <p:nvPr/>
        </p:nvSpPr>
        <p:spPr bwMode="auto">
          <a:xfrm>
            <a:off x="1917700" y="341313"/>
            <a:ext cx="8375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574675" indent="-192088">
              <a:lnSpc>
                <a:spcPct val="90000"/>
              </a:lnSpc>
              <a:spcBef>
                <a:spcPts val="500"/>
              </a:spcBef>
              <a:buFont typeface="Arial" pitchFamily="34" charset="0"/>
              <a:buChar char="•"/>
              <a:defRPr sz="2400">
                <a:solidFill>
                  <a:schemeClr val="tx1"/>
                </a:solidFill>
                <a:latin typeface="Calibri" pitchFamily="34" charset="0"/>
              </a:defRPr>
            </a:lvl2pPr>
            <a:lvl3pPr marL="950913" indent="-185738">
              <a:lnSpc>
                <a:spcPct val="90000"/>
              </a:lnSpc>
              <a:spcBef>
                <a:spcPts val="500"/>
              </a:spcBef>
              <a:buFont typeface="Arial" pitchFamily="34" charset="0"/>
              <a:buChar char="•"/>
              <a:defRPr sz="2000">
                <a:solidFill>
                  <a:schemeClr val="tx1"/>
                </a:solidFill>
                <a:latin typeface="Calibri" pitchFamily="34" charset="0"/>
              </a:defRPr>
            </a:lvl3pPr>
            <a:lvl4pPr marL="1333500" indent="-190500">
              <a:lnSpc>
                <a:spcPct val="90000"/>
              </a:lnSpc>
              <a:spcBef>
                <a:spcPts val="500"/>
              </a:spcBef>
              <a:buFont typeface="Arial" pitchFamily="34" charset="0"/>
              <a:buChar char="•"/>
              <a:defRPr>
                <a:solidFill>
                  <a:schemeClr val="tx1"/>
                </a:solidFill>
                <a:latin typeface="Calibri" pitchFamily="34" charset="0"/>
              </a:defRPr>
            </a:lvl4pPr>
            <a:lvl5pPr marL="1717675" indent="-192088">
              <a:lnSpc>
                <a:spcPct val="90000"/>
              </a:lnSpc>
              <a:spcBef>
                <a:spcPts val="500"/>
              </a:spcBef>
              <a:buFont typeface="Arial" pitchFamily="34" charset="0"/>
              <a:buChar char="•"/>
              <a:defRPr>
                <a:solidFill>
                  <a:schemeClr val="tx1"/>
                </a:solidFill>
                <a:latin typeface="Calibri" pitchFamily="34" charset="0"/>
              </a:defRPr>
            </a:lvl5pPr>
            <a:lvl6pPr marL="21748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6320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0892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5464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600">
                <a:solidFill>
                  <a:srgbClr val="000000"/>
                </a:solidFill>
                <a:latin typeface="Aller light" charset="0"/>
              </a:rPr>
              <a:t>Quantifying the listening gap</a:t>
            </a:r>
          </a:p>
        </p:txBody>
      </p:sp>
      <p:sp>
        <p:nvSpPr>
          <p:cNvPr id="32772" name="Rectangle 2"/>
          <p:cNvSpPr>
            <a:spLocks noChangeArrowheads="1"/>
          </p:cNvSpPr>
          <p:nvPr/>
        </p:nvSpPr>
        <p:spPr bwMode="auto">
          <a:xfrm>
            <a:off x="1916113" y="995363"/>
            <a:ext cx="79136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000000"/>
                </a:solidFill>
                <a:latin typeface="Aller light" charset="0"/>
                <a:cs typeface="Times New Roman" pitchFamily="18" charset="0"/>
              </a:rPr>
              <a:t>Seminal research studies reviewed, based on </a:t>
            </a:r>
            <a:r>
              <a:rPr lang="en-GB" altLang="en-US" sz="1800" b="1">
                <a:solidFill>
                  <a:srgbClr val="000000"/>
                </a:solidFill>
                <a:latin typeface="Aller light" charset="0"/>
                <a:cs typeface="Times New Roman" pitchFamily="18" charset="0"/>
              </a:rPr>
              <a:t>subjective speech perception testing, in varied acoustic conditions  up to 1.0 s RT (flat-ish spectrum)</a:t>
            </a:r>
          </a:p>
          <a:p>
            <a:pPr algn="just" eaLnBrk="1" hangingPunct="1">
              <a:lnSpc>
                <a:spcPct val="100000"/>
              </a:lnSpc>
              <a:spcBef>
                <a:spcPct val="0"/>
              </a:spcBef>
              <a:buFontTx/>
              <a:buNone/>
            </a:pPr>
            <a:r>
              <a:rPr lang="en-GB" altLang="en-US" sz="1800">
                <a:solidFill>
                  <a:srgbClr val="000000"/>
                </a:solidFill>
                <a:latin typeface="Aller light" charset="0"/>
                <a:cs typeface="Times New Roman" pitchFamily="18" charset="0"/>
              </a:rPr>
              <a:t> </a:t>
            </a:r>
          </a:p>
          <a:p>
            <a:pPr algn="just" eaLnBrk="1" hangingPunct="1">
              <a:lnSpc>
                <a:spcPct val="100000"/>
              </a:lnSpc>
              <a:spcBef>
                <a:spcPct val="0"/>
              </a:spcBef>
              <a:buFontTx/>
              <a:buNone/>
            </a:pPr>
            <a:r>
              <a:rPr lang="en-GB" altLang="en-US" sz="1800" b="1">
                <a:solidFill>
                  <a:srgbClr val="000000"/>
                </a:solidFill>
                <a:latin typeface="Aller light" charset="0"/>
                <a:cs typeface="Times New Roman" pitchFamily="18" charset="0"/>
              </a:rPr>
              <a:t>Listening gap: </a:t>
            </a:r>
            <a:r>
              <a:rPr lang="en-GB" altLang="en-US" sz="1800">
                <a:solidFill>
                  <a:srgbClr val="000000"/>
                </a:solidFill>
                <a:latin typeface="Aller light" charset="0"/>
                <a:cs typeface="Times New Roman" pitchFamily="18" charset="0"/>
              </a:rPr>
              <a:t>difference in % perception scores between ‘impaired’ and non-impaired groups</a:t>
            </a:r>
          </a:p>
          <a:p>
            <a:pPr algn="just" eaLnBrk="1" hangingPunct="1">
              <a:lnSpc>
                <a:spcPct val="100000"/>
              </a:lnSpc>
              <a:spcBef>
                <a:spcPct val="0"/>
              </a:spcBef>
              <a:buFontTx/>
              <a:buNone/>
            </a:pPr>
            <a:endParaRPr lang="en-GB" altLang="en-US" sz="1800">
              <a:solidFill>
                <a:srgbClr val="000000"/>
              </a:solidFill>
              <a:latin typeface="Aller light" charset="0"/>
              <a:cs typeface="Times New Roman" pitchFamily="18" charset="0"/>
            </a:endParaRPr>
          </a:p>
          <a:p>
            <a:pPr algn="just" eaLnBrk="1" hangingPunct="1">
              <a:lnSpc>
                <a:spcPct val="100000"/>
              </a:lnSpc>
              <a:spcBef>
                <a:spcPct val="0"/>
              </a:spcBef>
              <a:buFontTx/>
              <a:buNone/>
            </a:pPr>
            <a:r>
              <a:rPr lang="en-GB" altLang="en-US" sz="1800">
                <a:solidFill>
                  <a:srgbClr val="000000"/>
                </a:solidFill>
                <a:latin typeface="Aller light" charset="0"/>
                <a:cs typeface="Times New Roman" pitchFamily="18" charset="0"/>
              </a:rPr>
              <a:t>Reveals 	</a:t>
            </a:r>
            <a:r>
              <a:rPr lang="en-GB" altLang="en-US" sz="1800" b="1">
                <a:solidFill>
                  <a:srgbClr val="000000"/>
                </a:solidFill>
                <a:latin typeface="Aller light" charset="0"/>
                <a:cs typeface="Times New Roman" pitchFamily="18" charset="0"/>
              </a:rPr>
              <a:t>inherent % listening gap </a:t>
            </a:r>
            <a:r>
              <a:rPr lang="en-GB" altLang="en-US" sz="1800">
                <a:solidFill>
                  <a:srgbClr val="000000"/>
                </a:solidFill>
                <a:latin typeface="Aller light" charset="0"/>
                <a:cs typeface="Times New Roman" pitchFamily="18" charset="0"/>
              </a:rPr>
              <a:t>(ideal acoustic conditions) </a:t>
            </a:r>
          </a:p>
          <a:p>
            <a:pPr algn="just" eaLnBrk="1" hangingPunct="1">
              <a:lnSpc>
                <a:spcPct val="100000"/>
              </a:lnSpc>
              <a:spcBef>
                <a:spcPct val="0"/>
              </a:spcBef>
              <a:buFontTx/>
              <a:buNone/>
            </a:pPr>
            <a:r>
              <a:rPr lang="en-GB" altLang="en-US" sz="1800" b="1">
                <a:solidFill>
                  <a:srgbClr val="000000"/>
                </a:solidFill>
                <a:latin typeface="Aller light" charset="0"/>
                <a:cs typeface="Times New Roman" pitchFamily="18" charset="0"/>
              </a:rPr>
              <a:t>	acoustic % listening gap (</a:t>
            </a:r>
            <a:r>
              <a:rPr lang="en-GB" altLang="en-US" sz="1800">
                <a:solidFill>
                  <a:srgbClr val="000000"/>
                </a:solidFill>
                <a:latin typeface="Aller light" charset="0"/>
                <a:cs typeface="Times New Roman" pitchFamily="18" charset="0"/>
              </a:rPr>
              <a:t>non-ideal conditions)</a:t>
            </a:r>
          </a:p>
          <a:p>
            <a:pPr algn="just" eaLnBrk="1" hangingPunct="1">
              <a:lnSpc>
                <a:spcPct val="100000"/>
              </a:lnSpc>
              <a:spcBef>
                <a:spcPct val="0"/>
              </a:spcBef>
              <a:buFontTx/>
              <a:buNone/>
            </a:pPr>
            <a:r>
              <a:rPr lang="en-GB" altLang="en-US" sz="1800">
                <a:solidFill>
                  <a:srgbClr val="000000"/>
                </a:solidFill>
                <a:latin typeface="Aller light" charset="0"/>
                <a:cs typeface="Times New Roman" pitchFamily="18" charset="0"/>
              </a:rPr>
              <a:t>	</a:t>
            </a:r>
            <a:r>
              <a:rPr lang="en-GB" altLang="en-US" sz="1800" b="1">
                <a:solidFill>
                  <a:srgbClr val="000000"/>
                </a:solidFill>
                <a:latin typeface="Aller light" charset="0"/>
                <a:cs typeface="Times New Roman" pitchFamily="18" charset="0"/>
              </a:rPr>
              <a:t>consistencies</a:t>
            </a:r>
            <a:r>
              <a:rPr lang="en-GB" altLang="en-US" sz="1800">
                <a:solidFill>
                  <a:srgbClr val="000000"/>
                </a:solidFill>
                <a:latin typeface="Aller light" charset="0"/>
                <a:cs typeface="Times New Roman" pitchFamily="18" charset="0"/>
              </a:rPr>
              <a:t> between studies (systematic errors/variations reduced)</a:t>
            </a:r>
          </a:p>
        </p:txBody>
      </p:sp>
      <p:sp>
        <p:nvSpPr>
          <p:cNvPr id="4" name="Rectangle 3"/>
          <p:cNvSpPr>
            <a:spLocks noChangeArrowheads="1"/>
          </p:cNvSpPr>
          <p:nvPr/>
        </p:nvSpPr>
        <p:spPr bwMode="auto">
          <a:xfrm>
            <a:off x="1916113" y="3676650"/>
            <a:ext cx="65420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1800" b="1">
                <a:solidFill>
                  <a:srgbClr val="000000"/>
                </a:solidFill>
                <a:latin typeface="Aller light" charset="0"/>
                <a:cs typeface="Times New Roman" pitchFamily="18" charset="0"/>
              </a:rPr>
              <a:t>Note:</a:t>
            </a:r>
          </a:p>
          <a:p>
            <a:pPr algn="just" eaLnBrk="1" hangingPunct="1">
              <a:lnSpc>
                <a:spcPct val="100000"/>
              </a:lnSpc>
              <a:spcBef>
                <a:spcPct val="0"/>
              </a:spcBef>
              <a:buFont typeface="Wingdings" pitchFamily="2" charset="2"/>
              <a:buChar char="Ø"/>
            </a:pPr>
            <a:r>
              <a:rPr lang="en-US" altLang="en-US" sz="1800">
                <a:solidFill>
                  <a:srgbClr val="000000"/>
                </a:solidFill>
                <a:latin typeface="Aller light" charset="0"/>
                <a:cs typeface="Times New Roman" pitchFamily="18" charset="0"/>
              </a:rPr>
              <a:t> No studies analysed or controlled for age. </a:t>
            </a:r>
          </a:p>
          <a:p>
            <a:pPr algn="just" eaLnBrk="1" hangingPunct="1">
              <a:lnSpc>
                <a:spcPct val="100000"/>
              </a:lnSpc>
              <a:spcBef>
                <a:spcPct val="0"/>
              </a:spcBef>
              <a:buFont typeface="Wingdings" pitchFamily="2" charset="2"/>
              <a:buChar char="Ø"/>
            </a:pPr>
            <a:r>
              <a:rPr lang="en-US" altLang="en-US" sz="1800">
                <a:solidFill>
                  <a:srgbClr val="000000"/>
                </a:solidFill>
                <a:latin typeface="Aller light" charset="0"/>
                <a:cs typeface="Times New Roman" pitchFamily="18" charset="0"/>
              </a:rPr>
              <a:t> All studies used multitalker babble as noise source</a:t>
            </a:r>
          </a:p>
          <a:p>
            <a:pPr algn="just" eaLnBrk="1" hangingPunct="1">
              <a:lnSpc>
                <a:spcPct val="100000"/>
              </a:lnSpc>
              <a:spcBef>
                <a:spcPct val="0"/>
              </a:spcBef>
              <a:buFont typeface="Wingdings" pitchFamily="2" charset="2"/>
              <a:buChar char="Ø"/>
            </a:pPr>
            <a:r>
              <a:rPr lang="en-US" altLang="en-US" sz="1800">
                <a:solidFill>
                  <a:srgbClr val="000000"/>
                </a:solidFill>
                <a:latin typeface="Aller light" charset="0"/>
                <a:cs typeface="Times New Roman" pitchFamily="18" charset="0"/>
              </a:rPr>
              <a:t> Benefit of personal listening aids not investigated</a:t>
            </a:r>
          </a:p>
          <a:p>
            <a:pPr algn="just" eaLnBrk="1" hangingPunct="1">
              <a:lnSpc>
                <a:spcPct val="100000"/>
              </a:lnSpc>
              <a:spcBef>
                <a:spcPct val="0"/>
              </a:spcBef>
              <a:buFont typeface="Wingdings" pitchFamily="2" charset="2"/>
              <a:buChar char="Ø"/>
            </a:pPr>
            <a:r>
              <a:rPr lang="en-GB" altLang="en-US" sz="1800">
                <a:solidFill>
                  <a:srgbClr val="000000"/>
                </a:solidFill>
                <a:latin typeface="Aller light" charset="0"/>
                <a:cs typeface="Times New Roman" pitchFamily="18" charset="0"/>
              </a:rPr>
              <a:t> Uplift in low frequency RT not investigated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A27F932F-C3B5-4AB2-B4DF-79DAE85CFE6A}"/>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a:latin typeface="Aller light"/>
              </a:rPr>
              <a:t>Results</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76925"/>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6" name="Group 7"/>
          <p:cNvGrpSpPr>
            <a:grpSpLocks/>
          </p:cNvGrpSpPr>
          <p:nvPr/>
        </p:nvGrpSpPr>
        <p:grpSpPr bwMode="auto">
          <a:xfrm>
            <a:off x="1762125" y="1306513"/>
            <a:ext cx="8616950" cy="4244975"/>
            <a:chOff x="237381" y="1306646"/>
            <a:chExt cx="8617430" cy="4244708"/>
          </a:xfrm>
        </p:grpSpPr>
        <p:pic>
          <p:nvPicPr>
            <p:cNvPr id="3380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89" y="1306646"/>
              <a:ext cx="8565622" cy="424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8" name="TextBox 2"/>
            <p:cNvSpPr txBox="1">
              <a:spLocks noChangeArrowheads="1"/>
            </p:cNvSpPr>
            <p:nvPr/>
          </p:nvSpPr>
          <p:spPr bwMode="auto">
            <a:xfrm rot="-1857162">
              <a:off x="237381" y="2767515"/>
              <a:ext cx="7347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2400">
                  <a:solidFill>
                    <a:srgbClr val="FF0000"/>
                  </a:solidFill>
                  <a:latin typeface="Stencil" pitchFamily="82" charset="0"/>
                  <a:cs typeface="Arial" pitchFamily="34" charset="0"/>
                </a:rPr>
                <a:t>Mild to moderate hearing Loss</a:t>
              </a:r>
            </a:p>
          </p:txBody>
        </p:sp>
      </p:grpSp>
      <p:grpSp>
        <p:nvGrpSpPr>
          <p:cNvPr id="9" name="Group 8"/>
          <p:cNvGrpSpPr>
            <a:grpSpLocks/>
          </p:cNvGrpSpPr>
          <p:nvPr/>
        </p:nvGrpSpPr>
        <p:grpSpPr bwMode="auto">
          <a:xfrm>
            <a:off x="1728788" y="1870075"/>
            <a:ext cx="8650287" cy="3117850"/>
            <a:chOff x="205173" y="1870575"/>
            <a:chExt cx="8649638" cy="3116850"/>
          </a:xfrm>
        </p:grpSpPr>
        <p:pic>
          <p:nvPicPr>
            <p:cNvPr id="338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89" y="1870575"/>
              <a:ext cx="8565622" cy="31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11"/>
            <p:cNvSpPr txBox="1">
              <a:spLocks noChangeArrowheads="1"/>
            </p:cNvSpPr>
            <p:nvPr/>
          </p:nvSpPr>
          <p:spPr bwMode="auto">
            <a:xfrm rot="-1857162">
              <a:off x="205173" y="3350567"/>
              <a:ext cx="7347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2400">
                  <a:solidFill>
                    <a:srgbClr val="FF0000"/>
                  </a:solidFill>
                  <a:latin typeface="Stencil" pitchFamily="82" charset="0"/>
                  <a:cs typeface="Arial" pitchFamily="34" charset="0"/>
                </a:rPr>
                <a:t>Severe to profound hearing Loss</a:t>
              </a:r>
            </a:p>
          </p:txBody>
        </p:sp>
      </p:grpSp>
      <p:grpSp>
        <p:nvGrpSpPr>
          <p:cNvPr id="11" name="Group 10"/>
          <p:cNvGrpSpPr>
            <a:grpSpLocks/>
          </p:cNvGrpSpPr>
          <p:nvPr/>
        </p:nvGrpSpPr>
        <p:grpSpPr bwMode="auto">
          <a:xfrm>
            <a:off x="1820863" y="2922588"/>
            <a:ext cx="8550275" cy="1012825"/>
            <a:chOff x="296809" y="2922226"/>
            <a:chExt cx="8550381" cy="1013548"/>
          </a:xfrm>
        </p:grpSpPr>
        <p:pic>
          <p:nvPicPr>
            <p:cNvPr id="3380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09" y="2922226"/>
              <a:ext cx="8550381" cy="101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Box 13"/>
            <p:cNvSpPr txBox="1">
              <a:spLocks noChangeArrowheads="1"/>
            </p:cNvSpPr>
            <p:nvPr/>
          </p:nvSpPr>
          <p:spPr bwMode="auto">
            <a:xfrm>
              <a:off x="762000" y="3350566"/>
              <a:ext cx="7347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2400">
                  <a:solidFill>
                    <a:srgbClr val="FF0000"/>
                  </a:solidFill>
                  <a:latin typeface="Stencil" pitchFamily="82" charset="0"/>
                  <a:cs typeface="Arial" pitchFamily="34" charset="0"/>
                </a:rPr>
                <a:t>English as additional language</a:t>
              </a:r>
            </a:p>
          </p:txBody>
        </p:sp>
      </p:grpSp>
      <p:grpSp>
        <p:nvGrpSpPr>
          <p:cNvPr id="16" name="Group 15"/>
          <p:cNvGrpSpPr>
            <a:grpSpLocks/>
          </p:cNvGrpSpPr>
          <p:nvPr/>
        </p:nvGrpSpPr>
        <p:grpSpPr bwMode="auto">
          <a:xfrm>
            <a:off x="1836738" y="2552700"/>
            <a:ext cx="8518525" cy="1752600"/>
            <a:chOff x="312051" y="2552624"/>
            <a:chExt cx="8519898" cy="1752752"/>
          </a:xfrm>
        </p:grpSpPr>
        <p:pic>
          <p:nvPicPr>
            <p:cNvPr id="3380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1" y="2552624"/>
              <a:ext cx="8519898" cy="17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17"/>
            <p:cNvSpPr txBox="1">
              <a:spLocks noChangeArrowheads="1"/>
            </p:cNvSpPr>
            <p:nvPr/>
          </p:nvSpPr>
          <p:spPr bwMode="auto">
            <a:xfrm>
              <a:off x="882192" y="3119733"/>
              <a:ext cx="7347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2400">
                  <a:solidFill>
                    <a:srgbClr val="FF0000"/>
                  </a:solidFill>
                  <a:latin typeface="Stencil" pitchFamily="82" charset="0"/>
                  <a:cs typeface="Arial" pitchFamily="34" charset="0"/>
                </a:rPr>
                <a:t>AGE</a:t>
              </a:r>
            </a:p>
          </p:txBody>
        </p:sp>
      </p:grpSp>
      <p:sp>
        <p:nvSpPr>
          <p:cNvPr id="33800" name="TextBox 21"/>
          <p:cNvSpPr txBox="1">
            <a:spLocks noChangeArrowheads="1"/>
          </p:cNvSpPr>
          <p:nvPr/>
        </p:nvSpPr>
        <p:spPr bwMode="auto">
          <a:xfrm>
            <a:off x="1981200" y="4976813"/>
            <a:ext cx="7346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2400">
                <a:solidFill>
                  <a:srgbClr val="FF0000"/>
                </a:solidFill>
                <a:latin typeface="Stencil" pitchFamily="82" charset="0"/>
                <a:cs typeface="Arial" pitchFamily="34" charset="0"/>
              </a:rPr>
              <a:t>Minimal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A9B4283E-46F1-4AD7-8159-235B0915995F}"/>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Results – inherent listening gap</a:t>
            </a:r>
          </a:p>
        </p:txBody>
      </p:sp>
      <p:sp>
        <p:nvSpPr>
          <p:cNvPr id="34819" name="Text Box 5"/>
          <p:cNvSpPr txBox="1">
            <a:spLocks noChangeArrowheads="1"/>
          </p:cNvSpPr>
          <p:nvPr/>
        </p:nvSpPr>
        <p:spPr bwMode="auto">
          <a:xfrm>
            <a:off x="2133600" y="5867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400">
                <a:solidFill>
                  <a:srgbClr val="000000"/>
                </a:solidFill>
                <a:latin typeface="Arial" pitchFamily="34" charset="0"/>
                <a:cs typeface="Arial" pitchFamily="34" charset="0"/>
              </a:rPr>
              <a:t>Company LOGO</a:t>
            </a:r>
          </a:p>
        </p:txBody>
      </p:sp>
      <p:sp>
        <p:nvSpPr>
          <p:cNvPr id="34820" name="Text Box 6"/>
          <p:cNvSpPr txBox="1">
            <a:spLocks noChangeArrowheads="1"/>
          </p:cNvSpPr>
          <p:nvPr/>
        </p:nvSpPr>
        <p:spPr bwMode="auto">
          <a:xfrm>
            <a:off x="1981200" y="586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endParaRPr lang="en-US" altLang="en-US" sz="2400">
              <a:solidFill>
                <a:srgbClr val="000000"/>
              </a:solidFill>
              <a:latin typeface="Arial" pitchFamily="34" charset="0"/>
              <a:cs typeface="Arial" pitchFamily="34" charset="0"/>
            </a:endParaRPr>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57531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
          <p:cNvPicPr>
            <a:picLocks noChangeAspect="1" noChangeArrowheads="1"/>
          </p:cNvPicPr>
          <p:nvPr/>
        </p:nvPicPr>
        <p:blipFill>
          <a:blip r:embed="rId3">
            <a:extLst>
              <a:ext uri="{28A0092B-C50C-407E-A947-70E740481C1C}">
                <a14:useLocalDpi xmlns:a14="http://schemas.microsoft.com/office/drawing/2010/main" val="0"/>
              </a:ext>
            </a:extLst>
          </a:blip>
          <a:srcRect r="51257"/>
          <a:stretch>
            <a:fillRect/>
          </a:stretch>
        </p:blipFill>
        <p:spPr bwMode="auto">
          <a:xfrm>
            <a:off x="1771650" y="1779588"/>
            <a:ext cx="28305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2"/>
          <p:cNvSpPr>
            <a:spLocks noChangeArrowheads="1"/>
          </p:cNvSpPr>
          <p:nvPr/>
        </p:nvSpPr>
        <p:spPr bwMode="auto">
          <a:xfrm>
            <a:off x="1797050" y="944563"/>
            <a:ext cx="837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For some needs, even in optimum acoustic conditions (silent, anechoic), children still experience reduction in speech perception scores compared to their typical peers:</a:t>
            </a:r>
          </a:p>
        </p:txBody>
      </p:sp>
      <p:sp>
        <p:nvSpPr>
          <p:cNvPr id="34824" name="Rectangle 2"/>
          <p:cNvSpPr>
            <a:spLocks noChangeArrowheads="1"/>
          </p:cNvSpPr>
          <p:nvPr/>
        </p:nvSpPr>
        <p:spPr bwMode="auto">
          <a:xfrm>
            <a:off x="4613275" y="2528888"/>
            <a:ext cx="537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Children with hearing loss are most disadvantaged.</a:t>
            </a:r>
          </a:p>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Even when secondary school classrooms are BB93 compliant, listening disadvantage could be up to 40% (reducing to 20-30% with a personal listening aid).</a:t>
            </a:r>
          </a:p>
        </p:txBody>
      </p:sp>
      <p:sp>
        <p:nvSpPr>
          <p:cNvPr id="34825" name="Rectangle 2"/>
          <p:cNvSpPr>
            <a:spLocks noChangeArrowheads="1"/>
          </p:cNvSpPr>
          <p:nvPr/>
        </p:nvSpPr>
        <p:spPr bwMode="auto">
          <a:xfrm>
            <a:off x="4575175" y="4051300"/>
            <a:ext cx="537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For milder needs, inherent listening gap is small, 4% or less, not significant as comparable to variation within the impaired group.</a:t>
            </a:r>
          </a:p>
        </p:txBody>
      </p:sp>
      <p:sp>
        <p:nvSpPr>
          <p:cNvPr id="34826" name="Rectangle 2"/>
          <p:cNvSpPr>
            <a:spLocks noChangeArrowheads="1"/>
          </p:cNvSpPr>
          <p:nvPr/>
        </p:nvSpPr>
        <p:spPr bwMode="auto">
          <a:xfrm>
            <a:off x="1747838" y="5116513"/>
            <a:ext cx="8528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However these needs are still significantly affected by poor acoustics. For example, in BB93 compliant primary school refurbs, the listening gaps could double.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4E20B863-76CB-4B6F-8FCC-2BB373E34DB8}"/>
              </a:ext>
            </a:extLst>
          </p:cNvPr>
          <p:cNvSpPr>
            <a:spLocks noGrp="1" noChangeArrowheads="1"/>
          </p:cNvSpPr>
          <p:nvPr>
            <p:ph type="title"/>
          </p:nvPr>
        </p:nvSpPr>
        <p:spPr>
          <a:xfrm>
            <a:off x="1908175" y="374650"/>
            <a:ext cx="8375650" cy="396875"/>
          </a:xfrm>
        </p:spPr>
        <p:txBody>
          <a:bodyPr rtlCol="0">
            <a:normAutofit fontScale="90000"/>
          </a:bodyPr>
          <a:lstStyle/>
          <a:p>
            <a:pPr fontAlgn="auto">
              <a:spcAft>
                <a:spcPts val="0"/>
              </a:spcAft>
              <a:defRPr/>
            </a:pPr>
            <a:r>
              <a:rPr lang="en-GB" altLang="en-US" b="1" dirty="0">
                <a:latin typeface="Aller light"/>
              </a:rPr>
              <a:t>Requirements and Drivers</a:t>
            </a:r>
          </a:p>
        </p:txBody>
      </p:sp>
      <p:sp>
        <p:nvSpPr>
          <p:cNvPr id="8195" name="Text Box 11"/>
          <p:cNvSpPr txBox="1">
            <a:spLocks noChangeArrowheads="1"/>
          </p:cNvSpPr>
          <p:nvPr/>
        </p:nvSpPr>
        <p:spPr bwMode="auto">
          <a:xfrm>
            <a:off x="2057400" y="1219200"/>
            <a:ext cx="8077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400" b="1">
                <a:solidFill>
                  <a:srgbClr val="58256A"/>
                </a:solidFill>
                <a:latin typeface="Aller light" charset="0"/>
                <a:cs typeface="Arial" pitchFamily="34" charset="0"/>
              </a:rPr>
              <a:t>Building Regulations</a:t>
            </a:r>
          </a:p>
          <a:p>
            <a:pPr eaLnBrk="1" hangingPunct="1">
              <a:lnSpc>
                <a:spcPct val="100000"/>
              </a:lnSpc>
              <a:spcBef>
                <a:spcPct val="50000"/>
              </a:spcBef>
              <a:buFontTx/>
              <a:buNone/>
            </a:pPr>
            <a:r>
              <a:rPr lang="en-GB" altLang="en-US" sz="2400">
                <a:solidFill>
                  <a:srgbClr val="58256A"/>
                </a:solidFill>
                <a:latin typeface="Aller light" charset="0"/>
                <a:cs typeface="Arial" pitchFamily="34" charset="0"/>
              </a:rPr>
              <a:t>Approved Document E, BB93</a:t>
            </a:r>
          </a:p>
          <a:p>
            <a:pPr eaLnBrk="1" hangingPunct="1">
              <a:lnSpc>
                <a:spcPct val="100000"/>
              </a:lnSpc>
              <a:spcBef>
                <a:spcPct val="50000"/>
              </a:spcBef>
              <a:buFontTx/>
              <a:buNone/>
            </a:pPr>
            <a:r>
              <a:rPr lang="en-GB" altLang="en-US" sz="2400">
                <a:solidFill>
                  <a:srgbClr val="58256A"/>
                </a:solidFill>
                <a:latin typeface="Aller light" charset="0"/>
                <a:cs typeface="Arial" pitchFamily="34" charset="0"/>
              </a:rPr>
              <a:t>Approved Document M, BS 8300: 2018</a:t>
            </a:r>
          </a:p>
          <a:p>
            <a:pPr eaLnBrk="1" hangingPunct="1">
              <a:lnSpc>
                <a:spcPct val="100000"/>
              </a:lnSpc>
              <a:spcBef>
                <a:spcPct val="50000"/>
              </a:spcBef>
              <a:buFontTx/>
              <a:buNone/>
            </a:pPr>
            <a:endParaRPr lang="en-GB" altLang="en-US" sz="2400" b="1">
              <a:solidFill>
                <a:srgbClr val="58256A"/>
              </a:solidFill>
              <a:latin typeface="Aller light" charset="0"/>
              <a:cs typeface="Arial" pitchFamily="34" charset="0"/>
            </a:endParaRPr>
          </a:p>
          <a:p>
            <a:pPr eaLnBrk="1" hangingPunct="1">
              <a:lnSpc>
                <a:spcPct val="100000"/>
              </a:lnSpc>
              <a:spcBef>
                <a:spcPct val="50000"/>
              </a:spcBef>
              <a:buFontTx/>
              <a:buNone/>
            </a:pPr>
            <a:r>
              <a:rPr lang="en-GB" altLang="en-US" sz="2400" b="1">
                <a:solidFill>
                  <a:srgbClr val="58256A"/>
                </a:solidFill>
                <a:latin typeface="Aller light" charset="0"/>
                <a:cs typeface="Arial" pitchFamily="34" charset="0"/>
              </a:rPr>
              <a:t>EFSA Output Specification</a:t>
            </a:r>
          </a:p>
          <a:p>
            <a:pPr eaLnBrk="1" hangingPunct="1">
              <a:lnSpc>
                <a:spcPct val="100000"/>
              </a:lnSpc>
              <a:spcBef>
                <a:spcPct val="50000"/>
              </a:spcBef>
              <a:buFontTx/>
              <a:buNone/>
            </a:pPr>
            <a:endParaRPr lang="en-GB" altLang="en-US" sz="2400" b="1">
              <a:solidFill>
                <a:srgbClr val="58256A"/>
              </a:solidFill>
              <a:latin typeface="Aller light" charset="0"/>
              <a:cs typeface="Arial" pitchFamily="34" charset="0"/>
            </a:endParaRPr>
          </a:p>
          <a:p>
            <a:pPr eaLnBrk="1" hangingPunct="1">
              <a:lnSpc>
                <a:spcPct val="100000"/>
              </a:lnSpc>
              <a:spcBef>
                <a:spcPct val="50000"/>
              </a:spcBef>
              <a:buFontTx/>
              <a:buNone/>
            </a:pPr>
            <a:r>
              <a:rPr lang="en-GB" altLang="en-US" sz="2400" b="1">
                <a:solidFill>
                  <a:srgbClr val="58256A"/>
                </a:solidFill>
                <a:latin typeface="Aller light" charset="0"/>
                <a:cs typeface="Arial" pitchFamily="34" charset="0"/>
              </a:rPr>
              <a:t>The Equality Act</a:t>
            </a:r>
          </a:p>
          <a:p>
            <a:pPr eaLnBrk="1" hangingPunct="1">
              <a:lnSpc>
                <a:spcPct val="100000"/>
              </a:lnSpc>
              <a:spcBef>
                <a:spcPct val="50000"/>
              </a:spcBef>
              <a:buFontTx/>
              <a:buNone/>
            </a:pPr>
            <a:r>
              <a:rPr lang="en-GB" altLang="en-US" sz="2400">
                <a:solidFill>
                  <a:srgbClr val="58256A"/>
                </a:solidFill>
                <a:latin typeface="Aller light" charset="0"/>
                <a:cs typeface="Arial" pitchFamily="34" charset="0"/>
              </a:rPr>
              <a:t>Public Sector Equality Duty</a:t>
            </a:r>
            <a:endParaRPr lang="en-GB" altLang="en-US" sz="2400">
              <a:solidFill>
                <a:srgbClr val="58256A"/>
              </a:solidFill>
              <a:latin typeface="Arial" pitchFamily="34" charset="0"/>
              <a:cs typeface="Arial" pitchFamily="34" charset="0"/>
            </a:endParaRPr>
          </a:p>
        </p:txBody>
      </p:sp>
      <p:pic>
        <p:nvPicPr>
          <p:cNvPr id="81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166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A9B4283E-46F1-4AD7-8159-235B0915995F}"/>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Results – ideal acoustic conditions</a:t>
            </a:r>
          </a:p>
        </p:txBody>
      </p:sp>
      <p:sp>
        <p:nvSpPr>
          <p:cNvPr id="35843" name="Text Box 5"/>
          <p:cNvSpPr txBox="1">
            <a:spLocks noChangeArrowheads="1"/>
          </p:cNvSpPr>
          <p:nvPr/>
        </p:nvSpPr>
        <p:spPr bwMode="auto">
          <a:xfrm>
            <a:off x="2133600" y="5867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400">
                <a:solidFill>
                  <a:srgbClr val="000000"/>
                </a:solidFill>
                <a:latin typeface="Arial" pitchFamily="34" charset="0"/>
                <a:cs typeface="Arial" pitchFamily="34" charset="0"/>
              </a:rPr>
              <a:t>Company LOGO</a:t>
            </a:r>
          </a:p>
        </p:txBody>
      </p:sp>
      <p:sp>
        <p:nvSpPr>
          <p:cNvPr id="35844" name="Text Box 6"/>
          <p:cNvSpPr txBox="1">
            <a:spLocks noChangeArrowheads="1"/>
          </p:cNvSpPr>
          <p:nvPr/>
        </p:nvSpPr>
        <p:spPr bwMode="auto">
          <a:xfrm>
            <a:off x="1981200" y="586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endParaRPr lang="en-US" altLang="en-US" sz="2400">
              <a:solidFill>
                <a:srgbClr val="000000"/>
              </a:solidFill>
              <a:latin typeface="Arial" pitchFamily="34" charset="0"/>
              <a:cs typeface="Arial" pitchFamily="34" charset="0"/>
            </a:endParaRPr>
          </a:p>
        </p:txBody>
      </p:sp>
      <p:pic>
        <p:nvPicPr>
          <p:cNvPr id="358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57531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p:cNvSpPr>
            <a:spLocks noChangeArrowheads="1"/>
          </p:cNvSpPr>
          <p:nvPr/>
        </p:nvSpPr>
        <p:spPr bwMode="auto">
          <a:xfrm>
            <a:off x="1797050" y="944563"/>
            <a:ext cx="7913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1800">
                <a:solidFill>
                  <a:srgbClr val="58256A"/>
                </a:solidFill>
                <a:latin typeface="Aller light" charset="0"/>
                <a:cs typeface="Times New Roman" pitchFamily="18" charset="0"/>
              </a:rPr>
              <a:t>To eradicate additional listening gap caused by acoustics: </a:t>
            </a:r>
          </a:p>
        </p:txBody>
      </p:sp>
      <p:pic>
        <p:nvPicPr>
          <p:cNvPr id="35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458913"/>
            <a:ext cx="58388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C1E1B750-6036-4D04-8BEF-C6B67EF5C72E}"/>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Boost from personal listening system</a:t>
            </a:r>
          </a:p>
        </p:txBody>
      </p:sp>
      <p:sp>
        <p:nvSpPr>
          <p:cNvPr id="36867" name="Text Box 5"/>
          <p:cNvSpPr txBox="1">
            <a:spLocks noChangeArrowheads="1"/>
          </p:cNvSpPr>
          <p:nvPr/>
        </p:nvSpPr>
        <p:spPr bwMode="auto">
          <a:xfrm>
            <a:off x="2133600" y="5867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400">
                <a:solidFill>
                  <a:srgbClr val="000000"/>
                </a:solidFill>
                <a:latin typeface="Arial" pitchFamily="34" charset="0"/>
                <a:cs typeface="Arial" pitchFamily="34" charset="0"/>
              </a:rPr>
              <a:t>Company LOGO</a:t>
            </a:r>
          </a:p>
        </p:txBody>
      </p:sp>
      <p:sp>
        <p:nvSpPr>
          <p:cNvPr id="36868" name="Text Box 6"/>
          <p:cNvSpPr txBox="1">
            <a:spLocks noChangeArrowheads="1"/>
          </p:cNvSpPr>
          <p:nvPr/>
        </p:nvSpPr>
        <p:spPr bwMode="auto">
          <a:xfrm>
            <a:off x="1981200" y="586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endParaRPr lang="en-US" altLang="en-US" sz="2400">
              <a:solidFill>
                <a:srgbClr val="000000"/>
              </a:solidFill>
              <a:latin typeface="Arial" pitchFamily="34" charset="0"/>
              <a:cs typeface="Arial" pitchFamily="34" charset="0"/>
            </a:endParaRPr>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57531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8"/>
          <p:cNvSpPr>
            <a:spLocks noChangeArrowheads="1"/>
          </p:cNvSpPr>
          <p:nvPr/>
        </p:nvSpPr>
        <p:spPr bwMode="auto">
          <a:xfrm>
            <a:off x="1944688" y="936625"/>
            <a:ext cx="57515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1800" i="1">
                <a:solidFill>
                  <a:srgbClr val="58256A"/>
                </a:solidFill>
                <a:latin typeface="Aller light" charset="0"/>
                <a:cs typeface="Times New Roman" pitchFamily="18" charset="0"/>
              </a:rPr>
              <a:t>In BB93 compliant classrooms, even at good SNR of ≥15 dB, the listening gap for </a:t>
            </a:r>
            <a:r>
              <a:rPr lang="en-GB" altLang="en-US" sz="1800" b="1" i="1">
                <a:solidFill>
                  <a:srgbClr val="58256A"/>
                </a:solidFill>
                <a:latin typeface="Aller light" charset="0"/>
                <a:cs typeface="Times New Roman" pitchFamily="18" charset="0"/>
              </a:rPr>
              <a:t>S-P hearing loss</a:t>
            </a:r>
            <a:r>
              <a:rPr lang="en-GB" altLang="en-US" sz="1800" i="1">
                <a:solidFill>
                  <a:srgbClr val="58256A"/>
                </a:solidFill>
                <a:latin typeface="Aller light" charset="0"/>
                <a:cs typeface="Times New Roman" pitchFamily="18" charset="0"/>
              </a:rPr>
              <a:t> will be </a:t>
            </a:r>
            <a:r>
              <a:rPr lang="en-GB" altLang="en-US" sz="1800" b="1" i="1">
                <a:solidFill>
                  <a:srgbClr val="58256A"/>
                </a:solidFill>
                <a:latin typeface="Aller light" charset="0"/>
                <a:cs typeface="Times New Roman" pitchFamily="18" charset="0"/>
              </a:rPr>
              <a:t>30-40% </a:t>
            </a:r>
            <a:r>
              <a:rPr lang="en-GB" altLang="en-US" sz="1800" i="1">
                <a:solidFill>
                  <a:srgbClr val="58256A"/>
                </a:solidFill>
                <a:latin typeface="Aller light" charset="0"/>
                <a:cs typeface="Times New Roman" pitchFamily="18" charset="0"/>
              </a:rPr>
              <a:t/>
            </a:r>
            <a:br>
              <a:rPr lang="en-GB" altLang="en-US" sz="1800" i="1">
                <a:solidFill>
                  <a:srgbClr val="58256A"/>
                </a:solidFill>
                <a:latin typeface="Aller light" charset="0"/>
                <a:cs typeface="Times New Roman" pitchFamily="18" charset="0"/>
              </a:rPr>
            </a:br>
            <a:endParaRPr lang="en-GB" altLang="en-US" sz="1800" i="1">
              <a:solidFill>
                <a:srgbClr val="58256A"/>
              </a:solidFill>
              <a:latin typeface="Aller light" charset="0"/>
              <a:cs typeface="Times New Roman" pitchFamily="18" charset="0"/>
            </a:endParaRPr>
          </a:p>
          <a:p>
            <a:pPr algn="just" eaLnBrk="1" hangingPunct="1">
              <a:lnSpc>
                <a:spcPct val="100000"/>
              </a:lnSpc>
              <a:spcBef>
                <a:spcPct val="0"/>
              </a:spcBef>
              <a:buFontTx/>
              <a:buNone/>
            </a:pPr>
            <a:r>
              <a:rPr lang="en-GB" altLang="en-US" sz="1800" i="1">
                <a:solidFill>
                  <a:srgbClr val="58256A"/>
                </a:solidFill>
                <a:latin typeface="Aller light" charset="0"/>
                <a:cs typeface="Times New Roman" pitchFamily="18" charset="0"/>
              </a:rPr>
              <a:t>…but a </a:t>
            </a:r>
            <a:r>
              <a:rPr lang="en-GB" altLang="en-US" sz="1800" b="1" i="1">
                <a:solidFill>
                  <a:srgbClr val="58256A"/>
                </a:solidFill>
                <a:latin typeface="Aller light" charset="0"/>
                <a:cs typeface="Times New Roman" pitchFamily="18" charset="0"/>
              </a:rPr>
              <a:t>personal listening device </a:t>
            </a:r>
          </a:p>
          <a:p>
            <a:pPr algn="just" eaLnBrk="1" hangingPunct="1">
              <a:lnSpc>
                <a:spcPct val="100000"/>
              </a:lnSpc>
              <a:spcBef>
                <a:spcPct val="0"/>
              </a:spcBef>
              <a:buFontTx/>
              <a:buNone/>
            </a:pPr>
            <a:r>
              <a:rPr lang="en-GB" altLang="en-US" sz="1800" i="1">
                <a:solidFill>
                  <a:srgbClr val="58256A"/>
                </a:solidFill>
                <a:latin typeface="Aller light" charset="0"/>
                <a:cs typeface="Times New Roman" pitchFamily="18" charset="0"/>
              </a:rPr>
              <a:t>&gt; removes effect of reverberation</a:t>
            </a:r>
          </a:p>
          <a:p>
            <a:pPr algn="just" eaLnBrk="1" hangingPunct="1">
              <a:lnSpc>
                <a:spcPct val="100000"/>
              </a:lnSpc>
              <a:spcBef>
                <a:spcPct val="0"/>
              </a:spcBef>
              <a:buFontTx/>
              <a:buNone/>
            </a:pPr>
            <a:r>
              <a:rPr lang="en-GB" altLang="en-US" sz="1800" i="1">
                <a:solidFill>
                  <a:srgbClr val="58256A"/>
                </a:solidFill>
                <a:latin typeface="Aller light" charset="0"/>
                <a:cs typeface="Times New Roman" pitchFamily="18" charset="0"/>
              </a:rPr>
              <a:t>&gt; boosts SNR.</a:t>
            </a:r>
            <a:endParaRPr lang="en-GB" altLang="en-US" sz="1800">
              <a:solidFill>
                <a:srgbClr val="58256A"/>
              </a:solidFill>
              <a:latin typeface="Aller light" charset="0"/>
              <a:cs typeface="Times New Roman" pitchFamily="18" charset="0"/>
            </a:endParaRPr>
          </a:p>
        </p:txBody>
      </p:sp>
      <p:pic>
        <p:nvPicPr>
          <p:cNvPr id="36871" name="Picture 2" descr="Image result for FM personal aid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3984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774700"/>
            <a:ext cx="1893888"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2971800"/>
            <a:ext cx="437673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A7DB7E4-1CCC-46FD-B7F0-8AE91DB78903}"/>
              </a:ext>
            </a:extLst>
          </p:cNvPr>
          <p:cNvSpPr>
            <a:spLocks noGrp="1" noChangeArrowheads="1"/>
          </p:cNvSpPr>
          <p:nvPr>
            <p:ph type="title"/>
          </p:nvPr>
        </p:nvSpPr>
        <p:spPr>
          <a:xfrm>
            <a:off x="1908175" y="373063"/>
            <a:ext cx="9674225" cy="465137"/>
          </a:xfrm>
        </p:spPr>
        <p:txBody>
          <a:bodyPr rtlCol="0">
            <a:normAutofit fontScale="90000"/>
          </a:bodyPr>
          <a:lstStyle/>
          <a:p>
            <a:pPr fontAlgn="auto">
              <a:spcAft>
                <a:spcPts val="0"/>
              </a:spcAft>
              <a:defRPr/>
            </a:pPr>
            <a:r>
              <a:rPr lang="en-US" altLang="en-US" dirty="0">
                <a:solidFill>
                  <a:schemeClr val="bg1"/>
                </a:solidFill>
                <a:latin typeface="Aller light"/>
              </a:rPr>
              <a:t>Recommendation – reasonable adjustments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173163"/>
            <a:ext cx="510540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xmlns="" id="{BAEBB3D1-247E-43E8-9B34-1466C94FAE11}"/>
              </a:ext>
            </a:extLst>
          </p:cNvPr>
          <p:cNvSpPr/>
          <p:nvPr/>
        </p:nvSpPr>
        <p:spPr bwMode="auto">
          <a:xfrm>
            <a:off x="3468688" y="2849563"/>
            <a:ext cx="504825" cy="239712"/>
          </a:xfrm>
          <a:custGeom>
            <a:avLst/>
            <a:gdLst>
              <a:gd name="connsiteX0" fmla="*/ 97654 w 506027"/>
              <a:gd name="connsiteY0" fmla="*/ 44388 h 239697"/>
              <a:gd name="connsiteX1" fmla="*/ 0 w 506027"/>
              <a:gd name="connsiteY1" fmla="*/ 239697 h 239697"/>
              <a:gd name="connsiteX2" fmla="*/ 426128 w 506027"/>
              <a:gd name="connsiteY2" fmla="*/ 159798 h 239697"/>
              <a:gd name="connsiteX3" fmla="*/ 506027 w 506027"/>
              <a:gd name="connsiteY3" fmla="*/ 0 h 239697"/>
              <a:gd name="connsiteX4" fmla="*/ 284085 w 506027"/>
              <a:gd name="connsiteY4" fmla="*/ 8878 h 239697"/>
              <a:gd name="connsiteX5" fmla="*/ 97654 w 506027"/>
              <a:gd name="connsiteY5" fmla="*/ 44388 h 23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027" h="239697">
                <a:moveTo>
                  <a:pt x="97654" y="44388"/>
                </a:moveTo>
                <a:lnTo>
                  <a:pt x="0" y="239697"/>
                </a:lnTo>
                <a:lnTo>
                  <a:pt x="426128" y="159798"/>
                </a:lnTo>
                <a:lnTo>
                  <a:pt x="506027" y="0"/>
                </a:lnTo>
                <a:lnTo>
                  <a:pt x="284085" y="8878"/>
                </a:lnTo>
                <a:lnTo>
                  <a:pt x="97654" y="44388"/>
                </a:lnTo>
                <a:close/>
              </a:path>
            </a:pathLst>
          </a:custGeom>
          <a:solidFill>
            <a:schemeClr val="accent4">
              <a:lumMod val="10000"/>
            </a:schemeClr>
          </a:solidFill>
          <a:ln w="9525" cap="flat" cmpd="sng" algn="ctr">
            <a:solidFill>
              <a:schemeClr val="tx1"/>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GB">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EF2A9D62-D633-4D18-A5C4-3D5484E98886}"/>
              </a:ext>
            </a:extLst>
          </p:cNvPr>
          <p:cNvSpPr>
            <a:spLocks noGrp="1" noChangeArrowheads="1"/>
          </p:cNvSpPr>
          <p:nvPr>
            <p:ph type="title"/>
          </p:nvPr>
        </p:nvSpPr>
        <p:spPr>
          <a:xfrm>
            <a:off x="533400" y="373063"/>
            <a:ext cx="11582400" cy="401637"/>
          </a:xfrm>
        </p:spPr>
        <p:txBody>
          <a:bodyPr rtlCol="0">
            <a:normAutofit fontScale="90000"/>
          </a:bodyPr>
          <a:lstStyle/>
          <a:p>
            <a:pPr fontAlgn="auto">
              <a:spcAft>
                <a:spcPts val="0"/>
              </a:spcAft>
              <a:defRPr/>
            </a:pPr>
            <a:r>
              <a:rPr lang="en-US" altLang="en-US" dirty="0">
                <a:latin typeface="Aller light"/>
              </a:rPr>
              <a:t>Next steps for reasonably adjusted criteria for inclusion</a:t>
            </a:r>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9475"/>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E46E5497-46D0-4184-89CD-B77E9357C9D3}"/>
              </a:ext>
            </a:extLst>
          </p:cNvPr>
          <p:cNvSpPr/>
          <p:nvPr/>
        </p:nvSpPr>
        <p:spPr>
          <a:xfrm>
            <a:off x="1897063" y="1203325"/>
            <a:ext cx="7845425" cy="4708525"/>
          </a:xfrm>
          <a:prstGeom prst="rect">
            <a:avLst/>
          </a:prstGeom>
        </p:spPr>
        <p:txBody>
          <a:bodyPr>
            <a:spAutoFit/>
          </a:bodyPr>
          <a:lstStyle/>
          <a:p>
            <a:pPr marL="285750" indent="-28575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DfE are looking at this issue for latest OS – November 2019</a:t>
            </a:r>
          </a:p>
          <a:p>
            <a:pPr marL="285750" indent="-285750" eaLnBrk="1" fontAlgn="auto" hangingPunct="1">
              <a:spcBef>
                <a:spcPts val="0"/>
              </a:spcBef>
              <a:spcAft>
                <a:spcPts val="0"/>
              </a:spcAft>
              <a:buFont typeface="Wingdings" panose="05000000000000000000" pitchFamily="2" charset="2"/>
              <a:buChar char="Ø"/>
              <a:defRPr/>
            </a:pPr>
            <a:endParaRPr lang="en-US" sz="2000" dirty="0">
              <a:latin typeface="Aller light"/>
              <a:ea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ANC/</a:t>
            </a:r>
            <a:r>
              <a:rPr lang="en-US" sz="2000" dirty="0" err="1">
                <a:latin typeface="Aller light"/>
                <a:ea typeface="Times New Roman" panose="02020603050405020304" pitchFamily="18" charset="0"/>
                <a:cs typeface="Times New Roman" panose="02020603050405020304" pitchFamily="18" charset="0"/>
              </a:rPr>
              <a:t>IoA</a:t>
            </a:r>
            <a:r>
              <a:rPr lang="en-US" sz="2000" dirty="0">
                <a:latin typeface="Aller light"/>
                <a:ea typeface="Times New Roman" panose="02020603050405020304" pitchFamily="18" charset="0"/>
                <a:cs typeface="Times New Roman" panose="02020603050405020304" pitchFamily="18" charset="0"/>
              </a:rPr>
              <a:t> Consultation on reasonably adjusted criteria</a:t>
            </a:r>
          </a:p>
          <a:p>
            <a:pPr marL="285750" indent="-285750" eaLnBrk="1" fontAlgn="auto" hangingPunct="1">
              <a:spcBef>
                <a:spcPts val="0"/>
              </a:spcBef>
              <a:spcAft>
                <a:spcPts val="0"/>
              </a:spcAft>
              <a:buFont typeface="Wingdings" panose="05000000000000000000" pitchFamily="2" charset="2"/>
              <a:buChar char="Ø"/>
              <a:defRPr/>
            </a:pPr>
            <a:endParaRPr lang="en-US" sz="2000" dirty="0">
              <a:latin typeface="Aller light"/>
              <a:ea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 Cost of achieving 0.5 s </a:t>
            </a:r>
            <a:r>
              <a:rPr lang="en-US" sz="2000" dirty="0" err="1">
                <a:latin typeface="Aller light"/>
                <a:ea typeface="Times New Roman" panose="02020603050405020304" pitchFamily="18" charset="0"/>
                <a:cs typeface="Times New Roman" panose="02020603050405020304" pitchFamily="18" charset="0"/>
              </a:rPr>
              <a:t>T</a:t>
            </a:r>
            <a:r>
              <a:rPr lang="en-US" sz="2000" baseline="-25000" dirty="0" err="1">
                <a:latin typeface="Aller light"/>
                <a:ea typeface="Times New Roman" panose="02020603050405020304" pitchFamily="18" charset="0"/>
                <a:cs typeface="Times New Roman" panose="02020603050405020304" pitchFamily="18" charset="0"/>
              </a:rPr>
              <a:t>mf</a:t>
            </a:r>
            <a:r>
              <a:rPr lang="en-US" sz="2000" dirty="0">
                <a:latin typeface="Aller light"/>
                <a:ea typeface="Times New Roman" panose="02020603050405020304" pitchFamily="18" charset="0"/>
                <a:cs typeface="Times New Roman" panose="02020603050405020304" pitchFamily="18" charset="0"/>
              </a:rPr>
              <a:t> against other design constraints </a:t>
            </a:r>
          </a:p>
          <a:p>
            <a:pPr marL="285750" indent="-285750" eaLnBrk="1" fontAlgn="auto" hangingPunct="1">
              <a:spcBef>
                <a:spcPts val="0"/>
              </a:spcBef>
              <a:spcAft>
                <a:spcPts val="0"/>
              </a:spcAft>
              <a:buFont typeface="Wingdings" panose="05000000000000000000" pitchFamily="2" charset="2"/>
              <a:buChar char="Ø"/>
              <a:defRPr/>
            </a:pPr>
            <a:endParaRPr lang="en-GB" sz="2000" dirty="0">
              <a:latin typeface="Aller light"/>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Wingdings" panose="05000000000000000000" pitchFamily="2" charset="2"/>
              <a:buChar char="Ø"/>
              <a:defRPr/>
            </a:pPr>
            <a:r>
              <a:rPr lang="en-US" sz="2000" b="1" dirty="0">
                <a:latin typeface="Aller light"/>
                <a:ea typeface="Times New Roman" panose="02020603050405020304" pitchFamily="18" charset="0"/>
                <a:cs typeface="Times New Roman" panose="02020603050405020304" pitchFamily="18" charset="0"/>
              </a:rPr>
              <a:t>Evidence for reverberation time of 0.6 s at 125 Hz? </a:t>
            </a:r>
          </a:p>
          <a:p>
            <a:pPr marL="342900" indent="-342900" eaLnBrk="1" fontAlgn="auto" hangingPunct="1">
              <a:spcBef>
                <a:spcPts val="0"/>
              </a:spcBef>
              <a:spcAft>
                <a:spcPts val="0"/>
              </a:spcAft>
              <a:buFont typeface="Wingdings" panose="05000000000000000000" pitchFamily="2" charset="2"/>
              <a:buChar char="Ø"/>
              <a:defRPr/>
            </a:pPr>
            <a:endParaRPr lang="en-US" sz="2000" b="1" dirty="0">
              <a:latin typeface="Aller light"/>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Wingdings" panose="05000000000000000000" pitchFamily="2" charset="2"/>
              <a:buChar char="Ø"/>
              <a:defRPr/>
            </a:pPr>
            <a:r>
              <a:rPr lang="en-GB" sz="2000" dirty="0">
                <a:latin typeface="Aller light"/>
                <a:ea typeface="Times New Roman" panose="02020603050405020304" pitchFamily="18" charset="0"/>
                <a:cs typeface="Times New Roman" panose="02020603050405020304" pitchFamily="18" charset="0"/>
              </a:rPr>
              <a:t>Use of personal listening systems</a:t>
            </a:r>
          </a:p>
          <a:p>
            <a:pPr marL="800100" lvl="1" indent="-342900" eaLnBrk="1" fontAlgn="auto" hangingPunct="1">
              <a:spcBef>
                <a:spcPts val="0"/>
              </a:spcBef>
              <a:spcAft>
                <a:spcPts val="0"/>
              </a:spcAft>
              <a:buFont typeface="Wingdings" panose="05000000000000000000" pitchFamily="2" charset="2"/>
              <a:buChar char="Ø"/>
              <a:defRPr/>
            </a:pPr>
            <a:r>
              <a:rPr lang="en-GB" sz="2000" dirty="0">
                <a:latin typeface="Aller light"/>
                <a:ea typeface="Times New Roman" panose="02020603050405020304" pitchFamily="18" charset="0"/>
                <a:cs typeface="Times New Roman" panose="02020603050405020304" pitchFamily="18" charset="0"/>
              </a:rPr>
              <a:t>Procurement</a:t>
            </a:r>
          </a:p>
          <a:p>
            <a:pPr marL="342900" indent="-342900" eaLnBrk="1" fontAlgn="auto" hangingPunct="1">
              <a:spcBef>
                <a:spcPts val="0"/>
              </a:spcBef>
              <a:spcAft>
                <a:spcPts val="0"/>
              </a:spcAft>
              <a:buFont typeface="Wingdings" panose="05000000000000000000" pitchFamily="2" charset="2"/>
              <a:buChar char="Ø"/>
              <a:defRPr/>
            </a:pPr>
            <a:endParaRPr lang="en-US" sz="2000" dirty="0">
              <a:latin typeface="Aller light"/>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Views of other professionals: </a:t>
            </a:r>
          </a:p>
          <a:p>
            <a:pPr marL="800100" lvl="1" indent="-34290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BATOD</a:t>
            </a:r>
          </a:p>
          <a:p>
            <a:pPr marL="800100" lvl="1" indent="-34290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Educational audiologists</a:t>
            </a:r>
          </a:p>
          <a:p>
            <a:pPr marL="800100" lvl="1" indent="-342900" eaLnBrk="1" fontAlgn="auto" hangingPunct="1">
              <a:spcBef>
                <a:spcPts val="0"/>
              </a:spcBef>
              <a:spcAft>
                <a:spcPts val="0"/>
              </a:spcAft>
              <a:buFont typeface="Wingdings" panose="05000000000000000000" pitchFamily="2" charset="2"/>
              <a:buChar char="Ø"/>
              <a:defRPr/>
            </a:pPr>
            <a:r>
              <a:rPr lang="en-US" sz="2000" dirty="0">
                <a:latin typeface="Aller light"/>
                <a:ea typeface="Times New Roman" panose="02020603050405020304" pitchFamily="18" charset="0"/>
                <a:cs typeface="Times New Roman" panose="02020603050405020304" pitchFamily="18" charset="0"/>
              </a:rPr>
              <a:t>Speech and language therapists</a:t>
            </a:r>
            <a:endParaRPr lang="en-GB" sz="2000" dirty="0">
              <a:latin typeface="Aller light"/>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2057400" y="2057400"/>
            <a:ext cx="80772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en-GB" altLang="en-US" sz="3200">
                <a:solidFill>
                  <a:schemeClr val="bg1"/>
                </a:solidFill>
                <a:latin typeface="Aller light" charset="0"/>
                <a:cs typeface="Arial" pitchFamily="34" charset="0"/>
              </a:rPr>
              <a:t>Feedback please!</a:t>
            </a:r>
          </a:p>
          <a:p>
            <a:pPr algn="ctr" eaLnBrk="1" hangingPunct="1">
              <a:lnSpc>
                <a:spcPct val="100000"/>
              </a:lnSpc>
              <a:spcBef>
                <a:spcPct val="50000"/>
              </a:spcBef>
              <a:buFontTx/>
              <a:buNone/>
            </a:pPr>
            <a:endParaRPr lang="en-GB" altLang="en-US" sz="3200">
              <a:solidFill>
                <a:schemeClr val="bg1"/>
              </a:solidFill>
              <a:latin typeface="Aller light" charset="0"/>
              <a:cs typeface="Arial" pitchFamily="34" charset="0"/>
            </a:endParaRPr>
          </a:p>
          <a:p>
            <a:pPr algn="ctr" eaLnBrk="1" hangingPunct="1">
              <a:lnSpc>
                <a:spcPct val="100000"/>
              </a:lnSpc>
              <a:spcBef>
                <a:spcPct val="50000"/>
              </a:spcBef>
              <a:buFontTx/>
              <a:buNone/>
            </a:pPr>
            <a:r>
              <a:rPr lang="en-GB" altLang="en-US" sz="3200">
                <a:solidFill>
                  <a:schemeClr val="bg1"/>
                </a:solidFill>
                <a:latin typeface="Aller light" charset="0"/>
                <a:cs typeface="Arial" pitchFamily="34" charset="0"/>
              </a:rPr>
              <a:t>emma@andersonacoustics.co.uk </a:t>
            </a:r>
          </a:p>
          <a:p>
            <a:pPr algn="ctr" eaLnBrk="1" hangingPunct="1">
              <a:lnSpc>
                <a:spcPct val="100000"/>
              </a:lnSpc>
              <a:spcBef>
                <a:spcPct val="50000"/>
              </a:spcBef>
              <a:buFontTx/>
              <a:buNone/>
            </a:pPr>
            <a:endParaRPr lang="en-GB" altLang="en-US" sz="2400">
              <a:solidFill>
                <a:srgbClr val="000000"/>
              </a:solidFill>
              <a:latin typeface="Arial" pitchFamily="34" charset="0"/>
              <a:cs typeface="Arial" pitchFamily="34" charset="0"/>
            </a:endParaRPr>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73600"/>
            <a:ext cx="14478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5834063"/>
            <a:ext cx="26431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09750" y="1755775"/>
            <a:ext cx="8572500" cy="1938338"/>
          </a:xfrm>
          <a:prstGeom prst="rect">
            <a:avLst/>
          </a:prstGeom>
          <a:noFill/>
        </p:spPr>
        <p:txBody>
          <a:bodyPr>
            <a:spAutoFit/>
          </a:bodyPr>
          <a:lstStyle/>
          <a:p>
            <a:pPr marL="180975" eaLnBrk="1" fontAlgn="auto" hangingPunct="1">
              <a:spcBef>
                <a:spcPts val="0"/>
              </a:spcBef>
              <a:spcAft>
                <a:spcPts val="0"/>
              </a:spcAft>
              <a:defRPr/>
            </a:pPr>
            <a:r>
              <a:rPr lang="en-GB" sz="6000" b="1" spc="40" dirty="0">
                <a:latin typeface="+mn-lt"/>
              </a:rPr>
              <a:t>The Public Sector Equality Duty</a:t>
            </a:r>
          </a:p>
        </p:txBody>
      </p:sp>
      <p:sp>
        <p:nvSpPr>
          <p:cNvPr id="9220" name="TextBox 5"/>
          <p:cNvSpPr txBox="1">
            <a:spLocks noChangeArrowheads="1"/>
          </p:cNvSpPr>
          <p:nvPr/>
        </p:nvSpPr>
        <p:spPr bwMode="auto">
          <a:xfrm>
            <a:off x="1847850" y="4437063"/>
            <a:ext cx="8143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a:t>Public bodies in England (and non-devolved bodies in </a:t>
            </a:r>
          </a:p>
          <a:p>
            <a:pPr eaLnBrk="1" hangingPunct="1"/>
            <a:r>
              <a:rPr lang="en-US" altLang="en-US"/>
              <a:t>Scotland and Wales)</a:t>
            </a:r>
            <a:endParaRPr lang="en-GB" altLang="en-US">
              <a:latin typeface="Georg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703388" y="188913"/>
            <a:ext cx="8715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4400" b="1"/>
              <a:t>Who the general duty applies to</a:t>
            </a:r>
          </a:p>
        </p:txBody>
      </p:sp>
      <p:sp>
        <p:nvSpPr>
          <p:cNvPr id="10243" name="Rectangle 4"/>
          <p:cNvSpPr>
            <a:spLocks noChangeArrowheads="1"/>
          </p:cNvSpPr>
          <p:nvPr/>
        </p:nvSpPr>
        <p:spPr bwMode="auto">
          <a:xfrm>
            <a:off x="1774825" y="1125538"/>
            <a:ext cx="84978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sz="2200"/>
              <a:t>Public authorities listed in </a:t>
            </a:r>
            <a:r>
              <a:rPr lang="en-GB" altLang="en-US" sz="2200" b="1"/>
              <a:t>Schedule 19 </a:t>
            </a:r>
            <a:r>
              <a:rPr lang="en-GB" altLang="en-US" sz="2200"/>
              <a:t>of the Equality Act (e.g. local authorities, </a:t>
            </a:r>
            <a:r>
              <a:rPr lang="en-GB" altLang="en-US" sz="2200" b="1" i="1">
                <a:solidFill>
                  <a:schemeClr val="bg1"/>
                </a:solidFill>
              </a:rPr>
              <a:t>FE and HE bodies, schools</a:t>
            </a:r>
            <a:r>
              <a:rPr lang="en-GB" altLang="en-US" sz="2200"/>
              <a:t>, health bodies, police, fire and transport authorities, government departments). </a:t>
            </a:r>
          </a:p>
          <a:p>
            <a:pPr eaLnBrk="1" hangingPunct="1"/>
            <a:endParaRPr lang="en-GB" altLang="en-US" sz="2200"/>
          </a:p>
          <a:p>
            <a:pPr eaLnBrk="1" hangingPunct="1"/>
            <a:r>
              <a:rPr lang="en-GB" altLang="en-US" sz="2200"/>
              <a:t>Public, private, or voluntary organisations carrying out </a:t>
            </a:r>
            <a:r>
              <a:rPr lang="en-GB" altLang="en-US" sz="2200" b="1"/>
              <a:t>public functions</a:t>
            </a:r>
            <a:r>
              <a:rPr lang="en-GB" altLang="en-US" sz="2200"/>
              <a:t> (including on behalf of a public authority). The Equality Act uses the same definition as the Human Rights Act 1998 (which was used for the gender and disability equality duties).  </a:t>
            </a:r>
          </a:p>
          <a:p>
            <a:pPr eaLnBrk="1" hangingPunct="1"/>
            <a:endParaRPr lang="en-GB" altLang="en-US" sz="220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58256A"/>
        </a:solidFill>
        <a:effectLst/>
      </p:bgPr>
    </p:bg>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12080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2209800" y="1524000"/>
            <a:ext cx="7315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GB" altLang="en-US" i="1">
                <a:solidFill>
                  <a:schemeClr val="bg1"/>
                </a:solidFill>
                <a:latin typeface="Aller light" charset="0"/>
              </a:rPr>
              <a:t>In order to fulfil their duties under the Equality Act 2010, school client bodies should anticipate the needs of deaf and other disabled children as current and potential future users of the school. </a:t>
            </a:r>
          </a:p>
          <a:p>
            <a:pPr eaLnBrk="1" hangingPunct="1"/>
            <a:endParaRPr lang="en-GB" altLang="en-US" i="1">
              <a:solidFill>
                <a:schemeClr val="bg1"/>
              </a:solidFill>
              <a:latin typeface="Aller light" charset="0"/>
            </a:endParaRPr>
          </a:p>
          <a:p>
            <a:pPr eaLnBrk="1" hangingPunct="1"/>
            <a:r>
              <a:rPr lang="en-GB" altLang="en-US">
                <a:solidFill>
                  <a:schemeClr val="bg1"/>
                </a:solidFill>
                <a:latin typeface="Aller light" charset="0"/>
              </a:rPr>
              <a:t>(Building Bulletin 93)</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xmlns="" id="{127A96B0-4247-4147-8F1E-FE8238E0BE32}"/>
              </a:ext>
            </a:extLst>
          </p:cNvPr>
          <p:cNvSpPr/>
          <p:nvPr/>
        </p:nvSpPr>
        <p:spPr bwMode="auto">
          <a:xfrm>
            <a:off x="2000250" y="4408488"/>
            <a:ext cx="3805238" cy="715962"/>
          </a:xfrm>
          <a:prstGeom prst="roundRect">
            <a:avLst>
              <a:gd name="adj" fmla="val 10000"/>
            </a:avLst>
          </a:prstGeom>
          <a:no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grpSp>
        <p:nvGrpSpPr>
          <p:cNvPr id="12291" name="Group 18"/>
          <p:cNvGrpSpPr>
            <a:grpSpLocks/>
          </p:cNvGrpSpPr>
          <p:nvPr/>
        </p:nvGrpSpPr>
        <p:grpSpPr bwMode="auto">
          <a:xfrm>
            <a:off x="1752600" y="933450"/>
            <a:ext cx="8097838" cy="4191000"/>
            <a:chOff x="-1693728" y="867312"/>
            <a:chExt cx="8098230" cy="4191001"/>
          </a:xfrm>
        </p:grpSpPr>
        <p:grpSp>
          <p:nvGrpSpPr>
            <p:cNvPr id="35" name="Group 34">
              <a:extLst>
                <a:ext uri="{FF2B5EF4-FFF2-40B4-BE49-F238E27FC236}">
                  <a16:creationId xmlns:a16="http://schemas.microsoft.com/office/drawing/2014/main" xmlns="" id="{4A80F9DB-01FD-4126-9324-4D45831F0B37}"/>
                </a:ext>
              </a:extLst>
            </p:cNvPr>
            <p:cNvGrpSpPr/>
            <p:nvPr/>
          </p:nvGrpSpPr>
          <p:grpSpPr>
            <a:xfrm>
              <a:off x="2572277" y="1391149"/>
              <a:ext cx="3832225" cy="2614490"/>
              <a:chOff x="442842" y="1600201"/>
              <a:chExt cx="3832225" cy="2614490"/>
            </a:xfrm>
            <a:solidFill>
              <a:srgbClr val="00B0F0"/>
            </a:solidFill>
          </p:grpSpPr>
          <p:sp>
            <p:nvSpPr>
              <p:cNvPr id="3" name="Rectangle: Rounded Corners 2">
                <a:extLst>
                  <a:ext uri="{FF2B5EF4-FFF2-40B4-BE49-F238E27FC236}">
                    <a16:creationId xmlns:a16="http://schemas.microsoft.com/office/drawing/2014/main" xmlns="" id="{073974E4-6733-4440-9C59-0969891484A8}"/>
                  </a:ext>
                </a:extLst>
              </p:cNvPr>
              <p:cNvSpPr/>
              <p:nvPr/>
            </p:nvSpPr>
            <p:spPr bwMode="auto">
              <a:xfrm>
                <a:off x="452438" y="2131121"/>
                <a:ext cx="3805237" cy="437934"/>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4" name="Freeform: Shape 3">
                <a:extLst>
                  <a:ext uri="{FF2B5EF4-FFF2-40B4-BE49-F238E27FC236}">
                    <a16:creationId xmlns:a16="http://schemas.microsoft.com/office/drawing/2014/main" xmlns="" id="{FD2B051C-B66F-45CD-8898-C5B825D6716F}"/>
                  </a:ext>
                </a:extLst>
              </p:cNvPr>
              <p:cNvSpPr/>
              <p:nvPr/>
            </p:nvSpPr>
            <p:spPr bwMode="auto">
              <a:xfrm>
                <a:off x="933204" y="2163846"/>
                <a:ext cx="3170238" cy="400050"/>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Permanent hearing impairment</a:t>
                </a:r>
              </a:p>
            </p:txBody>
          </p:sp>
          <p:sp>
            <p:nvSpPr>
              <p:cNvPr id="5" name="Rectangle: Rounded Corners 4">
                <a:extLst>
                  <a:ext uri="{FF2B5EF4-FFF2-40B4-BE49-F238E27FC236}">
                    <a16:creationId xmlns:a16="http://schemas.microsoft.com/office/drawing/2014/main" xmlns="" id="{1DE198E5-4FD6-4B2D-A64E-8006ABC0AA77}"/>
                  </a:ext>
                </a:extLst>
              </p:cNvPr>
              <p:cNvSpPr/>
              <p:nvPr/>
            </p:nvSpPr>
            <p:spPr bwMode="auto">
              <a:xfrm>
                <a:off x="446369" y="3171865"/>
                <a:ext cx="3805238" cy="487222"/>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p:style>
          </p:sp>
          <p:sp>
            <p:nvSpPr>
              <p:cNvPr id="6" name="Freeform: Shape 5">
                <a:extLst>
                  <a:ext uri="{FF2B5EF4-FFF2-40B4-BE49-F238E27FC236}">
                    <a16:creationId xmlns:a16="http://schemas.microsoft.com/office/drawing/2014/main" xmlns="" id="{69A3F18F-0780-4277-8D82-EC32FCE91DFB}"/>
                  </a:ext>
                </a:extLst>
              </p:cNvPr>
              <p:cNvSpPr/>
              <p:nvPr/>
            </p:nvSpPr>
            <p:spPr bwMode="auto">
              <a:xfrm>
                <a:off x="971148" y="3209693"/>
                <a:ext cx="3205163" cy="428265"/>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AD/HD, Autistic spectrum disorder</a:t>
                </a:r>
              </a:p>
            </p:txBody>
          </p:sp>
          <p:sp>
            <p:nvSpPr>
              <p:cNvPr id="7" name="Rectangle: Rounded Corners 6">
                <a:extLst>
                  <a:ext uri="{FF2B5EF4-FFF2-40B4-BE49-F238E27FC236}">
                    <a16:creationId xmlns:a16="http://schemas.microsoft.com/office/drawing/2014/main" xmlns="" id="{2A95B861-59BF-4FA6-9805-C4053344CB6A}"/>
                  </a:ext>
                </a:extLst>
              </p:cNvPr>
              <p:cNvSpPr/>
              <p:nvPr/>
            </p:nvSpPr>
            <p:spPr bwMode="auto">
              <a:xfrm>
                <a:off x="456336" y="2632996"/>
                <a:ext cx="3805238" cy="481438"/>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2">
                <a:schemeClr val="accent5">
                  <a:hueOff val="0"/>
                  <a:satOff val="0"/>
                  <a:lumOff val="0"/>
                  <a:alphaOff val="0"/>
                </a:schemeClr>
              </a:effectRef>
              <a:fontRef idx="minor"/>
            </p:style>
          </p:sp>
          <p:sp>
            <p:nvSpPr>
              <p:cNvPr id="8" name="Freeform: Shape 7">
                <a:extLst>
                  <a:ext uri="{FF2B5EF4-FFF2-40B4-BE49-F238E27FC236}">
                    <a16:creationId xmlns:a16="http://schemas.microsoft.com/office/drawing/2014/main" xmlns="" id="{0BFEC6AF-0202-4380-97AD-04A2FD655155}"/>
                  </a:ext>
                </a:extLst>
              </p:cNvPr>
              <p:cNvSpPr/>
              <p:nvPr/>
            </p:nvSpPr>
            <p:spPr bwMode="auto">
              <a:xfrm>
                <a:off x="954891" y="2628574"/>
                <a:ext cx="3299464" cy="481437"/>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Speech, language &amp; communication needs</a:t>
                </a:r>
              </a:p>
            </p:txBody>
          </p:sp>
          <p:sp>
            <p:nvSpPr>
              <p:cNvPr id="9" name="Rectangle: Rounded Corners 8">
                <a:extLst>
                  <a:ext uri="{FF2B5EF4-FFF2-40B4-BE49-F238E27FC236}">
                    <a16:creationId xmlns:a16="http://schemas.microsoft.com/office/drawing/2014/main" xmlns="" id="{CE205A30-6F2D-450E-ACA5-11DAF4592D95}"/>
                  </a:ext>
                </a:extLst>
              </p:cNvPr>
              <p:cNvSpPr/>
              <p:nvPr/>
            </p:nvSpPr>
            <p:spPr bwMode="auto">
              <a:xfrm>
                <a:off x="442842" y="3764893"/>
                <a:ext cx="3832225" cy="449798"/>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10" name="Freeform: Shape 9">
                <a:extLst>
                  <a:ext uri="{FF2B5EF4-FFF2-40B4-BE49-F238E27FC236}">
                    <a16:creationId xmlns:a16="http://schemas.microsoft.com/office/drawing/2014/main" xmlns="" id="{BC3A2847-57F1-44E7-8A9B-5979CA875CC4}"/>
                  </a:ext>
                </a:extLst>
              </p:cNvPr>
              <p:cNvSpPr/>
              <p:nvPr/>
            </p:nvSpPr>
            <p:spPr bwMode="auto">
              <a:xfrm>
                <a:off x="959241" y="3788796"/>
                <a:ext cx="3228975" cy="368300"/>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Auditory</a:t>
                </a:r>
                <a:r>
                  <a:rPr lang="en-US" sz="1300" b="1" dirty="0">
                    <a:solidFill>
                      <a:srgbClr val="58256A"/>
                    </a:solidFill>
                    <a:latin typeface="Aller light"/>
                  </a:rPr>
                  <a:t> </a:t>
                </a:r>
                <a:r>
                  <a:rPr lang="en-US" sz="1300" dirty="0">
                    <a:solidFill>
                      <a:srgbClr val="58256A"/>
                    </a:solidFill>
                    <a:latin typeface="Aller light"/>
                  </a:rPr>
                  <a:t>processing</a:t>
                </a:r>
                <a:r>
                  <a:rPr lang="en-US" sz="1300" b="1" dirty="0">
                    <a:solidFill>
                      <a:srgbClr val="58256A"/>
                    </a:solidFill>
                    <a:latin typeface="Aller light"/>
                  </a:rPr>
                  <a:t> </a:t>
                </a:r>
                <a:r>
                  <a:rPr lang="en-US" sz="1300" dirty="0">
                    <a:solidFill>
                      <a:srgbClr val="58256A"/>
                    </a:solidFill>
                    <a:latin typeface="Aller light"/>
                  </a:rPr>
                  <a:t>disorder</a:t>
                </a:r>
              </a:p>
            </p:txBody>
          </p:sp>
          <p:sp>
            <p:nvSpPr>
              <p:cNvPr id="11" name="Rectangle: Rounded Corners 10">
                <a:extLst>
                  <a:ext uri="{FF2B5EF4-FFF2-40B4-BE49-F238E27FC236}">
                    <a16:creationId xmlns:a16="http://schemas.microsoft.com/office/drawing/2014/main" xmlns="" id="{A858CA6F-FD69-43D8-BE93-1D9C16B7523F}"/>
                  </a:ext>
                </a:extLst>
              </p:cNvPr>
              <p:cNvSpPr/>
              <p:nvPr/>
            </p:nvSpPr>
            <p:spPr bwMode="auto">
              <a:xfrm>
                <a:off x="460375" y="1600201"/>
                <a:ext cx="3805238" cy="481438"/>
              </a:xfrm>
              <a:prstGeom prst="roundRect">
                <a:avLst>
                  <a:gd name="adj" fmla="val 10000"/>
                </a:avLst>
              </a:prstGeom>
              <a:solidFill>
                <a:schemeClr val="bg1"/>
              </a:solidFill>
              <a:ln>
                <a:solidFill>
                  <a:srgbClr val="58256A"/>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12" name="Freeform: Shape 11">
                <a:extLst>
                  <a:ext uri="{FF2B5EF4-FFF2-40B4-BE49-F238E27FC236}">
                    <a16:creationId xmlns:a16="http://schemas.microsoft.com/office/drawing/2014/main" xmlns="" id="{89647B86-5FF8-4B98-B23D-B6E3175E66A7}"/>
                  </a:ext>
                </a:extLst>
              </p:cNvPr>
              <p:cNvSpPr/>
              <p:nvPr/>
            </p:nvSpPr>
            <p:spPr bwMode="auto">
              <a:xfrm>
                <a:off x="991615" y="1639889"/>
                <a:ext cx="3146752" cy="458787"/>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Mild or temporary hearing impairment</a:t>
                </a:r>
              </a:p>
            </p:txBody>
          </p:sp>
          <p:pic>
            <p:nvPicPr>
              <p:cNvPr id="13" name="Graphic 14" descr="Head with gears">
                <a:extLst>
                  <a:ext uri="{FF2B5EF4-FFF2-40B4-BE49-F238E27FC236}">
                    <a16:creationId xmlns:a16="http://schemas.microsoft.com/office/drawing/2014/main" xmlns="" id="{F6D2C8F1-3766-4CB2-8D8D-AD7B12C3C2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78" y="3213835"/>
                <a:ext cx="396875" cy="396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Graphic 16" descr="Brain in head">
                <a:extLst>
                  <a:ext uri="{FF2B5EF4-FFF2-40B4-BE49-F238E27FC236}">
                    <a16:creationId xmlns:a16="http://schemas.microsoft.com/office/drawing/2014/main" xmlns="" id="{F54B2FCC-DEE9-4B58-8404-002D4F5335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03" y="3807345"/>
                <a:ext cx="368300" cy="368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Graphic 18" descr="Deaf">
                <a:extLst>
                  <a:ext uri="{FF2B5EF4-FFF2-40B4-BE49-F238E27FC236}">
                    <a16:creationId xmlns:a16="http://schemas.microsoft.com/office/drawing/2014/main" xmlns="" id="{EFA54D0D-3904-4A95-819B-3168E5BC63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 y="1668463"/>
                <a:ext cx="366713" cy="366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2" descr="Image result for icon talker speak">
                <a:extLst>
                  <a:ext uri="{FF2B5EF4-FFF2-40B4-BE49-F238E27FC236}">
                    <a16:creationId xmlns:a16="http://schemas.microsoft.com/office/drawing/2014/main" xmlns="" id="{605E4628-FA77-45F1-89C9-03AAD08AA683}"/>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02583" y="2702681"/>
                <a:ext cx="355563" cy="355522"/>
              </a:xfrm>
              <a:prstGeom prst="rect">
                <a:avLst/>
              </a:prstGeom>
              <a:noFill/>
              <a:ln>
                <a:noFill/>
              </a:ln>
            </p:spPr>
          </p:pic>
          <p:pic>
            <p:nvPicPr>
              <p:cNvPr id="17" name="Graphic 43" descr="Deaf">
                <a:extLst>
                  <a:ext uri="{FF2B5EF4-FFF2-40B4-BE49-F238E27FC236}">
                    <a16:creationId xmlns:a16="http://schemas.microsoft.com/office/drawing/2014/main" xmlns="" id="{8AA19994-F42F-4805-84A7-3789360AAF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 y="2180826"/>
                <a:ext cx="366712"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a:extLst>
                <a:ext uri="{FF2B5EF4-FFF2-40B4-BE49-F238E27FC236}">
                  <a16:creationId xmlns:a16="http://schemas.microsoft.com/office/drawing/2014/main" xmlns="" id="{4F67CDD3-4E8D-444F-8E19-F0FADE6D2381}"/>
                </a:ext>
              </a:extLst>
            </p:cNvPr>
            <p:cNvGrpSpPr/>
            <p:nvPr/>
          </p:nvGrpSpPr>
          <p:grpSpPr>
            <a:xfrm>
              <a:off x="2558784" y="4067956"/>
              <a:ext cx="3832225" cy="431803"/>
              <a:chOff x="429349" y="4277008"/>
              <a:chExt cx="3832225" cy="431803"/>
            </a:xfrm>
            <a:solidFill>
              <a:srgbClr val="00B0F0"/>
            </a:solidFill>
          </p:grpSpPr>
          <p:sp>
            <p:nvSpPr>
              <p:cNvPr id="18" name="Rectangle: Rounded Corners 17">
                <a:extLst>
                  <a:ext uri="{FF2B5EF4-FFF2-40B4-BE49-F238E27FC236}">
                    <a16:creationId xmlns:a16="http://schemas.microsoft.com/office/drawing/2014/main" xmlns="" id="{3A52DC82-CE97-4E27-930B-F50D3C4D9AD7}"/>
                  </a:ext>
                </a:extLst>
              </p:cNvPr>
              <p:cNvSpPr/>
              <p:nvPr/>
            </p:nvSpPr>
            <p:spPr bwMode="auto">
              <a:xfrm>
                <a:off x="429349" y="4277008"/>
                <a:ext cx="3832225" cy="431803"/>
              </a:xfrm>
              <a:prstGeom prst="roundRect">
                <a:avLst>
                  <a:gd name="adj" fmla="val 10000"/>
                </a:avLst>
              </a:prstGeom>
              <a:noFill/>
              <a:ln>
                <a:solidFill>
                  <a:srgbClr val="00000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22" name="Freeform: Shape 21">
                <a:extLst>
                  <a:ext uri="{FF2B5EF4-FFF2-40B4-BE49-F238E27FC236}">
                    <a16:creationId xmlns:a16="http://schemas.microsoft.com/office/drawing/2014/main" xmlns="" id="{B1CC1FE6-E765-45DF-8A38-0E0975AF67D8}"/>
                  </a:ext>
                </a:extLst>
              </p:cNvPr>
              <p:cNvSpPr/>
              <p:nvPr/>
            </p:nvSpPr>
            <p:spPr bwMode="auto">
              <a:xfrm>
                <a:off x="971148" y="4313296"/>
                <a:ext cx="3228975" cy="361222"/>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300" dirty="0">
                    <a:solidFill>
                      <a:srgbClr val="58256A"/>
                    </a:solidFill>
                    <a:latin typeface="Aller light"/>
                  </a:rPr>
                  <a:t>Visual impairment</a:t>
                </a:r>
              </a:p>
            </p:txBody>
          </p:sp>
        </p:grpSp>
        <p:sp>
          <p:nvSpPr>
            <p:cNvPr id="42" name="Freeform: Shape 41">
              <a:extLst>
                <a:ext uri="{FF2B5EF4-FFF2-40B4-BE49-F238E27FC236}">
                  <a16:creationId xmlns:a16="http://schemas.microsoft.com/office/drawing/2014/main" xmlns="" id="{E0BAFDE2-C773-4110-8153-946718BC5E2F}"/>
                </a:ext>
              </a:extLst>
            </p:cNvPr>
            <p:cNvSpPr/>
            <p:nvPr/>
          </p:nvSpPr>
          <p:spPr bwMode="auto">
            <a:xfrm>
              <a:off x="-1693728" y="2715162"/>
              <a:ext cx="3613325" cy="519113"/>
            </a:xfrm>
            <a:custGeom>
              <a:avLst/>
              <a:gdLst>
                <a:gd name="connsiteX0" fmla="*/ 0 w 5714015"/>
                <a:gd name="connsiteY0" fmla="*/ 0 h 692284"/>
                <a:gd name="connsiteX1" fmla="*/ 5714015 w 5714015"/>
                <a:gd name="connsiteY1" fmla="*/ 0 h 692284"/>
                <a:gd name="connsiteX2" fmla="*/ 5714015 w 5714015"/>
                <a:gd name="connsiteY2" fmla="*/ 692284 h 692284"/>
                <a:gd name="connsiteX3" fmla="*/ 0 w 5714015"/>
                <a:gd name="connsiteY3" fmla="*/ 692284 h 692284"/>
                <a:gd name="connsiteX4" fmla="*/ 0 w 5714015"/>
                <a:gd name="connsiteY4" fmla="*/ 0 h 69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015" h="692284">
                  <a:moveTo>
                    <a:pt x="0" y="0"/>
                  </a:moveTo>
                  <a:lnTo>
                    <a:pt x="5714015" y="0"/>
                  </a:lnTo>
                  <a:lnTo>
                    <a:pt x="5714015" y="692284"/>
                  </a:lnTo>
                  <a:lnTo>
                    <a:pt x="0" y="69228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lIns="54950" tIns="54950" rIns="54950" bIns="54950" spcCol="1270" anchor="ctr"/>
            <a:lstStyle/>
            <a:p>
              <a:pPr defTabSz="533400" eaLnBrk="1" fontAlgn="auto" hangingPunct="1">
                <a:lnSpc>
                  <a:spcPct val="90000"/>
                </a:lnSpc>
                <a:spcBef>
                  <a:spcPts val="0"/>
                </a:spcBef>
                <a:spcAft>
                  <a:spcPct val="35000"/>
                </a:spcAft>
                <a:defRPr/>
              </a:pPr>
              <a:r>
                <a:rPr lang="en-US" sz="1400" dirty="0">
                  <a:solidFill>
                    <a:srgbClr val="58256A"/>
                  </a:solidFill>
                  <a:latin typeface="Aller light"/>
                </a:rPr>
                <a:t>‘Special hearing &amp; communication needs’, SHCN</a:t>
              </a:r>
            </a:p>
          </p:txBody>
        </p:sp>
        <p:sp>
          <p:nvSpPr>
            <p:cNvPr id="45" name="Right Brace 44">
              <a:extLst>
                <a:ext uri="{FF2B5EF4-FFF2-40B4-BE49-F238E27FC236}">
                  <a16:creationId xmlns:a16="http://schemas.microsoft.com/office/drawing/2014/main" xmlns="" id="{035E7F75-8784-4635-AC5D-260A5FC0ED09}"/>
                </a:ext>
              </a:extLst>
            </p:cNvPr>
            <p:cNvSpPr/>
            <p:nvPr/>
          </p:nvSpPr>
          <p:spPr>
            <a:xfrm rot="10800000">
              <a:off x="1944998" y="867312"/>
              <a:ext cx="522313" cy="4191001"/>
            </a:xfrm>
            <a:prstGeom prst="rightBrace">
              <a:avLst/>
            </a:prstGeom>
            <a:ln>
              <a:solidFill>
                <a:srgbClr val="5825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350" dirty="0"/>
            </a:p>
          </p:txBody>
        </p:sp>
        <p:pic>
          <p:nvPicPr>
            <p:cNvPr id="51" name="Graphic 50" descr="Blind">
              <a:extLst>
                <a:ext uri="{FF2B5EF4-FFF2-40B4-BE49-F238E27FC236}">
                  <a16:creationId xmlns:a16="http://schemas.microsoft.com/office/drawing/2014/main" xmlns="" id="{7C5C4554-4C61-4D93-8818-D893CC308F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8913" y="4061825"/>
              <a:ext cx="437934" cy="437934"/>
            </a:xfrm>
            <a:prstGeom prst="rect">
              <a:avLst/>
            </a:prstGeom>
          </p:spPr>
        </p:pic>
        <p:pic>
          <p:nvPicPr>
            <p:cNvPr id="12299" name="Picture 98" descr="A close up of a logo&#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l="867" t="233" r="94974" b="90202"/>
            <a:stretch>
              <a:fillRect/>
            </a:stretch>
          </p:blipFill>
          <p:spPr bwMode="auto">
            <a:xfrm>
              <a:off x="-134479" y="3160044"/>
              <a:ext cx="403724" cy="5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2" name="Rectangle 4"/>
          <p:cNvSpPr txBox="1">
            <a:spLocks noChangeArrowheads="1"/>
          </p:cNvSpPr>
          <p:nvPr/>
        </p:nvSpPr>
        <p:spPr bwMode="auto">
          <a:xfrm>
            <a:off x="1908175" y="374650"/>
            <a:ext cx="8375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2600" b="1">
                <a:solidFill>
                  <a:srgbClr val="000000"/>
                </a:solidFill>
                <a:latin typeface="Aller light" charset="0"/>
              </a:rPr>
              <a:t>‘Deaf and other Disabled Students’ – The BB93 Definition</a:t>
            </a:r>
          </a:p>
        </p:txBody>
      </p:sp>
      <p:pic>
        <p:nvPicPr>
          <p:cNvPr id="1229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5816600"/>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4E20B863-76CB-4B6F-8FCC-2BB373E34DB8}"/>
              </a:ext>
            </a:extLst>
          </p:cNvPr>
          <p:cNvSpPr>
            <a:spLocks noGrp="1" noChangeArrowheads="1"/>
          </p:cNvSpPr>
          <p:nvPr>
            <p:ph type="title"/>
          </p:nvPr>
        </p:nvSpPr>
        <p:spPr>
          <a:xfrm>
            <a:off x="1908175" y="374650"/>
            <a:ext cx="8375650" cy="396875"/>
          </a:xfrm>
        </p:spPr>
        <p:txBody>
          <a:bodyPr rtlCol="0">
            <a:normAutofit fontScale="90000"/>
          </a:bodyPr>
          <a:lstStyle/>
          <a:p>
            <a:pPr fontAlgn="auto">
              <a:spcAft>
                <a:spcPts val="0"/>
              </a:spcAft>
              <a:defRPr/>
            </a:pPr>
            <a:r>
              <a:rPr lang="en-GB" altLang="en-US" b="1" dirty="0">
                <a:latin typeface="Aller light"/>
              </a:rPr>
              <a:t>The Public Sector Duty</a:t>
            </a:r>
          </a:p>
        </p:txBody>
      </p:sp>
      <p:sp>
        <p:nvSpPr>
          <p:cNvPr id="13315" name="Text Box 11"/>
          <p:cNvSpPr txBox="1">
            <a:spLocks noChangeArrowheads="1"/>
          </p:cNvSpPr>
          <p:nvPr/>
        </p:nvSpPr>
        <p:spPr bwMode="auto">
          <a:xfrm>
            <a:off x="1828800" y="914400"/>
            <a:ext cx="80772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FontTx/>
              <a:buNone/>
            </a:pPr>
            <a:r>
              <a:rPr lang="en-GB" altLang="en-US" sz="2000">
                <a:solidFill>
                  <a:srgbClr val="58256A"/>
                </a:solidFill>
                <a:latin typeface="Aller light" charset="0"/>
                <a:cs typeface="Arial" pitchFamily="34" charset="0"/>
              </a:rPr>
              <a:t>…says that protected groups must not be placed at a disadvantage. </a:t>
            </a:r>
          </a:p>
          <a:p>
            <a:pPr eaLnBrk="1" hangingPunct="1">
              <a:lnSpc>
                <a:spcPct val="100000"/>
              </a:lnSpc>
              <a:spcBef>
                <a:spcPct val="50000"/>
              </a:spcBef>
              <a:buFontTx/>
              <a:buNone/>
            </a:pPr>
            <a:r>
              <a:rPr lang="en-GB" altLang="en-US" sz="2000">
                <a:solidFill>
                  <a:srgbClr val="58256A"/>
                </a:solidFill>
                <a:latin typeface="Aller light" charset="0"/>
                <a:cs typeface="Arial" pitchFamily="34" charset="0"/>
              </a:rPr>
              <a:t>It requires all schools to prepare and implement an accessibility strategy to improve the physical environment of the school for pupils with SEND, including those with Special Hearing and Communication Needs:</a:t>
            </a:r>
          </a:p>
          <a:p>
            <a:pPr eaLnBrk="1" hangingPunct="1">
              <a:lnSpc>
                <a:spcPct val="100000"/>
              </a:lnSpc>
              <a:spcBef>
                <a:spcPct val="50000"/>
              </a:spcBef>
              <a:buFontTx/>
              <a:buNone/>
            </a:pPr>
            <a:r>
              <a:rPr lang="en-GB" altLang="en-US" sz="2000">
                <a:solidFill>
                  <a:srgbClr val="58256A"/>
                </a:solidFill>
                <a:latin typeface="Aller light" charset="0"/>
                <a:cs typeface="Arial" pitchFamily="34" charset="0"/>
              </a:rPr>
              <a:t>by making reasonable adjustments to put children with SEND on a more level footing.</a:t>
            </a:r>
          </a:p>
          <a:p>
            <a:pPr eaLnBrk="1" hangingPunct="1">
              <a:lnSpc>
                <a:spcPct val="100000"/>
              </a:lnSpc>
              <a:spcBef>
                <a:spcPct val="50000"/>
              </a:spcBef>
              <a:buFontTx/>
              <a:buNone/>
            </a:pPr>
            <a:endParaRPr lang="en-GB" altLang="en-US" sz="2000">
              <a:solidFill>
                <a:srgbClr val="000000"/>
              </a:solidFill>
              <a:latin typeface="Aller light" charset="0"/>
              <a:cs typeface="Arial" pitchFamily="34" charset="0"/>
            </a:endParaRPr>
          </a:p>
          <a:p>
            <a:pPr eaLnBrk="1" hangingPunct="1">
              <a:lnSpc>
                <a:spcPct val="100000"/>
              </a:lnSpc>
              <a:spcBef>
                <a:spcPct val="50000"/>
              </a:spcBef>
              <a:buFontTx/>
              <a:buNone/>
            </a:pPr>
            <a:endParaRPr lang="en-GB" altLang="en-US" sz="2000">
              <a:solidFill>
                <a:srgbClr val="000000"/>
              </a:solidFill>
              <a:latin typeface="Arial" pitchFamily="34" charset="0"/>
              <a:cs typeface="Arial" pitchFamily="34" charset="0"/>
            </a:endParaRPr>
          </a:p>
        </p:txBody>
      </p:sp>
      <p:pic>
        <p:nvPicPr>
          <p:cNvPr id="133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921375"/>
            <a:ext cx="2743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2"/>
          <p:cNvGrpSpPr>
            <a:grpSpLocks/>
          </p:cNvGrpSpPr>
          <p:nvPr/>
        </p:nvGrpSpPr>
        <p:grpSpPr bwMode="auto">
          <a:xfrm>
            <a:off x="1828800" y="3579813"/>
            <a:ext cx="7391400" cy="1828800"/>
            <a:chOff x="304800" y="3579811"/>
            <a:chExt cx="7391400" cy="1828127"/>
          </a:xfrm>
        </p:grpSpPr>
        <p:sp>
          <p:nvSpPr>
            <p:cNvPr id="13319" name="Rectangle 1"/>
            <p:cNvSpPr>
              <a:spLocks noChangeArrowheads="1"/>
            </p:cNvSpPr>
            <p:nvPr/>
          </p:nvSpPr>
          <p:spPr bwMode="auto">
            <a:xfrm>
              <a:off x="304800" y="3776722"/>
              <a:ext cx="7391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2000">
                  <a:solidFill>
                    <a:srgbClr val="58256A"/>
                  </a:solidFill>
                  <a:latin typeface="Aller light" charset="0"/>
                </a:rPr>
                <a:t>The Equality Act also covers age discrimination:</a:t>
              </a:r>
            </a:p>
            <a:p>
              <a:pPr eaLnBrk="1" hangingPunct="1">
                <a:spcBef>
                  <a:spcPct val="50000"/>
                </a:spcBef>
              </a:pPr>
              <a:r>
                <a:rPr lang="en-GB" altLang="en-US" sz="2000">
                  <a:solidFill>
                    <a:srgbClr val="58256A"/>
                  </a:solidFill>
                  <a:latin typeface="Aller light" charset="0"/>
                </a:rPr>
                <a:t>and people with English as an Additional Language (EAL):</a:t>
              </a:r>
            </a:p>
            <a:p>
              <a:pPr eaLnBrk="1" hangingPunct="1">
                <a:spcBef>
                  <a:spcPct val="50000"/>
                </a:spcBef>
              </a:pPr>
              <a:r>
                <a:rPr lang="en-GB" altLang="en-US" sz="2000">
                  <a:solidFill>
                    <a:srgbClr val="58256A"/>
                  </a:solidFill>
                  <a:latin typeface="Aller light" charset="0"/>
                </a:rPr>
                <a:t>Both may be disadvantaged by poor acoustic conditions and so the needs of these protected groups must also be considered.</a:t>
              </a:r>
              <a:endParaRPr lang="en-GB" altLang="en-US" sz="2000">
                <a:solidFill>
                  <a:srgbClr val="58256A"/>
                </a:solidFill>
              </a:endParaRPr>
            </a:p>
          </p:txBody>
        </p:sp>
        <p:pic>
          <p:nvPicPr>
            <p:cNvPr id="6" name="Graphic 5" descr="Woman with kid">
              <a:extLst>
                <a:ext uri="{FF2B5EF4-FFF2-40B4-BE49-F238E27FC236}">
                  <a16:creationId xmlns:a16="http://schemas.microsoft.com/office/drawing/2014/main" xmlns="" id="{7D9DF3BB-F657-4BCE-B1DA-589679750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3579811"/>
              <a:ext cx="596900" cy="596680"/>
            </a:xfrm>
            <a:prstGeom prst="rect">
              <a:avLst/>
            </a:prstGeom>
          </p:spPr>
        </p:pic>
        <p:pic>
          <p:nvPicPr>
            <p:cNvPr id="13321" name="Graphic 34" descr="Earth globe: Africa and Eur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01" y="4158052"/>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8" name="Picture 8"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l="867" t="233" r="94974" b="90202"/>
          <a:stretch>
            <a:fillRect/>
          </a:stretch>
        </p:blipFill>
        <p:spPr bwMode="auto">
          <a:xfrm>
            <a:off x="8816975" y="1978025"/>
            <a:ext cx="4032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B0EE98C5-92E9-45EC-8CDD-9514FA107CDC}"/>
              </a:ext>
            </a:extLst>
          </p:cNvPr>
          <p:cNvSpPr>
            <a:spLocks noGrp="1" noChangeArrowheads="1"/>
          </p:cNvSpPr>
          <p:nvPr>
            <p:ph type="title"/>
          </p:nvPr>
        </p:nvSpPr>
        <p:spPr>
          <a:xfrm>
            <a:off x="1908175" y="373063"/>
            <a:ext cx="8375650" cy="401637"/>
          </a:xfrm>
        </p:spPr>
        <p:txBody>
          <a:bodyPr rtlCol="0">
            <a:normAutofit fontScale="90000"/>
          </a:bodyPr>
          <a:lstStyle/>
          <a:p>
            <a:pPr fontAlgn="auto">
              <a:spcAft>
                <a:spcPts val="0"/>
              </a:spcAft>
              <a:defRPr/>
            </a:pPr>
            <a:r>
              <a:rPr lang="en-US" altLang="en-US" dirty="0">
                <a:latin typeface="Aller light"/>
              </a:rPr>
              <a:t>Requirements (BB93) </a:t>
            </a:r>
          </a:p>
        </p:txBody>
      </p:sp>
      <p:sp>
        <p:nvSpPr>
          <p:cNvPr id="6147" name="Rectangle 4">
            <a:extLst>
              <a:ext uri="{FF2B5EF4-FFF2-40B4-BE49-F238E27FC236}">
                <a16:creationId xmlns:a16="http://schemas.microsoft.com/office/drawing/2014/main" xmlns="" id="{F205427C-4F3F-4A5D-A321-31D69DE2F341}"/>
              </a:ext>
            </a:extLst>
          </p:cNvPr>
          <p:cNvSpPr>
            <a:spLocks noGrp="1" noChangeArrowheads="1"/>
          </p:cNvSpPr>
          <p:nvPr>
            <p:ph sz="half" idx="2"/>
          </p:nvPr>
        </p:nvSpPr>
        <p:spPr>
          <a:xfrm>
            <a:off x="1916113" y="981075"/>
            <a:ext cx="6791325" cy="276225"/>
          </a:xfrm>
          <a:ln>
            <a:solidFill>
              <a:srgbClr val="58256A"/>
            </a:solidFill>
            <a:miter lim="800000"/>
            <a:headEnd/>
            <a:tailEnd/>
          </a:ln>
        </p:spPr>
        <p:txBody>
          <a:bodyPr rtlCol="0">
            <a:normAutofit fontScale="85000" lnSpcReduction="20000"/>
          </a:bodyPr>
          <a:lstStyle/>
          <a:p>
            <a:pPr marL="71438" indent="0" fontAlgn="auto">
              <a:spcAft>
                <a:spcPts val="0"/>
              </a:spcAft>
              <a:buFont typeface="Arial" pitchFamily="34" charset="0"/>
              <a:buNone/>
              <a:defRPr/>
            </a:pPr>
            <a:r>
              <a:rPr lang="en-US" altLang="en-US" sz="1800" dirty="0">
                <a:solidFill>
                  <a:srgbClr val="58256A"/>
                </a:solidFill>
                <a:latin typeface="Aller light"/>
              </a:rPr>
              <a:t>SEN rooms, designated units or specialist resource provision</a:t>
            </a:r>
          </a:p>
        </p:txBody>
      </p:sp>
      <p:pic>
        <p:nvPicPr>
          <p:cNvPr id="1434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751513"/>
            <a:ext cx="2743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81138"/>
            <a:ext cx="71707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2" name="Straight Arrow Connector 3"/>
          <p:cNvCxnSpPr>
            <a:cxnSpLocks noChangeShapeType="1"/>
          </p:cNvCxnSpPr>
          <p:nvPr/>
        </p:nvCxnSpPr>
        <p:spPr bwMode="auto">
          <a:xfrm flipH="1">
            <a:off x="2438400" y="1481138"/>
            <a:ext cx="152400" cy="1566862"/>
          </a:xfrm>
          <a:prstGeom prst="straightConnector1">
            <a:avLst/>
          </a:prstGeom>
          <a:noFill/>
          <a:ln w="19050" algn="ctr">
            <a:solidFill>
              <a:srgbClr val="58256A"/>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3" name="Rectangle 4"/>
          <p:cNvSpPr txBox="1">
            <a:spLocks noChangeArrowheads="1"/>
          </p:cNvSpPr>
          <p:nvPr/>
        </p:nvSpPr>
        <p:spPr bwMode="auto">
          <a:xfrm>
            <a:off x="1917700" y="1274763"/>
            <a:ext cx="6845300" cy="276225"/>
          </a:xfrm>
          <a:prstGeom prst="rect">
            <a:avLst/>
          </a:prstGeom>
          <a:noFill/>
          <a:ln w="9525">
            <a:solidFill>
              <a:srgbClr val="5825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71438">
              <a:lnSpc>
                <a:spcPct val="90000"/>
              </a:lnSpc>
              <a:spcBef>
                <a:spcPts val="1000"/>
              </a:spcBef>
              <a:buFont typeface="Arial" pitchFamily="34" charset="0"/>
              <a:buChar char="•"/>
              <a:defRPr sz="2800">
                <a:solidFill>
                  <a:schemeClr val="tx1"/>
                </a:solidFill>
                <a:latin typeface="Calibri" pitchFamily="34" charset="0"/>
              </a:defRPr>
            </a:lvl1pPr>
            <a:lvl2pPr marL="574675" indent="-192088">
              <a:lnSpc>
                <a:spcPct val="90000"/>
              </a:lnSpc>
              <a:spcBef>
                <a:spcPts val="500"/>
              </a:spcBef>
              <a:buFont typeface="Arial" pitchFamily="34" charset="0"/>
              <a:buChar char="•"/>
              <a:defRPr sz="2400">
                <a:solidFill>
                  <a:schemeClr val="tx1"/>
                </a:solidFill>
                <a:latin typeface="Calibri" pitchFamily="34" charset="0"/>
              </a:defRPr>
            </a:lvl2pPr>
            <a:lvl3pPr marL="950913" indent="-185738">
              <a:lnSpc>
                <a:spcPct val="90000"/>
              </a:lnSpc>
              <a:spcBef>
                <a:spcPts val="500"/>
              </a:spcBef>
              <a:buFont typeface="Arial" pitchFamily="34" charset="0"/>
              <a:buChar char="•"/>
              <a:defRPr sz="2000">
                <a:solidFill>
                  <a:schemeClr val="tx1"/>
                </a:solidFill>
                <a:latin typeface="Calibri" pitchFamily="34" charset="0"/>
              </a:defRPr>
            </a:lvl3pPr>
            <a:lvl4pPr marL="1333500" indent="-190500">
              <a:lnSpc>
                <a:spcPct val="90000"/>
              </a:lnSpc>
              <a:spcBef>
                <a:spcPts val="500"/>
              </a:spcBef>
              <a:buFont typeface="Arial" pitchFamily="34" charset="0"/>
              <a:buChar char="•"/>
              <a:defRPr>
                <a:solidFill>
                  <a:schemeClr val="tx1"/>
                </a:solidFill>
                <a:latin typeface="Calibri" pitchFamily="34" charset="0"/>
              </a:defRPr>
            </a:lvl4pPr>
            <a:lvl5pPr marL="1717675" indent="-192088">
              <a:lnSpc>
                <a:spcPct val="90000"/>
              </a:lnSpc>
              <a:spcBef>
                <a:spcPts val="500"/>
              </a:spcBef>
              <a:buFont typeface="Arial" pitchFamily="34" charset="0"/>
              <a:buChar char="•"/>
              <a:defRPr>
                <a:solidFill>
                  <a:schemeClr val="tx1"/>
                </a:solidFill>
                <a:latin typeface="Calibri" pitchFamily="34" charset="0"/>
              </a:defRPr>
            </a:lvl5pPr>
            <a:lvl6pPr marL="21748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6320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0892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5464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Clr>
                <a:srgbClr val="000000"/>
              </a:buClr>
              <a:buFontTx/>
              <a:buNone/>
            </a:pPr>
            <a:r>
              <a:rPr lang="en-US" altLang="en-US" sz="1800">
                <a:solidFill>
                  <a:srgbClr val="58256A"/>
                </a:solidFill>
                <a:latin typeface="Aller light" charset="0"/>
              </a:rPr>
              <a:t>Practicable for smaller rooms (low occupancy, high staff:student ratio) </a:t>
            </a:r>
          </a:p>
        </p:txBody>
      </p:sp>
      <p:grpSp>
        <p:nvGrpSpPr>
          <p:cNvPr id="25" name="Group 24"/>
          <p:cNvGrpSpPr>
            <a:grpSpLocks/>
          </p:cNvGrpSpPr>
          <p:nvPr/>
        </p:nvGrpSpPr>
        <p:grpSpPr bwMode="auto">
          <a:xfrm>
            <a:off x="1905000" y="1951038"/>
            <a:ext cx="6802438" cy="3171825"/>
            <a:chOff x="381033" y="1950633"/>
            <a:chExt cx="6802189" cy="3171865"/>
          </a:xfrm>
        </p:grpSpPr>
        <p:cxnSp>
          <p:nvCxnSpPr>
            <p:cNvPr id="14348" name="Straight Arrow Connector 22"/>
            <p:cNvCxnSpPr>
              <a:cxnSpLocks noChangeShapeType="1"/>
            </p:cNvCxnSpPr>
            <p:nvPr/>
          </p:nvCxnSpPr>
          <p:spPr bwMode="auto">
            <a:xfrm flipV="1">
              <a:off x="2754984" y="1950633"/>
              <a:ext cx="0" cy="2600646"/>
            </a:xfrm>
            <a:prstGeom prst="straightConnector1">
              <a:avLst/>
            </a:prstGeom>
            <a:noFill/>
            <a:ln w="19050" algn="ctr">
              <a:solidFill>
                <a:srgbClr val="58256A"/>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349" name="Group 23"/>
            <p:cNvGrpSpPr>
              <a:grpSpLocks/>
            </p:cNvGrpSpPr>
            <p:nvPr/>
          </p:nvGrpSpPr>
          <p:grpSpPr bwMode="auto">
            <a:xfrm>
              <a:off x="381033" y="4551279"/>
              <a:ext cx="6802189" cy="571219"/>
              <a:chOff x="381033" y="4551279"/>
              <a:chExt cx="6802189" cy="571219"/>
            </a:xfrm>
          </p:grpSpPr>
          <p:sp>
            <p:nvSpPr>
              <p:cNvPr id="14350" name="Rectangle 4"/>
              <p:cNvSpPr txBox="1">
                <a:spLocks noChangeArrowheads="1"/>
              </p:cNvSpPr>
              <p:nvPr/>
            </p:nvSpPr>
            <p:spPr bwMode="auto">
              <a:xfrm>
                <a:off x="384175" y="4551279"/>
                <a:ext cx="6799047" cy="284190"/>
              </a:xfrm>
              <a:prstGeom prst="rect">
                <a:avLst/>
              </a:prstGeom>
              <a:noFill/>
              <a:ln w="9525">
                <a:solidFill>
                  <a:srgbClr val="5825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71438">
                  <a:lnSpc>
                    <a:spcPct val="90000"/>
                  </a:lnSpc>
                  <a:spcBef>
                    <a:spcPts val="1000"/>
                  </a:spcBef>
                  <a:buFont typeface="Arial" pitchFamily="34" charset="0"/>
                  <a:buChar char="•"/>
                  <a:defRPr sz="2800">
                    <a:solidFill>
                      <a:schemeClr val="tx1"/>
                    </a:solidFill>
                    <a:latin typeface="Calibri" pitchFamily="34" charset="0"/>
                  </a:defRPr>
                </a:lvl1pPr>
                <a:lvl2pPr marL="574675" indent="-192088">
                  <a:lnSpc>
                    <a:spcPct val="90000"/>
                  </a:lnSpc>
                  <a:spcBef>
                    <a:spcPts val="500"/>
                  </a:spcBef>
                  <a:buFont typeface="Arial" pitchFamily="34" charset="0"/>
                  <a:buChar char="•"/>
                  <a:defRPr sz="2400">
                    <a:solidFill>
                      <a:schemeClr val="tx1"/>
                    </a:solidFill>
                    <a:latin typeface="Calibri" pitchFamily="34" charset="0"/>
                  </a:defRPr>
                </a:lvl2pPr>
                <a:lvl3pPr marL="950913" indent="-185738">
                  <a:lnSpc>
                    <a:spcPct val="90000"/>
                  </a:lnSpc>
                  <a:spcBef>
                    <a:spcPts val="500"/>
                  </a:spcBef>
                  <a:buFont typeface="Arial" pitchFamily="34" charset="0"/>
                  <a:buChar char="•"/>
                  <a:defRPr sz="2000">
                    <a:solidFill>
                      <a:schemeClr val="tx1"/>
                    </a:solidFill>
                    <a:latin typeface="Calibri" pitchFamily="34" charset="0"/>
                  </a:defRPr>
                </a:lvl3pPr>
                <a:lvl4pPr marL="1333500" indent="-190500">
                  <a:lnSpc>
                    <a:spcPct val="90000"/>
                  </a:lnSpc>
                  <a:spcBef>
                    <a:spcPts val="500"/>
                  </a:spcBef>
                  <a:buFont typeface="Arial" pitchFamily="34" charset="0"/>
                  <a:buChar char="•"/>
                  <a:defRPr>
                    <a:solidFill>
                      <a:schemeClr val="tx1"/>
                    </a:solidFill>
                    <a:latin typeface="Calibri" pitchFamily="34" charset="0"/>
                  </a:defRPr>
                </a:lvl4pPr>
                <a:lvl5pPr marL="1717675" indent="-192088">
                  <a:lnSpc>
                    <a:spcPct val="90000"/>
                  </a:lnSpc>
                  <a:spcBef>
                    <a:spcPts val="500"/>
                  </a:spcBef>
                  <a:buFont typeface="Arial" pitchFamily="34" charset="0"/>
                  <a:buChar char="•"/>
                  <a:defRPr>
                    <a:solidFill>
                      <a:schemeClr val="tx1"/>
                    </a:solidFill>
                    <a:latin typeface="Calibri" pitchFamily="34" charset="0"/>
                  </a:defRPr>
                </a:lvl5pPr>
                <a:lvl6pPr marL="21748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6320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0892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5464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Clr>
                    <a:srgbClr val="000000"/>
                  </a:buClr>
                  <a:buFontTx/>
                  <a:buNone/>
                </a:pPr>
                <a:r>
                  <a:rPr lang="en-US" altLang="en-US" sz="1800">
                    <a:solidFill>
                      <a:srgbClr val="58256A"/>
                    </a:solidFill>
                    <a:latin typeface="Aller light" charset="0"/>
                  </a:rPr>
                  <a:t>Based on assumed vocal effort and communication distance for SNR</a:t>
                </a:r>
              </a:p>
            </p:txBody>
          </p:sp>
          <p:sp>
            <p:nvSpPr>
              <p:cNvPr id="14351" name="Rectangle 4"/>
              <p:cNvSpPr txBox="1">
                <a:spLocks noChangeArrowheads="1"/>
              </p:cNvSpPr>
              <p:nvPr/>
            </p:nvSpPr>
            <p:spPr bwMode="auto">
              <a:xfrm>
                <a:off x="381033" y="4838308"/>
                <a:ext cx="6799047" cy="284190"/>
              </a:xfrm>
              <a:prstGeom prst="rect">
                <a:avLst/>
              </a:prstGeom>
              <a:noFill/>
              <a:ln w="9525">
                <a:solidFill>
                  <a:srgbClr val="5825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71438">
                  <a:lnSpc>
                    <a:spcPct val="90000"/>
                  </a:lnSpc>
                  <a:spcBef>
                    <a:spcPts val="1000"/>
                  </a:spcBef>
                  <a:buFont typeface="Arial" pitchFamily="34" charset="0"/>
                  <a:buChar char="•"/>
                  <a:defRPr sz="2800">
                    <a:solidFill>
                      <a:schemeClr val="tx1"/>
                    </a:solidFill>
                    <a:latin typeface="Calibri" pitchFamily="34" charset="0"/>
                  </a:defRPr>
                </a:lvl1pPr>
                <a:lvl2pPr marL="574675" indent="-192088">
                  <a:lnSpc>
                    <a:spcPct val="90000"/>
                  </a:lnSpc>
                  <a:spcBef>
                    <a:spcPts val="500"/>
                  </a:spcBef>
                  <a:buFont typeface="Arial" pitchFamily="34" charset="0"/>
                  <a:buChar char="•"/>
                  <a:defRPr sz="2400">
                    <a:solidFill>
                      <a:schemeClr val="tx1"/>
                    </a:solidFill>
                    <a:latin typeface="Calibri" pitchFamily="34" charset="0"/>
                  </a:defRPr>
                </a:lvl2pPr>
                <a:lvl3pPr marL="950913" indent="-185738">
                  <a:lnSpc>
                    <a:spcPct val="90000"/>
                  </a:lnSpc>
                  <a:spcBef>
                    <a:spcPts val="500"/>
                  </a:spcBef>
                  <a:buFont typeface="Arial" pitchFamily="34" charset="0"/>
                  <a:buChar char="•"/>
                  <a:defRPr sz="2000">
                    <a:solidFill>
                      <a:schemeClr val="tx1"/>
                    </a:solidFill>
                    <a:latin typeface="Calibri" pitchFamily="34" charset="0"/>
                  </a:defRPr>
                </a:lvl3pPr>
                <a:lvl4pPr marL="1333500" indent="-190500">
                  <a:lnSpc>
                    <a:spcPct val="90000"/>
                  </a:lnSpc>
                  <a:spcBef>
                    <a:spcPts val="500"/>
                  </a:spcBef>
                  <a:buFont typeface="Arial" pitchFamily="34" charset="0"/>
                  <a:buChar char="•"/>
                  <a:defRPr>
                    <a:solidFill>
                      <a:schemeClr val="tx1"/>
                    </a:solidFill>
                    <a:latin typeface="Calibri" pitchFamily="34" charset="0"/>
                  </a:defRPr>
                </a:lvl4pPr>
                <a:lvl5pPr marL="1717675" indent="-192088">
                  <a:lnSpc>
                    <a:spcPct val="90000"/>
                  </a:lnSpc>
                  <a:spcBef>
                    <a:spcPts val="500"/>
                  </a:spcBef>
                  <a:buFont typeface="Arial" pitchFamily="34" charset="0"/>
                  <a:buChar char="•"/>
                  <a:defRPr>
                    <a:solidFill>
                      <a:schemeClr val="tx1"/>
                    </a:solidFill>
                    <a:latin typeface="Calibri" pitchFamily="34" charset="0"/>
                  </a:defRPr>
                </a:lvl5pPr>
                <a:lvl6pPr marL="21748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6320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0892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5464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Clr>
                    <a:srgbClr val="000000"/>
                  </a:buClr>
                  <a:buFontTx/>
                  <a:buNone/>
                </a:pPr>
                <a:r>
                  <a:rPr lang="en-US" altLang="en-US" sz="1800">
                    <a:solidFill>
                      <a:srgbClr val="58256A"/>
                    </a:solidFill>
                    <a:latin typeface="Aller light" charset="0"/>
                  </a:rPr>
                  <a:t>15 dB SNR recommended by ASHA, 20 dB SNR recommended by BATOD</a:t>
                </a:r>
              </a:p>
            </p:txBody>
          </p:sp>
        </p:grpSp>
      </p:grpSp>
      <p:grpSp>
        <p:nvGrpSpPr>
          <p:cNvPr id="4" name="Group 3"/>
          <p:cNvGrpSpPr>
            <a:grpSpLocks/>
          </p:cNvGrpSpPr>
          <p:nvPr/>
        </p:nvGrpSpPr>
        <p:grpSpPr bwMode="auto">
          <a:xfrm>
            <a:off x="6248400" y="2590800"/>
            <a:ext cx="3863975" cy="1174750"/>
            <a:chOff x="4724400" y="2590802"/>
            <a:chExt cx="3864502" cy="1174142"/>
          </a:xfrm>
        </p:grpSpPr>
        <p:cxnSp>
          <p:nvCxnSpPr>
            <p:cNvPr id="14346" name="Straight Arrow Connector 22"/>
            <p:cNvCxnSpPr>
              <a:cxnSpLocks noChangeShapeType="1"/>
              <a:stCxn id="14347" idx="1"/>
            </p:cNvCxnSpPr>
            <p:nvPr/>
          </p:nvCxnSpPr>
          <p:spPr bwMode="auto">
            <a:xfrm flipH="1" flipV="1">
              <a:off x="4724400" y="2590802"/>
              <a:ext cx="2700831" cy="758644"/>
            </a:xfrm>
            <a:prstGeom prst="straightConnector1">
              <a:avLst/>
            </a:prstGeom>
            <a:noFill/>
            <a:ln w="19050" algn="ctr">
              <a:solidFill>
                <a:srgbClr val="58256A"/>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tangle 4"/>
            <p:cNvSpPr txBox="1">
              <a:spLocks noChangeArrowheads="1"/>
            </p:cNvSpPr>
            <p:nvPr/>
          </p:nvSpPr>
          <p:spPr bwMode="auto">
            <a:xfrm>
              <a:off x="7425231" y="2933947"/>
              <a:ext cx="1163671" cy="830997"/>
            </a:xfrm>
            <a:prstGeom prst="rect">
              <a:avLst/>
            </a:prstGeom>
            <a:noFill/>
            <a:ln w="9525">
              <a:solidFill>
                <a:srgbClr val="5825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71438">
                <a:lnSpc>
                  <a:spcPct val="90000"/>
                </a:lnSpc>
                <a:spcBef>
                  <a:spcPts val="1000"/>
                </a:spcBef>
                <a:buFont typeface="Arial" pitchFamily="34" charset="0"/>
                <a:buChar char="•"/>
                <a:defRPr sz="2800">
                  <a:solidFill>
                    <a:schemeClr val="tx1"/>
                  </a:solidFill>
                  <a:latin typeface="Calibri" pitchFamily="34" charset="0"/>
                </a:defRPr>
              </a:lvl1pPr>
              <a:lvl2pPr marL="574675" indent="-192088">
                <a:lnSpc>
                  <a:spcPct val="90000"/>
                </a:lnSpc>
                <a:spcBef>
                  <a:spcPts val="500"/>
                </a:spcBef>
                <a:buFont typeface="Arial" pitchFamily="34" charset="0"/>
                <a:buChar char="•"/>
                <a:defRPr sz="2400">
                  <a:solidFill>
                    <a:schemeClr val="tx1"/>
                  </a:solidFill>
                  <a:latin typeface="Calibri" pitchFamily="34" charset="0"/>
                </a:defRPr>
              </a:lvl2pPr>
              <a:lvl3pPr marL="950913" indent="-185738">
                <a:lnSpc>
                  <a:spcPct val="90000"/>
                </a:lnSpc>
                <a:spcBef>
                  <a:spcPts val="500"/>
                </a:spcBef>
                <a:buFont typeface="Arial" pitchFamily="34" charset="0"/>
                <a:buChar char="•"/>
                <a:defRPr sz="2000">
                  <a:solidFill>
                    <a:schemeClr val="tx1"/>
                  </a:solidFill>
                  <a:latin typeface="Calibri" pitchFamily="34" charset="0"/>
                </a:defRPr>
              </a:lvl3pPr>
              <a:lvl4pPr marL="1333500" indent="-190500">
                <a:lnSpc>
                  <a:spcPct val="90000"/>
                </a:lnSpc>
                <a:spcBef>
                  <a:spcPts val="500"/>
                </a:spcBef>
                <a:buFont typeface="Arial" pitchFamily="34" charset="0"/>
                <a:buChar char="•"/>
                <a:defRPr>
                  <a:solidFill>
                    <a:schemeClr val="tx1"/>
                  </a:solidFill>
                  <a:latin typeface="Calibri" pitchFamily="34" charset="0"/>
                </a:defRPr>
              </a:lvl4pPr>
              <a:lvl5pPr marL="1717675" indent="-192088">
                <a:lnSpc>
                  <a:spcPct val="90000"/>
                </a:lnSpc>
                <a:spcBef>
                  <a:spcPts val="500"/>
                </a:spcBef>
                <a:buFont typeface="Arial" pitchFamily="34" charset="0"/>
                <a:buChar char="•"/>
                <a:defRPr>
                  <a:solidFill>
                    <a:schemeClr val="tx1"/>
                  </a:solidFill>
                  <a:latin typeface="Calibri" pitchFamily="34" charset="0"/>
                </a:defRPr>
              </a:lvl5pPr>
              <a:lvl6pPr marL="21748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6320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0892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546475" indent="-192088" defTabSz="4572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50000"/>
                </a:spcBef>
                <a:buClr>
                  <a:srgbClr val="000000"/>
                </a:buClr>
                <a:buFontTx/>
                <a:buNone/>
              </a:pPr>
              <a:r>
                <a:rPr lang="en-US" altLang="en-US" sz="1800">
                  <a:solidFill>
                    <a:srgbClr val="58256A"/>
                  </a:solidFill>
                  <a:latin typeface="Aller light" charset="0"/>
                </a:rPr>
                <a:t>Shorter RT for younger children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up11_white_printOnly_boldtyp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1594C3CAF97418643921FD54D99F8" ma:contentTypeVersion="0" ma:contentTypeDescription="Create a new document." ma:contentTypeScope="" ma:versionID="d4d5ce730d548657b8a99c622854f6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AE502C-5B31-49AD-B6FB-2F9475C8E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D90079E-4F26-464E-BF34-AB49F04FB923}">
  <ds:schemaRefs>
    <ds:schemaRef ds:uri="http://schemas.microsoft.com/sharepoint/v3/contenttype/forms"/>
  </ds:schemaRefs>
</ds:datastoreItem>
</file>

<file path=customXml/itemProps3.xml><?xml version="1.0" encoding="utf-8"?>
<ds:datastoreItem xmlns:ds="http://schemas.openxmlformats.org/officeDocument/2006/customXml" ds:itemID="{F5B73B7B-37BD-4566-B554-34C3960963A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21501</TotalTime>
  <Words>1643</Words>
  <Application>Microsoft Office PowerPoint</Application>
  <PresentationFormat>Custom</PresentationFormat>
  <Paragraphs>242</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Arial</vt:lpstr>
      <vt:lpstr>Calibri Light</vt:lpstr>
      <vt:lpstr>Aller light</vt:lpstr>
      <vt:lpstr>Times New Roman</vt:lpstr>
      <vt:lpstr>Georgia</vt:lpstr>
      <vt:lpstr>Wingdings</vt:lpstr>
      <vt:lpstr>Yu Gothic</vt:lpstr>
      <vt:lpstr>Stencil</vt:lpstr>
      <vt:lpstr>arup11_white_printOnly_boldtype</vt:lpstr>
      <vt:lpstr>ANC 2019 Conference, Manchester</vt:lpstr>
      <vt:lpstr>PowerPoint Presentation</vt:lpstr>
      <vt:lpstr>Requirements and Drivers</vt:lpstr>
      <vt:lpstr>PowerPoint Presentation</vt:lpstr>
      <vt:lpstr>PowerPoint Presentation</vt:lpstr>
      <vt:lpstr>PowerPoint Presentation</vt:lpstr>
      <vt:lpstr>PowerPoint Presentation</vt:lpstr>
      <vt:lpstr>The Public Sector Duty</vt:lpstr>
      <vt:lpstr>Requirements (BB93) </vt:lpstr>
      <vt:lpstr>Requirements</vt:lpstr>
      <vt:lpstr>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Constraints</vt:lpstr>
      <vt:lpstr>Reasonable adjustments - holistic approach</vt:lpstr>
      <vt:lpstr>Classroom management</vt:lpstr>
      <vt:lpstr>Personal listening aids</vt:lpstr>
      <vt:lpstr>Factors Affecting Speech Perception</vt:lpstr>
      <vt:lpstr>PowerPoint Presentation</vt:lpstr>
      <vt:lpstr>PowerPoint Presentation</vt:lpstr>
      <vt:lpstr>Results</vt:lpstr>
      <vt:lpstr>Results – inherent listening gap</vt:lpstr>
      <vt:lpstr>Results – ideal acoustic conditions</vt:lpstr>
      <vt:lpstr>Boost from personal listening system</vt:lpstr>
      <vt:lpstr>Recommendation – reasonable adjustments</vt:lpstr>
      <vt:lpstr>Next steps for reasonably adjusted criteria for inclusion</vt:lpstr>
      <vt:lpstr>PowerPoint Presentation</vt:lpstr>
    </vt:vector>
  </TitlesOfParts>
  <Company>Arup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Acoustics</dc:creator>
  <cp:lastModifiedBy>Chantal Sankey</cp:lastModifiedBy>
  <cp:revision>94</cp:revision>
  <dcterms:created xsi:type="dcterms:W3CDTF">2007-06-08T14:44:19Z</dcterms:created>
  <dcterms:modified xsi:type="dcterms:W3CDTF">2019-06-06T08:54:14Z</dcterms:modified>
</cp:coreProperties>
</file>