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321" r:id="rId3"/>
    <p:sldId id="350" r:id="rId4"/>
    <p:sldId id="329" r:id="rId5"/>
    <p:sldId id="287" r:id="rId6"/>
    <p:sldId id="361" r:id="rId7"/>
    <p:sldId id="355" r:id="rId8"/>
    <p:sldId id="351" r:id="rId9"/>
    <p:sldId id="333" r:id="rId10"/>
    <p:sldId id="323" r:id="rId11"/>
    <p:sldId id="284" r:id="rId12"/>
    <p:sldId id="288" r:id="rId13"/>
    <p:sldId id="325" r:id="rId14"/>
    <p:sldId id="326" r:id="rId15"/>
    <p:sldId id="327" r:id="rId16"/>
    <p:sldId id="328" r:id="rId17"/>
    <p:sldId id="330" r:id="rId18"/>
    <p:sldId id="331" r:id="rId19"/>
    <p:sldId id="332" r:id="rId20"/>
    <p:sldId id="334" r:id="rId21"/>
    <p:sldId id="354" r:id="rId22"/>
    <p:sldId id="353" r:id="rId23"/>
    <p:sldId id="336" r:id="rId24"/>
    <p:sldId id="285" r:id="rId25"/>
    <p:sldId id="286" r:id="rId26"/>
    <p:sldId id="345" r:id="rId27"/>
    <p:sldId id="347" r:id="rId28"/>
    <p:sldId id="348" r:id="rId29"/>
    <p:sldId id="344" r:id="rId30"/>
    <p:sldId id="346" r:id="rId31"/>
    <p:sldId id="356" r:id="rId32"/>
    <p:sldId id="357" r:id="rId33"/>
    <p:sldId id="358" r:id="rId34"/>
    <p:sldId id="359" r:id="rId35"/>
    <p:sldId id="360" r:id="rId3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ert" initials="R" lastIdx="1" clrIdx="0">
    <p:extLst>
      <p:ext uri="{19B8F6BF-5375-455C-9EA6-DF929625EA0E}">
        <p15:presenceInfo xmlns:p15="http://schemas.microsoft.com/office/powerpoint/2012/main" userId="Ru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6" autoAdjust="0"/>
  </p:normalViewPr>
  <p:slideViewPr>
    <p:cSldViewPr>
      <p:cViewPr varScale="1">
        <p:scale>
          <a:sx n="150" d="100"/>
          <a:sy n="150" d="100"/>
        </p:scale>
        <p:origin x="2016"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E73BB08-F764-425C-AA21-F83C40A4178E}" type="slidenum">
              <a:rPr lang="en-GB" altLang="en-US"/>
              <a:pPr>
                <a:defRPr/>
              </a:pPr>
              <a:t>‹#›</a:t>
            </a:fld>
            <a:endParaRPr lang="en-GB" altLang="en-US"/>
          </a:p>
        </p:txBody>
      </p:sp>
    </p:spTree>
    <p:extLst>
      <p:ext uri="{BB962C8B-B14F-4D97-AF65-F5344CB8AC3E}">
        <p14:creationId xmlns:p14="http://schemas.microsoft.com/office/powerpoint/2010/main" val="3200296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6FD3C-A083-413F-805C-50DBD8D6876D}"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2433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10</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3015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5778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5673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13</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2257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14</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209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7939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16</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6695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17</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06044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18</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3344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19</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6662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056E86A-6D71-40A2-8775-12F11CAD4EA6}"/>
              </a:ext>
            </a:extLst>
          </p:cNvPr>
          <p:cNvSpPr txBox="1">
            <a:spLocks noGrp="1" noChangeArrowheads="1"/>
          </p:cNvSpPr>
          <p:nvPr/>
        </p:nvSpPr>
        <p:spPr bwMode="auto">
          <a:xfrm>
            <a:off x="5227638" y="9223375"/>
            <a:ext cx="15890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400">
                <a:solidFill>
                  <a:schemeClr val="tx1"/>
                </a:solidFill>
                <a:latin typeface="Arial" panose="020B0604020202020204" pitchFamily="34" charset="0"/>
              </a:defRPr>
            </a:lvl1pPr>
            <a:lvl2pPr marL="742950" indent="-285750">
              <a:spcBef>
                <a:spcPct val="30000"/>
              </a:spcBef>
              <a:buClr>
                <a:srgbClr val="4B3A6E"/>
              </a:buClr>
              <a:buSzPct val="60000"/>
              <a:buFont typeface="Wingdings" panose="05000000000000000000" pitchFamily="2" charset="2"/>
              <a:buChar char="n"/>
              <a:defRPr sz="1200">
                <a:solidFill>
                  <a:schemeClr val="tx1"/>
                </a:solidFill>
                <a:latin typeface="Arial" panose="020B0604020202020204" pitchFamily="34" charset="0"/>
              </a:defRPr>
            </a:lvl2pPr>
            <a:lvl3pPr marL="1143000" indent="-228600">
              <a:spcBef>
                <a:spcPct val="30000"/>
              </a:spcBef>
              <a:buClr>
                <a:srgbClr val="8DC4D0"/>
              </a:buClr>
              <a:buChar char="–"/>
              <a:defRPr sz="1200">
                <a:solidFill>
                  <a:schemeClr val="tx1"/>
                </a:solidFill>
                <a:latin typeface="Arial" panose="020B0604020202020204" pitchFamily="34" charset="0"/>
              </a:defRPr>
            </a:lvl3pPr>
            <a:lvl4pPr marL="1600200" indent="-228600">
              <a:spcBef>
                <a:spcPct val="30000"/>
              </a:spcBef>
              <a:buClr>
                <a:schemeClr val="bg2"/>
              </a:buClr>
              <a:buChar char="–"/>
              <a:defRPr sz="1200">
                <a:solidFill>
                  <a:schemeClr val="tx1"/>
                </a:solidFill>
                <a:latin typeface="Arial" panose="020B0604020202020204" pitchFamily="34" charset="0"/>
              </a:defRPr>
            </a:lvl4pPr>
            <a:lvl5pPr marL="2057400" indent="-228600">
              <a:spcBef>
                <a:spcPct val="30000"/>
              </a:spcBef>
              <a:buClr>
                <a:schemeClr val="bg2"/>
              </a:buClr>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9pPr>
          </a:lstStyle>
          <a:p>
            <a:pPr algn="r" eaLnBrk="1" hangingPunct="1">
              <a:spcBef>
                <a:spcPct val="0"/>
              </a:spcBef>
            </a:pPr>
            <a:fld id="{FE8A7E9F-DC30-4B9D-8D1C-AE199E00F7D3}" type="slidenum">
              <a:rPr lang="en-GB" altLang="en-US" sz="800" b="1">
                <a:solidFill>
                  <a:schemeClr val="bg1"/>
                </a:solidFill>
              </a:rPr>
              <a:pPr algn="r" eaLnBrk="1" hangingPunct="1">
                <a:spcBef>
                  <a:spcPct val="0"/>
                </a:spcBef>
              </a:pPr>
              <a:t>2</a:t>
            </a:fld>
            <a:endParaRPr lang="en-GB" altLang="en-US" sz="800" b="1">
              <a:solidFill>
                <a:schemeClr val="bg1"/>
              </a:solidFill>
            </a:endParaRPr>
          </a:p>
        </p:txBody>
      </p:sp>
      <p:sp>
        <p:nvSpPr>
          <p:cNvPr id="38915" name="Rectangle 2">
            <a:extLst>
              <a:ext uri="{FF2B5EF4-FFF2-40B4-BE49-F238E27FC236}">
                <a16:creationId xmlns:a16="http://schemas.microsoft.com/office/drawing/2014/main" id="{658B08CD-7778-4C0C-B9E5-D0351B459F29}"/>
              </a:ext>
            </a:extLst>
          </p:cNvPr>
          <p:cNvSpPr>
            <a:spLocks noGrp="1" noRot="1" noChangeAspect="1" noChangeArrowheads="1" noTextEdit="1"/>
          </p:cNvSpPr>
          <p:nvPr>
            <p:ph type="sldImg"/>
          </p:nvPr>
        </p:nvSpPr>
        <p:spPr>
          <a:xfrm>
            <a:off x="1004888" y="727075"/>
            <a:ext cx="4848225" cy="3636963"/>
          </a:xfrm>
          <a:ln/>
        </p:spPr>
      </p:sp>
      <p:sp>
        <p:nvSpPr>
          <p:cNvPr id="38916" name="Rectangle 5">
            <a:extLst>
              <a:ext uri="{FF2B5EF4-FFF2-40B4-BE49-F238E27FC236}">
                <a16:creationId xmlns:a16="http://schemas.microsoft.com/office/drawing/2014/main" id="{EE74F1AC-41EC-4B7C-9718-C35EE6658F20}"/>
              </a:ext>
            </a:extLst>
          </p:cNvPr>
          <p:cNvSpPr>
            <a:spLocks noGrp="1" noChangeArrowheads="1"/>
          </p:cNvSpPr>
          <p:nvPr>
            <p:ph type="body" idx="1"/>
          </p:nvPr>
        </p:nvSpPr>
        <p:spPr>
          <a:xfrm>
            <a:off x="922338" y="4848225"/>
            <a:ext cx="4954587"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20</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0721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35179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2070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23</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21834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24</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03009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7964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26</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481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27</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53530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28</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08633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29</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5744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056E86A-6D71-40A2-8775-12F11CAD4EA6}"/>
              </a:ext>
            </a:extLst>
          </p:cNvPr>
          <p:cNvSpPr txBox="1">
            <a:spLocks noGrp="1" noChangeArrowheads="1"/>
          </p:cNvSpPr>
          <p:nvPr/>
        </p:nvSpPr>
        <p:spPr bwMode="auto">
          <a:xfrm>
            <a:off x="5227638" y="9223375"/>
            <a:ext cx="15890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400">
                <a:solidFill>
                  <a:schemeClr val="tx1"/>
                </a:solidFill>
                <a:latin typeface="Arial" panose="020B0604020202020204" pitchFamily="34" charset="0"/>
              </a:defRPr>
            </a:lvl1pPr>
            <a:lvl2pPr marL="742950" indent="-285750">
              <a:spcBef>
                <a:spcPct val="30000"/>
              </a:spcBef>
              <a:buClr>
                <a:srgbClr val="4B3A6E"/>
              </a:buClr>
              <a:buSzPct val="60000"/>
              <a:buFont typeface="Wingdings" panose="05000000000000000000" pitchFamily="2" charset="2"/>
              <a:buChar char="n"/>
              <a:defRPr sz="1200">
                <a:solidFill>
                  <a:schemeClr val="tx1"/>
                </a:solidFill>
                <a:latin typeface="Arial" panose="020B0604020202020204" pitchFamily="34" charset="0"/>
              </a:defRPr>
            </a:lvl2pPr>
            <a:lvl3pPr marL="1143000" indent="-228600">
              <a:spcBef>
                <a:spcPct val="30000"/>
              </a:spcBef>
              <a:buClr>
                <a:srgbClr val="8DC4D0"/>
              </a:buClr>
              <a:buChar char="–"/>
              <a:defRPr sz="1200">
                <a:solidFill>
                  <a:schemeClr val="tx1"/>
                </a:solidFill>
                <a:latin typeface="Arial" panose="020B0604020202020204" pitchFamily="34" charset="0"/>
              </a:defRPr>
            </a:lvl3pPr>
            <a:lvl4pPr marL="1600200" indent="-228600">
              <a:spcBef>
                <a:spcPct val="30000"/>
              </a:spcBef>
              <a:buClr>
                <a:schemeClr val="bg2"/>
              </a:buClr>
              <a:buChar char="–"/>
              <a:defRPr sz="1200">
                <a:solidFill>
                  <a:schemeClr val="tx1"/>
                </a:solidFill>
                <a:latin typeface="Arial" panose="020B0604020202020204" pitchFamily="34" charset="0"/>
              </a:defRPr>
            </a:lvl4pPr>
            <a:lvl5pPr marL="2057400" indent="-228600">
              <a:spcBef>
                <a:spcPct val="30000"/>
              </a:spcBef>
              <a:buClr>
                <a:schemeClr val="bg2"/>
              </a:buClr>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bg2"/>
              </a:buClr>
              <a:buChar char="»"/>
              <a:defRPr sz="1200">
                <a:solidFill>
                  <a:schemeClr val="tx1"/>
                </a:solidFill>
                <a:latin typeface="Arial" panose="020B0604020202020204" pitchFamily="34" charset="0"/>
              </a:defRPr>
            </a:lvl9pPr>
          </a:lstStyle>
          <a:p>
            <a:pPr algn="r" eaLnBrk="1" hangingPunct="1">
              <a:spcBef>
                <a:spcPct val="0"/>
              </a:spcBef>
            </a:pPr>
            <a:fld id="{FE8A7E9F-DC30-4B9D-8D1C-AE199E00F7D3}" type="slidenum">
              <a:rPr lang="en-GB" altLang="en-US" sz="800" b="1">
                <a:solidFill>
                  <a:schemeClr val="bg1"/>
                </a:solidFill>
              </a:rPr>
              <a:pPr algn="r" eaLnBrk="1" hangingPunct="1">
                <a:spcBef>
                  <a:spcPct val="0"/>
                </a:spcBef>
              </a:pPr>
              <a:t>3</a:t>
            </a:fld>
            <a:endParaRPr lang="en-GB" altLang="en-US" sz="800" b="1">
              <a:solidFill>
                <a:schemeClr val="bg1"/>
              </a:solidFill>
            </a:endParaRPr>
          </a:p>
        </p:txBody>
      </p:sp>
      <p:sp>
        <p:nvSpPr>
          <p:cNvPr id="38915" name="Rectangle 2">
            <a:extLst>
              <a:ext uri="{FF2B5EF4-FFF2-40B4-BE49-F238E27FC236}">
                <a16:creationId xmlns:a16="http://schemas.microsoft.com/office/drawing/2014/main" id="{658B08CD-7778-4C0C-B9E5-D0351B459F29}"/>
              </a:ext>
            </a:extLst>
          </p:cNvPr>
          <p:cNvSpPr>
            <a:spLocks noGrp="1" noRot="1" noChangeAspect="1" noChangeArrowheads="1" noTextEdit="1"/>
          </p:cNvSpPr>
          <p:nvPr>
            <p:ph type="sldImg"/>
          </p:nvPr>
        </p:nvSpPr>
        <p:spPr>
          <a:xfrm>
            <a:off x="1004888" y="727075"/>
            <a:ext cx="4848225" cy="3636963"/>
          </a:xfrm>
          <a:ln/>
        </p:spPr>
      </p:sp>
      <p:sp>
        <p:nvSpPr>
          <p:cNvPr id="38916" name="Rectangle 5">
            <a:extLst>
              <a:ext uri="{FF2B5EF4-FFF2-40B4-BE49-F238E27FC236}">
                <a16:creationId xmlns:a16="http://schemas.microsoft.com/office/drawing/2014/main" id="{EE74F1AC-41EC-4B7C-9718-C35EE6658F20}"/>
              </a:ext>
            </a:extLst>
          </p:cNvPr>
          <p:cNvSpPr>
            <a:spLocks noGrp="1" noChangeArrowheads="1"/>
          </p:cNvSpPr>
          <p:nvPr>
            <p:ph type="body" idx="1"/>
          </p:nvPr>
        </p:nvSpPr>
        <p:spPr>
          <a:xfrm>
            <a:off x="922338" y="4848225"/>
            <a:ext cx="4954587"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51895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30</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33</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34</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35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1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4</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49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1270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6</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1016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7</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9058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8</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2839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11CF12-B5D5-4BB4-AD3E-F7FDA6FACCAB}" type="slidenum">
              <a:rPr lang="en-GB" altLang="en-US"/>
              <a:pPr>
                <a:spcBef>
                  <a:spcPct val="0"/>
                </a:spcBef>
              </a:pPr>
              <a:t>9</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1919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Rectangle 6">
            <a:extLst>
              <a:ext uri="{FF2B5EF4-FFF2-40B4-BE49-F238E27FC236}">
                <a16:creationId xmlns:a16="http://schemas.microsoft.com/office/drawing/2014/main" id="{5376A5A2-7C4F-426F-8B43-B8E238B1465F}"/>
              </a:ext>
            </a:extLst>
          </p:cNvPr>
          <p:cNvSpPr>
            <a:spLocks noGrp="1" noChangeArrowheads="1"/>
          </p:cNvSpPr>
          <p:nvPr>
            <p:ph type="sldNum" sz="quarter" idx="11"/>
          </p:nvPr>
        </p:nvSpPr>
        <p:spPr>
          <a:xfrm>
            <a:off x="8711952" y="5543550"/>
            <a:ext cx="432048" cy="476250"/>
          </a:xfrm>
          <a:ln/>
        </p:spPr>
        <p:txBody>
          <a:bodyPr/>
          <a:lstStyle>
            <a:lvl1pPr>
              <a:defRPr/>
            </a:lvl1pPr>
          </a:lstStyle>
          <a:p>
            <a:pPr>
              <a:defRPr/>
            </a:pPr>
            <a:fld id="{37B128E7-0323-4877-B3EE-A9CBDEE48F84}" type="slidenum">
              <a:rPr lang="en-GB" altLang="en-US" smtClean="0"/>
              <a:pPr>
                <a:defRPr/>
              </a:pPr>
              <a:t>‹#›</a:t>
            </a:fld>
            <a:endParaRPr lang="en-GB" altLang="en-US" dirty="0"/>
          </a:p>
        </p:txBody>
      </p:sp>
      <p:pic>
        <p:nvPicPr>
          <p:cNvPr id="4" name="Picture 3">
            <a:extLst>
              <a:ext uri="{FF2B5EF4-FFF2-40B4-BE49-F238E27FC236}">
                <a16:creationId xmlns:a16="http://schemas.microsoft.com/office/drawing/2014/main" id="{F5294A26-7EF3-4789-BEE7-2AA032EC4D2E}"/>
              </a:ext>
            </a:extLst>
          </p:cNvPr>
          <p:cNvPicPr>
            <a:picLocks noChangeAspect="1"/>
          </p:cNvPicPr>
          <p:nvPr userDrawn="1"/>
        </p:nvPicPr>
        <p:blipFill>
          <a:blip r:embed="rId2"/>
          <a:stretch>
            <a:fillRect/>
          </a:stretch>
        </p:blipFill>
        <p:spPr>
          <a:xfrm>
            <a:off x="6300192" y="5942416"/>
            <a:ext cx="2742863" cy="762000"/>
          </a:xfrm>
          <a:prstGeom prst="rect">
            <a:avLst/>
          </a:prstGeom>
        </p:spPr>
      </p:pic>
    </p:spTree>
    <p:extLst>
      <p:ext uri="{BB962C8B-B14F-4D97-AF65-F5344CB8AC3E}">
        <p14:creationId xmlns:p14="http://schemas.microsoft.com/office/powerpoint/2010/main" val="36027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EA59193-F4F4-444F-B1BC-5B574E8385B6}" type="slidenum">
              <a:rPr lang="en-GB" altLang="en-US"/>
              <a:pPr>
                <a:defRPr/>
              </a:pPr>
              <a:t>‹#›</a:t>
            </a:fld>
            <a:endParaRPr lang="en-GB" altLang="en-US"/>
          </a:p>
        </p:txBody>
      </p:sp>
    </p:spTree>
    <p:extLst>
      <p:ext uri="{BB962C8B-B14F-4D97-AF65-F5344CB8AC3E}">
        <p14:creationId xmlns:p14="http://schemas.microsoft.com/office/powerpoint/2010/main" val="188393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664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664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885C4952-32EA-4971-B7C7-6B445360AFE6}" type="slidenum">
              <a:rPr lang="en-GB" altLang="en-US"/>
              <a:pPr>
                <a:defRPr/>
              </a:pPr>
              <a:t>‹#›</a:t>
            </a:fld>
            <a:endParaRPr lang="en-GB" altLang="en-US"/>
          </a:p>
        </p:txBody>
      </p:sp>
    </p:spTree>
    <p:extLst>
      <p:ext uri="{BB962C8B-B14F-4D97-AF65-F5344CB8AC3E}">
        <p14:creationId xmlns:p14="http://schemas.microsoft.com/office/powerpoint/2010/main" val="396461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298528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1B6E8C3-EEC9-4885-A886-EAC2AB3C13B0}" type="slidenum">
              <a:rPr lang="en-GB" altLang="en-US"/>
              <a:pPr>
                <a:defRPr/>
              </a:pPr>
              <a:t>‹#›</a:t>
            </a:fld>
            <a:endParaRPr lang="en-GB" altLang="en-US"/>
          </a:p>
        </p:txBody>
      </p:sp>
    </p:spTree>
    <p:extLst>
      <p:ext uri="{BB962C8B-B14F-4D97-AF65-F5344CB8AC3E}">
        <p14:creationId xmlns:p14="http://schemas.microsoft.com/office/powerpoint/2010/main" val="300867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1BC6EE7-AB88-42AE-A67B-9BC4F85A24D5}" type="slidenum">
              <a:rPr lang="en-GB" altLang="en-US"/>
              <a:pPr>
                <a:defRPr/>
              </a:pPr>
              <a:t>‹#›</a:t>
            </a:fld>
            <a:endParaRPr lang="en-GB" altLang="en-US"/>
          </a:p>
        </p:txBody>
      </p:sp>
    </p:spTree>
    <p:extLst>
      <p:ext uri="{BB962C8B-B14F-4D97-AF65-F5344CB8AC3E}">
        <p14:creationId xmlns:p14="http://schemas.microsoft.com/office/powerpoint/2010/main" val="355676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B5976DCF-24CA-412D-8AF5-E14E4C644309}" type="slidenum">
              <a:rPr lang="en-GB" altLang="en-US"/>
              <a:pPr>
                <a:defRPr/>
              </a:pPr>
              <a:t>‹#›</a:t>
            </a:fld>
            <a:endParaRPr lang="en-GB" altLang="en-US"/>
          </a:p>
        </p:txBody>
      </p:sp>
    </p:spTree>
    <p:extLst>
      <p:ext uri="{BB962C8B-B14F-4D97-AF65-F5344CB8AC3E}">
        <p14:creationId xmlns:p14="http://schemas.microsoft.com/office/powerpoint/2010/main" val="280283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2ED954F7-B272-4A9A-8DD1-AB774E4C6DA9}" type="slidenum">
              <a:rPr lang="en-GB" altLang="en-US"/>
              <a:pPr>
                <a:defRPr/>
              </a:pPr>
              <a:t>‹#›</a:t>
            </a:fld>
            <a:endParaRPr lang="en-GB" altLang="en-US"/>
          </a:p>
        </p:txBody>
      </p:sp>
    </p:spTree>
    <p:extLst>
      <p:ext uri="{BB962C8B-B14F-4D97-AF65-F5344CB8AC3E}">
        <p14:creationId xmlns:p14="http://schemas.microsoft.com/office/powerpoint/2010/main" val="401372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91430C2-4B0A-4EA3-8946-89026EFB52AF}" type="slidenum">
              <a:rPr lang="en-GB" altLang="en-US"/>
              <a:pPr>
                <a:defRPr/>
              </a:pPr>
              <a:t>‹#›</a:t>
            </a:fld>
            <a:endParaRPr lang="en-GB" altLang="en-US"/>
          </a:p>
        </p:txBody>
      </p:sp>
    </p:spTree>
    <p:extLst>
      <p:ext uri="{BB962C8B-B14F-4D97-AF65-F5344CB8AC3E}">
        <p14:creationId xmlns:p14="http://schemas.microsoft.com/office/powerpoint/2010/main" val="75914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D84BFC7-432E-4664-8E99-DA18D7EF3553}" type="slidenum">
              <a:rPr lang="en-GB" altLang="en-US"/>
              <a:pPr>
                <a:defRPr/>
              </a:pPr>
              <a:t>‹#›</a:t>
            </a:fld>
            <a:endParaRPr lang="en-GB" altLang="en-US"/>
          </a:p>
        </p:txBody>
      </p:sp>
    </p:spTree>
    <p:extLst>
      <p:ext uri="{BB962C8B-B14F-4D97-AF65-F5344CB8AC3E}">
        <p14:creationId xmlns:p14="http://schemas.microsoft.com/office/powerpoint/2010/main" val="279940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0558A9-2F48-464D-A135-B97DF2FFFA09}" type="slidenum">
              <a:rPr lang="en-GB" altLang="en-US"/>
              <a:pPr>
                <a:defRPr/>
              </a:pPr>
              <a:t>‹#›</a:t>
            </a:fld>
            <a:endParaRPr lang="en-GB" altLang="en-US"/>
          </a:p>
        </p:txBody>
      </p:sp>
    </p:spTree>
    <p:extLst>
      <p:ext uri="{BB962C8B-B14F-4D97-AF65-F5344CB8AC3E}">
        <p14:creationId xmlns:p14="http://schemas.microsoft.com/office/powerpoint/2010/main" val="227268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68313" y="14128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A7A57A4-8755-4054-8439-F3087BDE938F}" type="slidenum">
              <a:rPr lang="en-GB" altLang="en-US"/>
              <a:pPr>
                <a:defRPr/>
              </a:pPr>
              <a:t>‹#›</a:t>
            </a:fld>
            <a:endParaRPr lang="en-GB" altLang="en-US"/>
          </a:p>
        </p:txBody>
      </p:sp>
      <p:pic>
        <p:nvPicPr>
          <p:cNvPr id="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b="19687"/>
          <a:stretch>
            <a:fillRect/>
          </a:stretch>
        </p:blipFill>
        <p:spPr bwMode="auto">
          <a:xfrm>
            <a:off x="57150" y="6010275"/>
            <a:ext cx="21574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p:nvSpPr>
        <p:spPr bwMode="auto">
          <a:xfrm>
            <a:off x="0" y="5876925"/>
            <a:ext cx="9144000" cy="0"/>
          </a:xfrm>
          <a:prstGeom prst="line">
            <a:avLst/>
          </a:prstGeom>
          <a:noFill/>
          <a:ln w="63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92696"/>
            <a:ext cx="7772400" cy="2520280"/>
          </a:xfrm>
        </p:spPr>
        <p:txBody>
          <a:bodyPr/>
          <a:lstStyle/>
          <a:p>
            <a:pPr eaLnBrk="1" hangingPunct="1"/>
            <a:br>
              <a:rPr lang="en-US" sz="3200" b="1" dirty="0"/>
            </a:br>
            <a:r>
              <a:rPr lang="en-GB" sz="3200" dirty="0">
                <a:solidFill>
                  <a:schemeClr val="bg2">
                    <a:lumMod val="75000"/>
                  </a:schemeClr>
                </a:solidFill>
                <a:latin typeface="+mn-lt"/>
                <a:ea typeface="+mn-ea"/>
                <a:cs typeface="+mn-cs"/>
              </a:rPr>
              <a:t>The challenges posed by the WHO Environmental Noise Guidelines for the European Region 2018</a:t>
            </a:r>
            <a:br>
              <a:rPr lang="en-GB" sz="3600" dirty="0"/>
            </a:br>
            <a:endParaRPr lang="en-US" altLang="en-US" sz="2000" dirty="0">
              <a:solidFill>
                <a:schemeClr val="tx1">
                  <a:lumMod val="65000"/>
                  <a:lumOff val="35000"/>
                </a:schemeClr>
              </a:solidFill>
            </a:endParaRPr>
          </a:p>
        </p:txBody>
      </p:sp>
      <p:sp>
        <p:nvSpPr>
          <p:cNvPr id="3075" name="Rectangle 3"/>
          <p:cNvSpPr>
            <a:spLocks noGrp="1" noChangeArrowheads="1"/>
          </p:cNvSpPr>
          <p:nvPr>
            <p:ph type="subTitle" idx="1"/>
          </p:nvPr>
        </p:nvSpPr>
        <p:spPr/>
        <p:txBody>
          <a:bodyPr/>
          <a:lstStyle/>
          <a:p>
            <a:pPr eaLnBrk="1" hangingPunct="1"/>
            <a:r>
              <a:rPr lang="en-US" altLang="en-US" dirty="0">
                <a:solidFill>
                  <a:schemeClr val="bg2">
                    <a:lumMod val="75000"/>
                  </a:schemeClr>
                </a:solidFill>
              </a:rPr>
              <a:t>R. M. Thornely-Taylor</a:t>
            </a:r>
          </a:p>
          <a:p>
            <a:pPr eaLnBrk="1" hangingPunct="1"/>
            <a:r>
              <a:rPr lang="en-US" altLang="en-US" dirty="0">
                <a:solidFill>
                  <a:schemeClr val="bg2">
                    <a:lumMod val="75000"/>
                  </a:schemeClr>
                </a:solidFill>
              </a:rPr>
              <a:t>Rupert Taylor Ltd</a:t>
            </a:r>
          </a:p>
          <a:p>
            <a:pPr eaLnBrk="1" hangingPunct="1"/>
            <a:r>
              <a:rPr lang="en-US" altLang="en-US" sz="1800" dirty="0">
                <a:solidFill>
                  <a:schemeClr val="bg2">
                    <a:lumMod val="75000"/>
                  </a:schemeClr>
                </a:solidFill>
              </a:rPr>
              <a:t>A</a:t>
            </a:r>
            <a:r>
              <a:rPr lang="en-GB" altLang="en-US" sz="1800" dirty="0">
                <a:solidFill>
                  <a:schemeClr val="bg2">
                    <a:lumMod val="75000"/>
                  </a:schemeClr>
                </a:solidFill>
              </a:rPr>
              <a:t>NC Annual Conference</a:t>
            </a:r>
            <a:r>
              <a:rPr lang="en-US" altLang="en-US" sz="1800" dirty="0">
                <a:solidFill>
                  <a:schemeClr val="bg2">
                    <a:lumMod val="75000"/>
                  </a:schemeClr>
                </a:solidFill>
              </a:rPr>
              <a:t> – </a:t>
            </a:r>
            <a:r>
              <a:rPr lang="en-GB" altLang="en-US" sz="1800" dirty="0">
                <a:solidFill>
                  <a:schemeClr val="bg2">
                    <a:lumMod val="75000"/>
                  </a:schemeClr>
                </a:solidFill>
              </a:rPr>
              <a:t>6 June</a:t>
            </a:r>
            <a:r>
              <a:rPr lang="en-US" altLang="en-US" sz="1800" dirty="0">
                <a:solidFill>
                  <a:schemeClr val="bg2">
                    <a:lumMod val="75000"/>
                  </a:schemeClr>
                </a:solidFill>
              </a:rPr>
              <a:t> 2019</a:t>
            </a:r>
          </a:p>
        </p:txBody>
      </p:sp>
      <p:sp>
        <p:nvSpPr>
          <p:cNvPr id="2" name="Slide Number Placeholder 1">
            <a:extLst>
              <a:ext uri="{FF2B5EF4-FFF2-40B4-BE49-F238E27FC236}">
                <a16:creationId xmlns:a16="http://schemas.microsoft.com/office/drawing/2014/main" id="{11DD6350-5A75-46D4-BDDD-C52FCEBBE366}"/>
              </a:ext>
            </a:extLst>
          </p:cNvPr>
          <p:cNvSpPr>
            <a:spLocks noGrp="1"/>
          </p:cNvSpPr>
          <p:nvPr>
            <p:ph type="sldNum" sz="quarter" idx="11"/>
          </p:nvPr>
        </p:nvSpPr>
        <p:spPr/>
        <p:txBody>
          <a:bodyPr/>
          <a:lstStyle/>
          <a:p>
            <a:pPr>
              <a:defRPr/>
            </a:pPr>
            <a:fld id="{37B128E7-0323-4877-B3EE-A9CBDEE48F84}" type="slidenum">
              <a:rPr lang="en-GB" altLang="en-US" smtClean="0"/>
              <a:pPr>
                <a:defRPr/>
              </a:pPr>
              <a:t>1</a:t>
            </a:fld>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260350"/>
            <a:ext cx="8568952" cy="647700"/>
          </a:xfrm>
        </p:spPr>
        <p:txBody>
          <a:bodyPr/>
          <a:lstStyle/>
          <a:p>
            <a:pPr eaLnBrk="1" hangingPunct="1"/>
            <a:r>
              <a:rPr lang="en-US" altLang="en-US" sz="3200" dirty="0">
                <a:solidFill>
                  <a:srgbClr val="00B0F0"/>
                </a:solidFill>
              </a:rPr>
              <a:t>Outside-inside, façade, free-field or incident?</a:t>
            </a:r>
          </a:p>
        </p:txBody>
      </p:sp>
      <p:sp>
        <p:nvSpPr>
          <p:cNvPr id="5123" name="Rectangle 3"/>
          <p:cNvSpPr>
            <a:spLocks noGrp="1" noChangeArrowheads="1"/>
          </p:cNvSpPr>
          <p:nvPr>
            <p:ph type="subTitle" idx="1"/>
          </p:nvPr>
        </p:nvSpPr>
        <p:spPr>
          <a:xfrm>
            <a:off x="467544" y="980728"/>
            <a:ext cx="8424936" cy="4226024"/>
          </a:xfrm>
        </p:spPr>
        <p:txBody>
          <a:bodyPr/>
          <a:lstStyle/>
          <a:p>
            <a:pPr marL="914400" lvl="1" indent="-457200" algn="l" eaLnBrk="1" hangingPunct="1">
              <a:buAutoNum type="arabicPeriod"/>
            </a:pPr>
            <a:endParaRPr lang="en-US" altLang="en-US" sz="2400" b="1" dirty="0">
              <a:ea typeface="+mn-ea"/>
              <a:cs typeface="+mn-cs"/>
            </a:endParaRPr>
          </a:p>
          <a:p>
            <a:pPr eaLnBrk="1" hangingPunct="1"/>
            <a:r>
              <a:rPr lang="en-GB" altLang="en-US" sz="1600" b="1" dirty="0"/>
              <a:t> “In these guidelines, </a:t>
            </a:r>
            <a:r>
              <a:rPr lang="en-GB" altLang="en-US" sz="1600" b="1" dirty="0" err="1"/>
              <a:t>L</a:t>
            </a:r>
            <a:r>
              <a:rPr lang="en-GB" altLang="en-US" sz="1600" b="1" baseline="-25000" dirty="0" err="1"/>
              <a:t>den</a:t>
            </a:r>
            <a:r>
              <a:rPr lang="en-GB" altLang="en-US" sz="1600" b="1" baseline="-25000" dirty="0"/>
              <a:t> </a:t>
            </a:r>
            <a:r>
              <a:rPr lang="en-GB" altLang="en-US" sz="1600" b="1" dirty="0"/>
              <a:t>and </a:t>
            </a:r>
            <a:r>
              <a:rPr lang="en-GB" altLang="en-US" sz="1600" b="1" dirty="0" err="1"/>
              <a:t>L</a:t>
            </a:r>
            <a:r>
              <a:rPr lang="en-GB" altLang="en-US" sz="1600" b="1" baseline="-25000" dirty="0" err="1"/>
              <a:t>night</a:t>
            </a:r>
            <a:endParaRPr lang="en-GB" altLang="en-US" sz="1600" b="1" baseline="-25000" dirty="0"/>
          </a:p>
          <a:p>
            <a:pPr eaLnBrk="1" hangingPunct="1"/>
            <a:r>
              <a:rPr lang="en-GB" altLang="en-US" sz="1600" b="1" dirty="0"/>
              <a:t>refer to a measurement or calculation of noise exposure at the </a:t>
            </a:r>
          </a:p>
          <a:p>
            <a:pPr eaLnBrk="1" hangingPunct="1"/>
            <a:r>
              <a:rPr lang="en-GB" altLang="en-US" sz="1600" b="1" dirty="0"/>
              <a:t>most exposed façade, outdoors, reflecting the long-term average exposure.” </a:t>
            </a:r>
          </a:p>
          <a:p>
            <a:pPr eaLnBrk="1" hangingPunct="1"/>
            <a:r>
              <a:rPr lang="en-GB" altLang="en-US" sz="1600" b="1" dirty="0"/>
              <a:t>“The differences between indoor and outdoor levels are usually estimated </a:t>
            </a:r>
          </a:p>
          <a:p>
            <a:pPr eaLnBrk="1" hangingPunct="1"/>
            <a:r>
              <a:rPr lang="en-GB" altLang="en-US" sz="1600" b="1" dirty="0"/>
              <a:t>at around 10 dB for open, 15 dB for tilted or half-open and about 25 dB for closed windows.” (ENG)</a:t>
            </a:r>
          </a:p>
          <a:p>
            <a:pPr eaLnBrk="1" hangingPunct="1"/>
            <a:endParaRPr lang="en-GB" altLang="en-US" sz="1600" b="1" dirty="0"/>
          </a:p>
          <a:p>
            <a:pPr eaLnBrk="1" hangingPunct="1"/>
            <a:r>
              <a:rPr lang="en-GB" altLang="en-US" sz="1600" b="1" dirty="0"/>
              <a:t>At night-time, outside sound levels about </a:t>
            </a:r>
          </a:p>
          <a:p>
            <a:pPr eaLnBrk="1" hangingPunct="1"/>
            <a:r>
              <a:rPr lang="en-GB" altLang="en-US" sz="1600" b="1" dirty="0"/>
              <a:t>1 metre from facades of living spaces should not exceed 45 dB  </a:t>
            </a:r>
            <a:r>
              <a:rPr lang="en-GB" altLang="en-US" sz="1600" b="1" dirty="0" err="1"/>
              <a:t>L</a:t>
            </a:r>
            <a:r>
              <a:rPr lang="en-GB" altLang="en-US" sz="1600" b="1" baseline="-25000" dirty="0" err="1"/>
              <a:t>Aeq</a:t>
            </a:r>
            <a:r>
              <a:rPr lang="en-GB" altLang="en-US" sz="1600" b="1" dirty="0"/>
              <a:t>, </a:t>
            </a:r>
          </a:p>
          <a:p>
            <a:pPr eaLnBrk="1" hangingPunct="1"/>
            <a:r>
              <a:rPr lang="en-GB" altLang="en-US" sz="1600" b="1" dirty="0"/>
              <a:t>so that people may sleep with bedroom windows open. </a:t>
            </a:r>
          </a:p>
          <a:p>
            <a:pPr eaLnBrk="1" hangingPunct="1"/>
            <a:r>
              <a:rPr lang="en-GB" altLang="en-US" sz="1600" b="1" dirty="0"/>
              <a:t>This value was obtained by assuming that the noise reduction from </a:t>
            </a:r>
          </a:p>
          <a:p>
            <a:pPr eaLnBrk="1" hangingPunct="1"/>
            <a:r>
              <a:rPr lang="en-GB" altLang="en-US" sz="1600" b="1" dirty="0"/>
              <a:t>outside to inside with the window open is 15 </a:t>
            </a:r>
            <a:r>
              <a:rPr lang="en-GB" altLang="en-US" sz="1600" b="1" dirty="0" err="1"/>
              <a:t>dB.</a:t>
            </a:r>
            <a:r>
              <a:rPr lang="en-GB" altLang="en-US" sz="1600" b="1" dirty="0"/>
              <a:t> (CNG)</a:t>
            </a:r>
            <a:endParaRPr lang="en-US" altLang="en-US" sz="1600" b="1" dirty="0"/>
          </a:p>
        </p:txBody>
      </p:sp>
      <p:sp>
        <p:nvSpPr>
          <p:cNvPr id="2" name="Slide Number Placeholder 1">
            <a:extLst>
              <a:ext uri="{FF2B5EF4-FFF2-40B4-BE49-F238E27FC236}">
                <a16:creationId xmlns:a16="http://schemas.microsoft.com/office/drawing/2014/main" id="{021F294B-7AEA-4DD7-9238-887F5D14D36C}"/>
              </a:ext>
            </a:extLst>
          </p:cNvPr>
          <p:cNvSpPr>
            <a:spLocks noGrp="1"/>
          </p:cNvSpPr>
          <p:nvPr>
            <p:ph type="sldNum" sz="quarter" idx="11"/>
          </p:nvPr>
        </p:nvSpPr>
        <p:spPr/>
        <p:txBody>
          <a:bodyPr/>
          <a:lstStyle/>
          <a:p>
            <a:pPr>
              <a:defRPr/>
            </a:pPr>
            <a:fld id="{37B128E7-0323-4877-B3EE-A9CBDEE48F84}" type="slidenum">
              <a:rPr lang="en-GB" altLang="en-US" smtClean="0"/>
              <a:pPr>
                <a:defRPr/>
              </a:pPr>
              <a:t>10</a:t>
            </a:fld>
            <a:endParaRPr lang="en-GB" altLang="en-US" dirty="0"/>
          </a:p>
        </p:txBody>
      </p:sp>
    </p:spTree>
    <p:extLst>
      <p:ext uri="{BB962C8B-B14F-4D97-AF65-F5344CB8AC3E}">
        <p14:creationId xmlns:p14="http://schemas.microsoft.com/office/powerpoint/2010/main" val="145272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Outdoor - Indoor</a:t>
            </a:r>
          </a:p>
        </p:txBody>
      </p:sp>
      <p:sp>
        <p:nvSpPr>
          <p:cNvPr id="2" name="Rectangle 1">
            <a:extLst>
              <a:ext uri="{FF2B5EF4-FFF2-40B4-BE49-F238E27FC236}">
                <a16:creationId xmlns:a16="http://schemas.microsoft.com/office/drawing/2014/main" id="{C32F08EE-AAF7-428E-BCEC-855296805935}"/>
              </a:ext>
            </a:extLst>
          </p:cNvPr>
          <p:cNvSpPr/>
          <p:nvPr/>
        </p:nvSpPr>
        <p:spPr>
          <a:xfrm>
            <a:off x="668490" y="1484784"/>
            <a:ext cx="7992888" cy="369332"/>
          </a:xfrm>
          <a:prstGeom prst="rect">
            <a:avLst/>
          </a:prstGeom>
        </p:spPr>
        <p:txBody>
          <a:bodyPr wrap="square">
            <a:spAutoFit/>
          </a:bodyPr>
          <a:lstStyle/>
          <a:p>
            <a:endParaRPr lang="en-GB" dirty="0"/>
          </a:p>
        </p:txBody>
      </p:sp>
      <p:pic>
        <p:nvPicPr>
          <p:cNvPr id="3" name="Picture 2">
            <a:extLst>
              <a:ext uri="{FF2B5EF4-FFF2-40B4-BE49-F238E27FC236}">
                <a16:creationId xmlns:a16="http://schemas.microsoft.com/office/drawing/2014/main" id="{77B426C4-523E-49DD-8B40-A11F4D06430A}"/>
              </a:ext>
            </a:extLst>
          </p:cNvPr>
          <p:cNvPicPr>
            <a:picLocks noChangeAspect="1"/>
          </p:cNvPicPr>
          <p:nvPr/>
        </p:nvPicPr>
        <p:blipFill>
          <a:blip r:embed="rId3"/>
          <a:stretch>
            <a:fillRect/>
          </a:stretch>
        </p:blipFill>
        <p:spPr>
          <a:xfrm>
            <a:off x="0" y="2418291"/>
            <a:ext cx="9144000" cy="2021417"/>
          </a:xfrm>
          <a:prstGeom prst="rect">
            <a:avLst/>
          </a:prstGeom>
        </p:spPr>
      </p:pic>
      <p:sp>
        <p:nvSpPr>
          <p:cNvPr id="4" name="Slide Number Placeholder 3">
            <a:extLst>
              <a:ext uri="{FF2B5EF4-FFF2-40B4-BE49-F238E27FC236}">
                <a16:creationId xmlns:a16="http://schemas.microsoft.com/office/drawing/2014/main" id="{5E4904B5-5040-422B-8BD3-579631CDD149}"/>
              </a:ext>
            </a:extLst>
          </p:cNvPr>
          <p:cNvSpPr>
            <a:spLocks noGrp="1"/>
          </p:cNvSpPr>
          <p:nvPr>
            <p:ph type="sldNum" sz="quarter" idx="11"/>
          </p:nvPr>
        </p:nvSpPr>
        <p:spPr/>
        <p:txBody>
          <a:bodyPr/>
          <a:lstStyle/>
          <a:p>
            <a:pPr>
              <a:defRPr/>
            </a:pPr>
            <a:fld id="{37B128E7-0323-4877-B3EE-A9CBDEE48F84}" type="slidenum">
              <a:rPr lang="en-GB" altLang="en-US" smtClean="0"/>
              <a:pPr>
                <a:defRPr/>
              </a:pPr>
              <a:t>11</a:t>
            </a:fld>
            <a:endParaRPr lang="en-GB" altLang="en-US" dirty="0"/>
          </a:p>
        </p:txBody>
      </p:sp>
      <p:sp>
        <p:nvSpPr>
          <p:cNvPr id="5" name="TextBox 4">
            <a:extLst>
              <a:ext uri="{FF2B5EF4-FFF2-40B4-BE49-F238E27FC236}">
                <a16:creationId xmlns:a16="http://schemas.microsoft.com/office/drawing/2014/main" id="{0547DBAA-6EEA-4859-B4AF-F19A8400E7D8}"/>
              </a:ext>
            </a:extLst>
          </p:cNvPr>
          <p:cNvSpPr txBox="1"/>
          <p:nvPr/>
        </p:nvSpPr>
        <p:spPr>
          <a:xfrm>
            <a:off x="539552" y="4797152"/>
            <a:ext cx="8121826" cy="738664"/>
          </a:xfrm>
          <a:prstGeom prst="rect">
            <a:avLst/>
          </a:prstGeom>
          <a:noFill/>
        </p:spPr>
        <p:txBody>
          <a:bodyPr wrap="square" rtlCol="0">
            <a:spAutoFit/>
          </a:bodyPr>
          <a:lstStyle/>
          <a:p>
            <a:r>
              <a:rPr lang="en-GB" sz="1400" dirty="0" err="1"/>
              <a:t>Locher</a:t>
            </a:r>
            <a:r>
              <a:rPr lang="en-GB" sz="1400" dirty="0"/>
              <a:t> B, </a:t>
            </a:r>
            <a:r>
              <a:rPr lang="en-GB" sz="1400" dirty="0" err="1"/>
              <a:t>Piquerez</a:t>
            </a:r>
            <a:r>
              <a:rPr lang="en-GB" sz="1400" dirty="0"/>
              <a:t> A, </a:t>
            </a:r>
            <a:r>
              <a:rPr lang="en-GB" sz="1400" dirty="0" err="1"/>
              <a:t>Habermacher</a:t>
            </a:r>
            <a:r>
              <a:rPr lang="en-GB" sz="1400" dirty="0"/>
              <a:t> M, </a:t>
            </a:r>
            <a:r>
              <a:rPr lang="en-GB" sz="1400" dirty="0" err="1"/>
              <a:t>Ragettli</a:t>
            </a:r>
            <a:r>
              <a:rPr lang="en-GB" sz="1400" dirty="0"/>
              <a:t> M, </a:t>
            </a:r>
            <a:r>
              <a:rPr lang="en-GB" sz="1400" dirty="0" err="1"/>
              <a:t>Röösli</a:t>
            </a:r>
            <a:r>
              <a:rPr lang="en-GB" sz="1400" dirty="0"/>
              <a:t> M, Brink M et al. (2018). Differences between outdoor and indoor sound levels for open, tilted, and closed windows. Int J Environ Res Public Health. 15(1): 149</a:t>
            </a:r>
          </a:p>
        </p:txBody>
      </p:sp>
    </p:spTree>
    <p:extLst>
      <p:ext uri="{BB962C8B-B14F-4D97-AF65-F5344CB8AC3E}">
        <p14:creationId xmlns:p14="http://schemas.microsoft.com/office/powerpoint/2010/main" val="168149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Status of the guidelines</a:t>
            </a:r>
          </a:p>
        </p:txBody>
      </p:sp>
      <p:sp>
        <p:nvSpPr>
          <p:cNvPr id="2" name="Slide Number Placeholder 1">
            <a:extLst>
              <a:ext uri="{FF2B5EF4-FFF2-40B4-BE49-F238E27FC236}">
                <a16:creationId xmlns:a16="http://schemas.microsoft.com/office/drawing/2014/main" id="{5B2BFF71-E9CF-48F9-81C0-CAE0AC568C5C}"/>
              </a:ext>
            </a:extLst>
          </p:cNvPr>
          <p:cNvSpPr>
            <a:spLocks noGrp="1"/>
          </p:cNvSpPr>
          <p:nvPr>
            <p:ph type="sldNum" sz="quarter" idx="11"/>
          </p:nvPr>
        </p:nvSpPr>
        <p:spPr/>
        <p:txBody>
          <a:bodyPr/>
          <a:lstStyle/>
          <a:p>
            <a:pPr>
              <a:defRPr/>
            </a:pPr>
            <a:fld id="{37B128E7-0323-4877-B3EE-A9CBDEE48F84}" type="slidenum">
              <a:rPr lang="en-GB" altLang="en-US" smtClean="0"/>
              <a:pPr>
                <a:defRPr/>
              </a:pPr>
              <a:t>12</a:t>
            </a:fld>
            <a:endParaRPr lang="en-GB" altLang="en-US" dirty="0"/>
          </a:p>
        </p:txBody>
      </p:sp>
      <p:sp>
        <p:nvSpPr>
          <p:cNvPr id="4" name="TextBox 3">
            <a:extLst>
              <a:ext uri="{FF2B5EF4-FFF2-40B4-BE49-F238E27FC236}">
                <a16:creationId xmlns:a16="http://schemas.microsoft.com/office/drawing/2014/main" id="{F48B9D99-6AF7-41E8-9858-73F5818CABD4}"/>
              </a:ext>
            </a:extLst>
          </p:cNvPr>
          <p:cNvSpPr txBox="1"/>
          <p:nvPr/>
        </p:nvSpPr>
        <p:spPr>
          <a:xfrm>
            <a:off x="1708077" y="5301208"/>
            <a:ext cx="5600227" cy="369332"/>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87E38980-5AB8-4197-84FB-E2F8AA75DC72}"/>
              </a:ext>
            </a:extLst>
          </p:cNvPr>
          <p:cNvPicPr>
            <a:picLocks noChangeAspect="1"/>
          </p:cNvPicPr>
          <p:nvPr/>
        </p:nvPicPr>
        <p:blipFill>
          <a:blip r:embed="rId3"/>
          <a:stretch>
            <a:fillRect/>
          </a:stretch>
        </p:blipFill>
        <p:spPr>
          <a:xfrm>
            <a:off x="1740843" y="112445"/>
            <a:ext cx="5657850" cy="5534025"/>
          </a:xfrm>
          <a:prstGeom prst="rect">
            <a:avLst/>
          </a:prstGeom>
        </p:spPr>
      </p:pic>
    </p:spTree>
    <p:extLst>
      <p:ext uri="{BB962C8B-B14F-4D97-AF65-F5344CB8AC3E}">
        <p14:creationId xmlns:p14="http://schemas.microsoft.com/office/powerpoint/2010/main" val="21073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ISO 1996-2:2017</a:t>
            </a:r>
          </a:p>
        </p:txBody>
      </p:sp>
      <p:sp>
        <p:nvSpPr>
          <p:cNvPr id="2" name="Slide Number Placeholder 1">
            <a:extLst>
              <a:ext uri="{FF2B5EF4-FFF2-40B4-BE49-F238E27FC236}">
                <a16:creationId xmlns:a16="http://schemas.microsoft.com/office/drawing/2014/main" id="{5B2BFF71-E9CF-48F9-81C0-CAE0AC568C5C}"/>
              </a:ext>
            </a:extLst>
          </p:cNvPr>
          <p:cNvSpPr>
            <a:spLocks noGrp="1"/>
          </p:cNvSpPr>
          <p:nvPr>
            <p:ph type="sldNum" sz="quarter" idx="11"/>
          </p:nvPr>
        </p:nvSpPr>
        <p:spPr/>
        <p:txBody>
          <a:bodyPr/>
          <a:lstStyle/>
          <a:p>
            <a:pPr>
              <a:defRPr/>
            </a:pPr>
            <a:fld id="{37B128E7-0323-4877-B3EE-A9CBDEE48F84}" type="slidenum">
              <a:rPr lang="en-GB" altLang="en-US" smtClean="0"/>
              <a:pPr>
                <a:defRPr/>
              </a:pPr>
              <a:t>13</a:t>
            </a:fld>
            <a:endParaRPr lang="en-GB" altLang="en-US" dirty="0"/>
          </a:p>
        </p:txBody>
      </p:sp>
      <p:sp>
        <p:nvSpPr>
          <p:cNvPr id="4" name="TextBox 3">
            <a:extLst>
              <a:ext uri="{FF2B5EF4-FFF2-40B4-BE49-F238E27FC236}">
                <a16:creationId xmlns:a16="http://schemas.microsoft.com/office/drawing/2014/main" id="{F48B9D99-6AF7-41E8-9858-73F5818CABD4}"/>
              </a:ext>
            </a:extLst>
          </p:cNvPr>
          <p:cNvSpPr txBox="1"/>
          <p:nvPr/>
        </p:nvSpPr>
        <p:spPr>
          <a:xfrm>
            <a:off x="1708077" y="5301208"/>
            <a:ext cx="5600227"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DD96A7E2-B492-413D-B05E-06D2AA6E66D7}"/>
              </a:ext>
            </a:extLst>
          </p:cNvPr>
          <p:cNvPicPr>
            <a:picLocks noChangeAspect="1"/>
          </p:cNvPicPr>
          <p:nvPr/>
        </p:nvPicPr>
        <p:blipFill rotWithShape="1">
          <a:blip r:embed="rId3">
            <a:extLst>
              <a:ext uri="{28A0092B-C50C-407E-A947-70E740481C1C}">
                <a14:useLocalDpi xmlns:a14="http://schemas.microsoft.com/office/drawing/2010/main" val="0"/>
              </a:ext>
            </a:extLst>
          </a:blip>
          <a:srcRect t="52493" b="5512"/>
          <a:stretch/>
        </p:blipFill>
        <p:spPr>
          <a:xfrm>
            <a:off x="2483765" y="1556791"/>
            <a:ext cx="5038725" cy="3208019"/>
          </a:xfrm>
          <a:prstGeom prst="rect">
            <a:avLst/>
          </a:prstGeom>
        </p:spPr>
      </p:pic>
    </p:spTree>
    <p:extLst>
      <p:ext uri="{BB962C8B-B14F-4D97-AF65-F5344CB8AC3E}">
        <p14:creationId xmlns:p14="http://schemas.microsoft.com/office/powerpoint/2010/main" val="290871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08196" y="6073775"/>
            <a:ext cx="7772400" cy="647700"/>
          </a:xfrm>
        </p:spPr>
        <p:txBody>
          <a:bodyPr/>
          <a:lstStyle/>
          <a:p>
            <a:pPr eaLnBrk="1" hangingPunct="1"/>
            <a:r>
              <a:rPr lang="en-US" altLang="en-US" sz="3200" dirty="0">
                <a:solidFill>
                  <a:srgbClr val="00B0F0"/>
                </a:solidFill>
              </a:rPr>
              <a:t>Road traffic noise</a:t>
            </a:r>
          </a:p>
        </p:txBody>
      </p:sp>
      <p:pic>
        <p:nvPicPr>
          <p:cNvPr id="2" name="Picture 1">
            <a:extLst>
              <a:ext uri="{FF2B5EF4-FFF2-40B4-BE49-F238E27FC236}">
                <a16:creationId xmlns:a16="http://schemas.microsoft.com/office/drawing/2014/main" id="{4DCD844F-948E-4AD1-BD56-1FBBF086519C}"/>
              </a:ext>
            </a:extLst>
          </p:cNvPr>
          <p:cNvPicPr>
            <a:picLocks noChangeAspect="1"/>
          </p:cNvPicPr>
          <p:nvPr/>
        </p:nvPicPr>
        <p:blipFill>
          <a:blip r:embed="rId3"/>
          <a:stretch>
            <a:fillRect/>
          </a:stretch>
        </p:blipFill>
        <p:spPr>
          <a:xfrm>
            <a:off x="808196" y="136525"/>
            <a:ext cx="7527607" cy="5707380"/>
          </a:xfrm>
          <a:prstGeom prst="rect">
            <a:avLst/>
          </a:prstGeom>
        </p:spPr>
      </p:pic>
      <p:sp>
        <p:nvSpPr>
          <p:cNvPr id="3" name="Slide Number Placeholder 2">
            <a:extLst>
              <a:ext uri="{FF2B5EF4-FFF2-40B4-BE49-F238E27FC236}">
                <a16:creationId xmlns:a16="http://schemas.microsoft.com/office/drawing/2014/main" id="{6A7E4D96-4C8E-4524-82CE-A7B7CB0B1BB3}"/>
              </a:ext>
            </a:extLst>
          </p:cNvPr>
          <p:cNvSpPr>
            <a:spLocks noGrp="1"/>
          </p:cNvSpPr>
          <p:nvPr>
            <p:ph type="sldNum" sz="quarter" idx="11"/>
          </p:nvPr>
        </p:nvSpPr>
        <p:spPr/>
        <p:txBody>
          <a:bodyPr/>
          <a:lstStyle/>
          <a:p>
            <a:pPr>
              <a:defRPr/>
            </a:pPr>
            <a:fld id="{37B128E7-0323-4877-B3EE-A9CBDEE48F84}" type="slidenum">
              <a:rPr lang="en-GB" altLang="en-US" smtClean="0"/>
              <a:pPr>
                <a:defRPr/>
              </a:pPr>
              <a:t>14</a:t>
            </a:fld>
            <a:endParaRPr lang="en-GB" altLang="en-US" dirty="0"/>
          </a:p>
        </p:txBody>
      </p:sp>
    </p:spTree>
    <p:extLst>
      <p:ext uri="{BB962C8B-B14F-4D97-AF65-F5344CB8AC3E}">
        <p14:creationId xmlns:p14="http://schemas.microsoft.com/office/powerpoint/2010/main" val="292357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6079386"/>
            <a:ext cx="7772400" cy="647700"/>
          </a:xfrm>
        </p:spPr>
        <p:txBody>
          <a:bodyPr/>
          <a:lstStyle/>
          <a:p>
            <a:pPr eaLnBrk="1" hangingPunct="1"/>
            <a:r>
              <a:rPr lang="en-US" altLang="en-US" sz="3200" dirty="0">
                <a:solidFill>
                  <a:srgbClr val="00B0F0"/>
                </a:solidFill>
              </a:rPr>
              <a:t>Railway Noise</a:t>
            </a:r>
          </a:p>
        </p:txBody>
      </p:sp>
      <p:pic>
        <p:nvPicPr>
          <p:cNvPr id="2" name="Picture 1">
            <a:extLst>
              <a:ext uri="{FF2B5EF4-FFF2-40B4-BE49-F238E27FC236}">
                <a16:creationId xmlns:a16="http://schemas.microsoft.com/office/drawing/2014/main" id="{B1875CEE-93F3-4867-822A-358841C38780}"/>
              </a:ext>
            </a:extLst>
          </p:cNvPr>
          <p:cNvPicPr>
            <a:picLocks noChangeAspect="1"/>
          </p:cNvPicPr>
          <p:nvPr/>
        </p:nvPicPr>
        <p:blipFill>
          <a:blip r:embed="rId3"/>
          <a:stretch>
            <a:fillRect/>
          </a:stretch>
        </p:blipFill>
        <p:spPr>
          <a:xfrm>
            <a:off x="3584" y="476672"/>
            <a:ext cx="9144000" cy="4935498"/>
          </a:xfrm>
          <a:prstGeom prst="rect">
            <a:avLst/>
          </a:prstGeom>
        </p:spPr>
      </p:pic>
      <p:sp>
        <p:nvSpPr>
          <p:cNvPr id="3" name="Slide Number Placeholder 2">
            <a:extLst>
              <a:ext uri="{FF2B5EF4-FFF2-40B4-BE49-F238E27FC236}">
                <a16:creationId xmlns:a16="http://schemas.microsoft.com/office/drawing/2014/main" id="{0EF1CC62-6868-4A49-A950-E5393E6AF64D}"/>
              </a:ext>
            </a:extLst>
          </p:cNvPr>
          <p:cNvSpPr>
            <a:spLocks noGrp="1"/>
          </p:cNvSpPr>
          <p:nvPr>
            <p:ph type="sldNum" sz="quarter" idx="11"/>
          </p:nvPr>
        </p:nvSpPr>
        <p:spPr/>
        <p:txBody>
          <a:bodyPr/>
          <a:lstStyle/>
          <a:p>
            <a:pPr>
              <a:defRPr/>
            </a:pPr>
            <a:fld id="{37B128E7-0323-4877-B3EE-A9CBDEE48F84}" type="slidenum">
              <a:rPr lang="en-GB" altLang="en-US" smtClean="0"/>
              <a:pPr>
                <a:defRPr/>
              </a:pPr>
              <a:t>15</a:t>
            </a:fld>
            <a:endParaRPr lang="en-GB" altLang="en-US" dirty="0"/>
          </a:p>
        </p:txBody>
      </p:sp>
    </p:spTree>
    <p:extLst>
      <p:ext uri="{BB962C8B-B14F-4D97-AF65-F5344CB8AC3E}">
        <p14:creationId xmlns:p14="http://schemas.microsoft.com/office/powerpoint/2010/main" val="50420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6079386"/>
            <a:ext cx="7772400" cy="647700"/>
          </a:xfrm>
        </p:spPr>
        <p:txBody>
          <a:bodyPr/>
          <a:lstStyle/>
          <a:p>
            <a:pPr eaLnBrk="1" hangingPunct="1"/>
            <a:r>
              <a:rPr lang="en-US" altLang="en-US" sz="3200" dirty="0">
                <a:solidFill>
                  <a:srgbClr val="00B0F0"/>
                </a:solidFill>
              </a:rPr>
              <a:t>Aircraft Noise</a:t>
            </a:r>
          </a:p>
        </p:txBody>
      </p:sp>
      <p:pic>
        <p:nvPicPr>
          <p:cNvPr id="4" name="Picture 3">
            <a:extLst>
              <a:ext uri="{FF2B5EF4-FFF2-40B4-BE49-F238E27FC236}">
                <a16:creationId xmlns:a16="http://schemas.microsoft.com/office/drawing/2014/main" id="{8EB868DA-84F6-4EA9-BE1C-331089AF10B6}"/>
              </a:ext>
            </a:extLst>
          </p:cNvPr>
          <p:cNvPicPr>
            <a:picLocks noChangeAspect="1"/>
          </p:cNvPicPr>
          <p:nvPr/>
        </p:nvPicPr>
        <p:blipFill>
          <a:blip r:embed="rId3"/>
          <a:stretch>
            <a:fillRect/>
          </a:stretch>
        </p:blipFill>
        <p:spPr>
          <a:xfrm>
            <a:off x="315281" y="559919"/>
            <a:ext cx="9144000" cy="5069220"/>
          </a:xfrm>
          <a:prstGeom prst="rect">
            <a:avLst/>
          </a:prstGeom>
        </p:spPr>
      </p:pic>
      <p:sp>
        <p:nvSpPr>
          <p:cNvPr id="2" name="Slide Number Placeholder 1">
            <a:extLst>
              <a:ext uri="{FF2B5EF4-FFF2-40B4-BE49-F238E27FC236}">
                <a16:creationId xmlns:a16="http://schemas.microsoft.com/office/drawing/2014/main" id="{948D8923-FD28-4991-A179-623544A4BBEC}"/>
              </a:ext>
            </a:extLst>
          </p:cNvPr>
          <p:cNvSpPr>
            <a:spLocks noGrp="1"/>
          </p:cNvSpPr>
          <p:nvPr>
            <p:ph type="sldNum" sz="quarter" idx="11"/>
          </p:nvPr>
        </p:nvSpPr>
        <p:spPr/>
        <p:txBody>
          <a:bodyPr/>
          <a:lstStyle/>
          <a:p>
            <a:pPr>
              <a:defRPr/>
            </a:pPr>
            <a:fld id="{37B128E7-0323-4877-B3EE-A9CBDEE48F84}" type="slidenum">
              <a:rPr lang="en-GB" altLang="en-US" smtClean="0"/>
              <a:pPr>
                <a:defRPr/>
              </a:pPr>
              <a:t>16</a:t>
            </a:fld>
            <a:endParaRPr lang="en-GB" altLang="en-US" dirty="0"/>
          </a:p>
        </p:txBody>
      </p:sp>
    </p:spTree>
    <p:extLst>
      <p:ext uri="{BB962C8B-B14F-4D97-AF65-F5344CB8AC3E}">
        <p14:creationId xmlns:p14="http://schemas.microsoft.com/office/powerpoint/2010/main" val="249140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Combined exposure</a:t>
            </a:r>
          </a:p>
        </p:txBody>
      </p:sp>
      <p:sp>
        <p:nvSpPr>
          <p:cNvPr id="2" name="Rectangle 1">
            <a:extLst>
              <a:ext uri="{FF2B5EF4-FFF2-40B4-BE49-F238E27FC236}">
                <a16:creationId xmlns:a16="http://schemas.microsoft.com/office/drawing/2014/main" id="{C32F08EE-AAF7-428E-BCEC-855296805935}"/>
              </a:ext>
            </a:extLst>
          </p:cNvPr>
          <p:cNvSpPr/>
          <p:nvPr/>
        </p:nvSpPr>
        <p:spPr>
          <a:xfrm>
            <a:off x="573324" y="1772816"/>
            <a:ext cx="7992888" cy="2031325"/>
          </a:xfrm>
          <a:prstGeom prst="rect">
            <a:avLst/>
          </a:prstGeom>
        </p:spPr>
        <p:txBody>
          <a:bodyPr wrap="square">
            <a:spAutoFit/>
          </a:bodyPr>
          <a:lstStyle/>
          <a:p>
            <a:r>
              <a:rPr lang="en-GB" dirty="0"/>
              <a:t>“the guidelines do not include recommendations about any kind of multiple exposures. In everyday life people are often exposed to noise from several sources at the same time. In Germany, for example, 44% of the population are annoyed by at least two and up to five sources of noise (</a:t>
            </a:r>
            <a:r>
              <a:rPr lang="en-GB" dirty="0" err="1"/>
              <a:t>Umweltbundesamt</a:t>
            </a:r>
            <a:r>
              <a:rPr lang="en-GB" dirty="0"/>
              <a:t>, 2015). For some health outcomes, such as obesity, new evidence indicates that combined exposure to noise from several means of transportation is particularly harmful (</a:t>
            </a:r>
            <a:r>
              <a:rPr lang="en-GB" dirty="0" err="1"/>
              <a:t>Pyko</a:t>
            </a:r>
            <a:r>
              <a:rPr lang="en-GB" dirty="0"/>
              <a:t> et al., 2015; 2017)”</a:t>
            </a:r>
          </a:p>
        </p:txBody>
      </p:sp>
      <p:sp>
        <p:nvSpPr>
          <p:cNvPr id="3" name="Slide Number Placeholder 2">
            <a:extLst>
              <a:ext uri="{FF2B5EF4-FFF2-40B4-BE49-F238E27FC236}">
                <a16:creationId xmlns:a16="http://schemas.microsoft.com/office/drawing/2014/main" id="{05AC8145-44C9-4827-B8AB-969BD2AF62BB}"/>
              </a:ext>
            </a:extLst>
          </p:cNvPr>
          <p:cNvSpPr>
            <a:spLocks noGrp="1"/>
          </p:cNvSpPr>
          <p:nvPr>
            <p:ph type="sldNum" sz="quarter" idx="11"/>
          </p:nvPr>
        </p:nvSpPr>
        <p:spPr/>
        <p:txBody>
          <a:bodyPr/>
          <a:lstStyle/>
          <a:p>
            <a:pPr>
              <a:defRPr/>
            </a:pPr>
            <a:fld id="{37B128E7-0323-4877-B3EE-A9CBDEE48F84}" type="slidenum">
              <a:rPr lang="en-GB" altLang="en-US" smtClean="0"/>
              <a:pPr>
                <a:defRPr/>
              </a:pPr>
              <a:t>17</a:t>
            </a:fld>
            <a:endParaRPr lang="en-GB" altLang="en-US" dirty="0"/>
          </a:p>
        </p:txBody>
      </p:sp>
    </p:spTree>
    <p:extLst>
      <p:ext uri="{BB962C8B-B14F-4D97-AF65-F5344CB8AC3E}">
        <p14:creationId xmlns:p14="http://schemas.microsoft.com/office/powerpoint/2010/main" val="320958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Combined exposure</a:t>
            </a:r>
          </a:p>
        </p:txBody>
      </p:sp>
      <p:sp>
        <p:nvSpPr>
          <p:cNvPr id="2" name="Rectangle 1">
            <a:extLst>
              <a:ext uri="{FF2B5EF4-FFF2-40B4-BE49-F238E27FC236}">
                <a16:creationId xmlns:a16="http://schemas.microsoft.com/office/drawing/2014/main" id="{C32F08EE-AAF7-428E-BCEC-855296805935}"/>
              </a:ext>
            </a:extLst>
          </p:cNvPr>
          <p:cNvSpPr/>
          <p:nvPr/>
        </p:nvSpPr>
        <p:spPr>
          <a:xfrm>
            <a:off x="573324" y="1772816"/>
            <a:ext cx="7992888" cy="2308324"/>
          </a:xfrm>
          <a:prstGeom prst="rect">
            <a:avLst/>
          </a:prstGeom>
        </p:spPr>
        <p:txBody>
          <a:bodyPr wrap="square">
            <a:spAutoFit/>
          </a:bodyPr>
          <a:lstStyle/>
          <a:p>
            <a:r>
              <a:rPr lang="en-GB" dirty="0"/>
              <a:t>“The results from a health risk assessment are usually reported as the number of attributable deaths, number of cases, years of life lost, years lost due to disability or DALYs. </a:t>
            </a:r>
          </a:p>
          <a:p>
            <a:endParaRPr lang="en-GB" dirty="0"/>
          </a:p>
          <a:p>
            <a:r>
              <a:rPr lang="en-GB" dirty="0"/>
              <a:t>The quantification of the impacts for one combination of noise source, noise exposure indicator and health outcome may to some extent include effects attributable to another. Consequently, for any particular set of combinations, consideration should be given to potential double counting.”</a:t>
            </a:r>
          </a:p>
        </p:txBody>
      </p:sp>
      <p:sp>
        <p:nvSpPr>
          <p:cNvPr id="3" name="Slide Number Placeholder 2">
            <a:extLst>
              <a:ext uri="{FF2B5EF4-FFF2-40B4-BE49-F238E27FC236}">
                <a16:creationId xmlns:a16="http://schemas.microsoft.com/office/drawing/2014/main" id="{412F4E6B-960E-4E23-922A-CBFBC5408112}"/>
              </a:ext>
            </a:extLst>
          </p:cNvPr>
          <p:cNvSpPr>
            <a:spLocks noGrp="1"/>
          </p:cNvSpPr>
          <p:nvPr>
            <p:ph type="sldNum" sz="quarter" idx="11"/>
          </p:nvPr>
        </p:nvSpPr>
        <p:spPr/>
        <p:txBody>
          <a:bodyPr/>
          <a:lstStyle/>
          <a:p>
            <a:pPr>
              <a:defRPr/>
            </a:pPr>
            <a:fld id="{37B128E7-0323-4877-B3EE-A9CBDEE48F84}" type="slidenum">
              <a:rPr lang="en-GB" altLang="en-US" smtClean="0"/>
              <a:pPr>
                <a:defRPr/>
              </a:pPr>
              <a:t>18</a:t>
            </a:fld>
            <a:endParaRPr lang="en-GB" altLang="en-US" dirty="0"/>
          </a:p>
        </p:txBody>
      </p:sp>
    </p:spTree>
    <p:extLst>
      <p:ext uri="{BB962C8B-B14F-4D97-AF65-F5344CB8AC3E}">
        <p14:creationId xmlns:p14="http://schemas.microsoft.com/office/powerpoint/2010/main" val="265196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Combined exposure</a:t>
            </a:r>
          </a:p>
        </p:txBody>
      </p:sp>
      <p:sp>
        <p:nvSpPr>
          <p:cNvPr id="2" name="Rectangle 1">
            <a:extLst>
              <a:ext uri="{FF2B5EF4-FFF2-40B4-BE49-F238E27FC236}">
                <a16:creationId xmlns:a16="http://schemas.microsoft.com/office/drawing/2014/main" id="{C32F08EE-AAF7-428E-BCEC-855296805935}"/>
              </a:ext>
            </a:extLst>
          </p:cNvPr>
          <p:cNvSpPr/>
          <p:nvPr/>
        </p:nvSpPr>
        <p:spPr>
          <a:xfrm>
            <a:off x="573324" y="1772816"/>
            <a:ext cx="7992888" cy="1477328"/>
          </a:xfrm>
          <a:prstGeom prst="rect">
            <a:avLst/>
          </a:prstGeom>
        </p:spPr>
        <p:txBody>
          <a:bodyPr wrap="square">
            <a:spAutoFit/>
          </a:bodyPr>
          <a:lstStyle/>
          <a:p>
            <a:r>
              <a:rPr lang="en-GB" dirty="0"/>
              <a:t>“Estimated impacts should not be added together without recognizing that addition will, in most practical circumstances, lead to some overestimation of the true impact. Impacts estimated for only one combination will, on the other hand, underestimate the true impact of the noise mixture, if other sources of noise also affect that same health outcome”</a:t>
            </a:r>
          </a:p>
        </p:txBody>
      </p:sp>
      <p:sp>
        <p:nvSpPr>
          <p:cNvPr id="3" name="Slide Number Placeholder 2">
            <a:extLst>
              <a:ext uri="{FF2B5EF4-FFF2-40B4-BE49-F238E27FC236}">
                <a16:creationId xmlns:a16="http://schemas.microsoft.com/office/drawing/2014/main" id="{5DEBCB25-74E0-4885-BF63-BD14BA1ABE55}"/>
              </a:ext>
            </a:extLst>
          </p:cNvPr>
          <p:cNvSpPr>
            <a:spLocks noGrp="1"/>
          </p:cNvSpPr>
          <p:nvPr>
            <p:ph type="sldNum" sz="quarter" idx="11"/>
          </p:nvPr>
        </p:nvSpPr>
        <p:spPr/>
        <p:txBody>
          <a:bodyPr/>
          <a:lstStyle/>
          <a:p>
            <a:pPr>
              <a:defRPr/>
            </a:pPr>
            <a:fld id="{37B128E7-0323-4877-B3EE-A9CBDEE48F84}" type="slidenum">
              <a:rPr lang="en-GB" altLang="en-US" smtClean="0"/>
              <a:pPr>
                <a:defRPr/>
              </a:pPr>
              <a:t>19</a:t>
            </a:fld>
            <a:endParaRPr lang="en-GB" altLang="en-US" dirty="0"/>
          </a:p>
        </p:txBody>
      </p:sp>
    </p:spTree>
    <p:extLst>
      <p:ext uri="{BB962C8B-B14F-4D97-AF65-F5344CB8AC3E}">
        <p14:creationId xmlns:p14="http://schemas.microsoft.com/office/powerpoint/2010/main" val="291659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79A8BE0-6856-47DF-82BF-AA35EF34673A}"/>
              </a:ext>
            </a:extLst>
          </p:cNvPr>
          <p:cNvSpPr>
            <a:spLocks noGrp="1" noChangeArrowheads="1"/>
          </p:cNvSpPr>
          <p:nvPr>
            <p:ph type="title"/>
          </p:nvPr>
        </p:nvSpPr>
        <p:spPr>
          <a:xfrm>
            <a:off x="468312" y="219075"/>
            <a:ext cx="8352159" cy="906463"/>
          </a:xfrm>
        </p:spPr>
        <p:txBody>
          <a:bodyPr/>
          <a:lstStyle/>
          <a:p>
            <a:pPr eaLnBrk="1" hangingPunct="1"/>
            <a:r>
              <a:rPr lang="en-US" altLang="en-US" sz="2800" dirty="0">
                <a:solidFill>
                  <a:srgbClr val="00B0F0"/>
                </a:solidFill>
              </a:rPr>
              <a:t>Status of the WHO Guidelines</a:t>
            </a:r>
          </a:p>
        </p:txBody>
      </p:sp>
      <p:sp>
        <p:nvSpPr>
          <p:cNvPr id="37891" name="Content Placeholder 1">
            <a:extLst>
              <a:ext uri="{FF2B5EF4-FFF2-40B4-BE49-F238E27FC236}">
                <a16:creationId xmlns:a16="http://schemas.microsoft.com/office/drawing/2014/main" id="{E4277275-BAD8-45B2-92E9-61D2D8094DB4}"/>
              </a:ext>
            </a:extLst>
          </p:cNvPr>
          <p:cNvSpPr>
            <a:spLocks noGrp="1"/>
          </p:cNvSpPr>
          <p:nvPr>
            <p:ph idx="1"/>
          </p:nvPr>
        </p:nvSpPr>
        <p:spPr>
          <a:xfrm>
            <a:off x="468312" y="1052736"/>
            <a:ext cx="8229600" cy="4525963"/>
          </a:xfrm>
        </p:spPr>
        <p:txBody>
          <a:bodyPr/>
          <a:lstStyle/>
          <a:p>
            <a:pPr marL="0" indent="0" algn="ctr">
              <a:buFont typeface="Wingdings" panose="05000000000000000000" pitchFamily="2" charset="2"/>
              <a:buNone/>
            </a:pPr>
            <a:endParaRPr lang="en-GB" altLang="en-US" sz="1800" dirty="0"/>
          </a:p>
          <a:p>
            <a:pPr marL="0" indent="0" algn="ctr">
              <a:buFont typeface="Wingdings" panose="05000000000000000000" pitchFamily="2" charset="2"/>
              <a:buNone/>
            </a:pPr>
            <a:r>
              <a:rPr lang="en-GB" altLang="en-US" sz="1800" dirty="0"/>
              <a:t>The UK has no statutory limits for noise</a:t>
            </a:r>
          </a:p>
          <a:p>
            <a:pPr marL="0" indent="0" algn="ctr">
              <a:buFont typeface="Wingdings" panose="05000000000000000000" pitchFamily="2" charset="2"/>
              <a:buNone/>
            </a:pPr>
            <a:r>
              <a:rPr lang="en-GB" altLang="en-US" sz="1800" dirty="0"/>
              <a:t>(except for motor vehicles and aircraft)</a:t>
            </a:r>
          </a:p>
          <a:p>
            <a:pPr marL="0" indent="0" algn="ctr">
              <a:buFont typeface="Wingdings" panose="05000000000000000000" pitchFamily="2" charset="2"/>
              <a:buNone/>
            </a:pPr>
            <a:endParaRPr lang="en-GB" altLang="en-US" sz="1800" dirty="0"/>
          </a:p>
          <a:p>
            <a:pPr marL="0" indent="0" algn="ctr">
              <a:buFont typeface="Wingdings" panose="05000000000000000000" pitchFamily="2" charset="2"/>
              <a:buNone/>
            </a:pPr>
            <a:r>
              <a:rPr lang="en-GB" altLang="en-US" sz="1800" dirty="0"/>
              <a:t>Much of our non-statutory guidance is traceable to WHO sources</a:t>
            </a:r>
          </a:p>
          <a:p>
            <a:pPr marL="0" indent="0" algn="ctr">
              <a:buFont typeface="Wingdings" panose="05000000000000000000" pitchFamily="2" charset="2"/>
              <a:buNone/>
            </a:pPr>
            <a:endParaRPr lang="en-GB" altLang="en-US" sz="1800" dirty="0"/>
          </a:p>
          <a:p>
            <a:pPr marL="0" indent="0" algn="ctr">
              <a:buFont typeface="Wingdings" panose="05000000000000000000" pitchFamily="2" charset="2"/>
              <a:buNone/>
            </a:pPr>
            <a:r>
              <a:rPr lang="en-GB" altLang="en-US" sz="1800" dirty="0"/>
              <a:t>Courts have frequently heard evidence about the acceptability of noise based on WHO Guidelines</a:t>
            </a:r>
          </a:p>
          <a:p>
            <a:pPr marL="0" indent="0" algn="ctr">
              <a:buFont typeface="Wingdings" panose="05000000000000000000" pitchFamily="2" charset="2"/>
              <a:buNone/>
            </a:pPr>
            <a:endParaRPr lang="en-GB" altLang="en-US" sz="1800" dirty="0"/>
          </a:p>
          <a:p>
            <a:pPr marL="0" indent="0" algn="ctr">
              <a:buFont typeface="Wingdings" panose="05000000000000000000" pitchFamily="2" charset="2"/>
              <a:buNone/>
            </a:pPr>
            <a:r>
              <a:rPr lang="en-GB" altLang="en-US" sz="1800" dirty="0"/>
              <a:t>“Guidelines for Community Noise” have been applied to a wide range of noise sources and receivers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The recommended levels</a:t>
            </a:r>
          </a:p>
        </p:txBody>
      </p:sp>
      <p:graphicFrame>
        <p:nvGraphicFramePr>
          <p:cNvPr id="2" name="Table 1">
            <a:extLst>
              <a:ext uri="{FF2B5EF4-FFF2-40B4-BE49-F238E27FC236}">
                <a16:creationId xmlns:a16="http://schemas.microsoft.com/office/drawing/2014/main" id="{DFF025FB-9600-4531-8587-700EEFA9406C}"/>
              </a:ext>
            </a:extLst>
          </p:cNvPr>
          <p:cNvGraphicFramePr>
            <a:graphicFrameLocks noGrp="1"/>
          </p:cNvGraphicFramePr>
          <p:nvPr>
            <p:extLst/>
          </p:nvPr>
        </p:nvGraphicFramePr>
        <p:xfrm>
          <a:off x="1707188" y="1844824"/>
          <a:ext cx="6321196" cy="2179320"/>
        </p:xfrm>
        <a:graphic>
          <a:graphicData uri="http://schemas.openxmlformats.org/drawingml/2006/table">
            <a:tbl>
              <a:tblPr firstRow="1" firstCol="1" bandRow="1">
                <a:tableStyleId>{5C22544A-7EE6-4342-B048-85BDC9FD1C3A}</a:tableStyleId>
              </a:tblPr>
              <a:tblGrid>
                <a:gridCol w="1195874">
                  <a:extLst>
                    <a:ext uri="{9D8B030D-6E8A-4147-A177-3AD203B41FA5}">
                      <a16:colId xmlns:a16="http://schemas.microsoft.com/office/drawing/2014/main" val="3465823275"/>
                    </a:ext>
                  </a:extLst>
                </a:gridCol>
                <a:gridCol w="900946">
                  <a:extLst>
                    <a:ext uri="{9D8B030D-6E8A-4147-A177-3AD203B41FA5}">
                      <a16:colId xmlns:a16="http://schemas.microsoft.com/office/drawing/2014/main" val="1779662053"/>
                    </a:ext>
                  </a:extLst>
                </a:gridCol>
                <a:gridCol w="2195129">
                  <a:extLst>
                    <a:ext uri="{9D8B030D-6E8A-4147-A177-3AD203B41FA5}">
                      <a16:colId xmlns:a16="http://schemas.microsoft.com/office/drawing/2014/main" val="3693853383"/>
                    </a:ext>
                  </a:extLst>
                </a:gridCol>
                <a:gridCol w="1165151">
                  <a:extLst>
                    <a:ext uri="{9D8B030D-6E8A-4147-A177-3AD203B41FA5}">
                      <a16:colId xmlns:a16="http://schemas.microsoft.com/office/drawing/2014/main" val="3467211867"/>
                    </a:ext>
                  </a:extLst>
                </a:gridCol>
                <a:gridCol w="864096">
                  <a:extLst>
                    <a:ext uri="{9D8B030D-6E8A-4147-A177-3AD203B41FA5}">
                      <a16:colId xmlns:a16="http://schemas.microsoft.com/office/drawing/2014/main" val="1741608266"/>
                    </a:ext>
                  </a:extLst>
                </a:gridCol>
              </a:tblGrid>
              <a:tr h="0">
                <a:tc>
                  <a:txBody>
                    <a:bodyPr/>
                    <a:lstStyle/>
                    <a:p>
                      <a:pPr>
                        <a:spcAft>
                          <a:spcPts val="0"/>
                        </a:spcAft>
                      </a:pPr>
                      <a:r>
                        <a:rPr lang="en-GB" sz="1100">
                          <a:solidFill>
                            <a:schemeClr val="tx1"/>
                          </a:solidFill>
                          <a:effectLst/>
                        </a:rPr>
                        <a:t>Source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Strength</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Outcome, level for benchmark and quality</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Recommended level</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16640202"/>
                  </a:ext>
                </a:extLst>
              </a:tr>
              <a:tr h="0">
                <a:tc>
                  <a:txBody>
                    <a:bodyPr/>
                    <a:lstStyle/>
                    <a:p>
                      <a:pPr>
                        <a:spcAft>
                          <a:spcPts val="0"/>
                        </a:spcAft>
                      </a:pPr>
                      <a:r>
                        <a:rPr lang="en-GB" sz="1100">
                          <a:solidFill>
                            <a:schemeClr val="tx1"/>
                          </a:solidFill>
                          <a:effectLst/>
                        </a:rPr>
                        <a:t>Road traffic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Strong</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IHD 59.3 dB L</a:t>
                      </a:r>
                      <a:r>
                        <a:rPr lang="en-GB" sz="1100" baseline="-25000">
                          <a:solidFill>
                            <a:schemeClr val="tx1"/>
                          </a:solidFill>
                          <a:effectLst/>
                        </a:rPr>
                        <a:t>den</a:t>
                      </a:r>
                      <a:r>
                        <a:rPr lang="en-GB" sz="1100">
                          <a:solidFill>
                            <a:schemeClr val="tx1"/>
                          </a:solidFill>
                          <a:effectLst/>
                        </a:rPr>
                        <a:t> High</a:t>
                      </a:r>
                    </a:p>
                    <a:p>
                      <a:pPr>
                        <a:spcAft>
                          <a:spcPts val="0"/>
                        </a:spcAft>
                      </a:pPr>
                      <a:r>
                        <a:rPr lang="en-GB" sz="1100">
                          <a:solidFill>
                            <a:schemeClr val="tx1"/>
                          </a:solidFill>
                          <a:effectLst/>
                        </a:rPr>
                        <a:t>%HA 53.3 dB L</a:t>
                      </a:r>
                      <a:r>
                        <a:rPr lang="en-GB" sz="1100" baseline="-25000">
                          <a:solidFill>
                            <a:schemeClr val="tx1"/>
                          </a:solidFill>
                          <a:effectLst/>
                        </a:rPr>
                        <a:t>den</a:t>
                      </a:r>
                      <a:r>
                        <a:rPr lang="en-GB" sz="1100">
                          <a:solidFill>
                            <a:schemeClr val="tx1"/>
                          </a:solidFill>
                          <a:effectLst/>
                        </a:rPr>
                        <a:t> Moderate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53 dB L</a:t>
                      </a:r>
                      <a:r>
                        <a:rPr lang="en-GB" sz="1100" baseline="-25000">
                          <a:solidFill>
                            <a:schemeClr val="tx1"/>
                          </a:solidFill>
                          <a:effectLst/>
                        </a:rPr>
                        <a:t>den</a:t>
                      </a: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45 dB L</a:t>
                      </a:r>
                      <a:r>
                        <a:rPr lang="en-GB" sz="1100" baseline="-25000">
                          <a:solidFill>
                            <a:schemeClr val="tx1"/>
                          </a:solidFill>
                          <a:effectLst/>
                        </a:rPr>
                        <a:t>night</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02615120"/>
                  </a:ext>
                </a:extLst>
              </a:tr>
              <a:tr h="0">
                <a:tc>
                  <a:txBody>
                    <a:bodyPr/>
                    <a:lstStyle/>
                    <a:p>
                      <a:pPr>
                        <a:spcAft>
                          <a:spcPts val="0"/>
                        </a:spcAft>
                      </a:pPr>
                      <a:r>
                        <a:rPr lang="en-GB" sz="1100">
                          <a:solidFill>
                            <a:schemeClr val="tx1"/>
                          </a:solidFill>
                          <a:effectLst/>
                        </a:rPr>
                        <a:t>Railway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Strong</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%HA 53.7 dB L</a:t>
                      </a:r>
                      <a:r>
                        <a:rPr lang="en-GB" sz="1100" baseline="-25000">
                          <a:solidFill>
                            <a:schemeClr val="tx1"/>
                          </a:solidFill>
                          <a:effectLst/>
                        </a:rPr>
                        <a:t>den</a:t>
                      </a:r>
                      <a:r>
                        <a:rPr lang="en-GB" sz="1100">
                          <a:solidFill>
                            <a:schemeClr val="tx1"/>
                          </a:solidFill>
                          <a:effectLst/>
                        </a:rPr>
                        <a:t> Moderate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54 dB L</a:t>
                      </a:r>
                      <a:r>
                        <a:rPr lang="en-GB" sz="1100" baseline="-25000">
                          <a:solidFill>
                            <a:schemeClr val="tx1"/>
                          </a:solidFill>
                          <a:effectLst/>
                        </a:rPr>
                        <a:t>den</a:t>
                      </a: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44 dB L</a:t>
                      </a:r>
                      <a:r>
                        <a:rPr lang="en-GB" sz="1100" baseline="-25000">
                          <a:solidFill>
                            <a:schemeClr val="tx1"/>
                          </a:solidFill>
                          <a:effectLst/>
                        </a:rPr>
                        <a:t>night</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20011891"/>
                  </a:ext>
                </a:extLst>
              </a:tr>
              <a:tr h="0">
                <a:tc>
                  <a:txBody>
                    <a:bodyPr/>
                    <a:lstStyle/>
                    <a:p>
                      <a:pPr>
                        <a:spcAft>
                          <a:spcPts val="0"/>
                        </a:spcAft>
                      </a:pPr>
                      <a:r>
                        <a:rPr lang="en-GB" sz="1100">
                          <a:solidFill>
                            <a:schemeClr val="tx1"/>
                          </a:solidFill>
                          <a:effectLst/>
                        </a:rPr>
                        <a:t>Aircraft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Strong</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IHD 52.6 dB L</a:t>
                      </a:r>
                      <a:r>
                        <a:rPr lang="en-GB" sz="1100" baseline="-25000">
                          <a:solidFill>
                            <a:schemeClr val="tx1"/>
                          </a:solidFill>
                          <a:effectLst/>
                        </a:rPr>
                        <a:t>den</a:t>
                      </a:r>
                      <a:r>
                        <a:rPr lang="en-GB" sz="1100">
                          <a:solidFill>
                            <a:schemeClr val="tx1"/>
                          </a:solidFill>
                          <a:effectLst/>
                        </a:rPr>
                        <a:t> Very low</a:t>
                      </a:r>
                    </a:p>
                    <a:p>
                      <a:pPr>
                        <a:spcAft>
                          <a:spcPts val="0"/>
                        </a:spcAft>
                      </a:pPr>
                      <a:r>
                        <a:rPr lang="en-GB" sz="1100">
                          <a:solidFill>
                            <a:schemeClr val="tx1"/>
                          </a:solidFill>
                          <a:effectLst/>
                        </a:rPr>
                        <a:t>%HA 45.4 dB L</a:t>
                      </a:r>
                      <a:r>
                        <a:rPr lang="en-GB" sz="1100" baseline="-25000">
                          <a:solidFill>
                            <a:schemeClr val="tx1"/>
                          </a:solidFill>
                          <a:effectLst/>
                        </a:rPr>
                        <a:t>den</a:t>
                      </a:r>
                      <a:r>
                        <a:rPr lang="en-GB" sz="1100">
                          <a:solidFill>
                            <a:schemeClr val="tx1"/>
                          </a:solidFill>
                          <a:effectLst/>
                        </a:rPr>
                        <a:t> Moderate</a:t>
                      </a:r>
                    </a:p>
                    <a:p>
                      <a:pPr>
                        <a:spcAft>
                          <a:spcPts val="0"/>
                        </a:spcAft>
                      </a:pPr>
                      <a:r>
                        <a:rPr lang="en-GB" sz="1100">
                          <a:solidFill>
                            <a:schemeClr val="tx1"/>
                          </a:solidFill>
                          <a:effectLst/>
                        </a:rPr>
                        <a:t>Reading skills and oral comprehension in children 55 dB L</a:t>
                      </a:r>
                      <a:r>
                        <a:rPr lang="en-GB" sz="1100" baseline="-25000">
                          <a:solidFill>
                            <a:schemeClr val="tx1"/>
                          </a:solidFill>
                          <a:effectLst/>
                        </a:rPr>
                        <a:t>den</a:t>
                      </a:r>
                      <a:r>
                        <a:rPr lang="en-GB" sz="1100">
                          <a:solidFill>
                            <a:schemeClr val="tx1"/>
                          </a:solidFill>
                          <a:effectLst/>
                        </a:rPr>
                        <a:t> Moderate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45 dB L</a:t>
                      </a:r>
                      <a:r>
                        <a:rPr lang="en-GB" sz="1100" baseline="-25000">
                          <a:solidFill>
                            <a:schemeClr val="tx1"/>
                          </a:solidFill>
                          <a:effectLst/>
                        </a:rPr>
                        <a:t>den</a:t>
                      </a:r>
                      <a:r>
                        <a:rPr lang="en-GB" sz="1100">
                          <a:solidFill>
                            <a:schemeClr val="tx1"/>
                          </a:solidFill>
                          <a:effectLst/>
                        </a:rPr>
                        <a:t>    </a:t>
                      </a:r>
                    </a:p>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40 dB L</a:t>
                      </a:r>
                      <a:r>
                        <a:rPr lang="en-GB" sz="1100" baseline="-25000">
                          <a:solidFill>
                            <a:schemeClr val="tx1"/>
                          </a:solidFill>
                          <a:effectLst/>
                        </a:rPr>
                        <a:t>night</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2817464"/>
                  </a:ext>
                </a:extLst>
              </a:tr>
              <a:tr h="0">
                <a:tc>
                  <a:txBody>
                    <a:bodyPr/>
                    <a:lstStyle/>
                    <a:p>
                      <a:pPr>
                        <a:spcAft>
                          <a:spcPts val="0"/>
                        </a:spcAft>
                      </a:pPr>
                      <a:r>
                        <a:rPr lang="en-GB" sz="1100">
                          <a:solidFill>
                            <a:schemeClr val="tx1"/>
                          </a:solidFill>
                          <a:effectLst/>
                        </a:rPr>
                        <a:t>Wind Turbine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Conditional</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%HA 45 dB L</a:t>
                      </a:r>
                      <a:r>
                        <a:rPr lang="en-GB" sz="1100" baseline="-25000">
                          <a:solidFill>
                            <a:schemeClr val="tx1"/>
                          </a:solidFill>
                          <a:effectLst/>
                        </a:rPr>
                        <a:t>den</a:t>
                      </a:r>
                      <a:r>
                        <a:rPr lang="en-GB" sz="1100">
                          <a:solidFill>
                            <a:schemeClr val="tx1"/>
                          </a:solidFill>
                          <a:effectLst/>
                        </a:rPr>
                        <a:t> Low</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45 dB L</a:t>
                      </a:r>
                      <a:r>
                        <a:rPr lang="en-GB" sz="1100" baseline="-25000">
                          <a:solidFill>
                            <a:schemeClr val="tx1"/>
                          </a:solidFill>
                          <a:effectLst/>
                        </a:rPr>
                        <a:t>den</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52907029"/>
                  </a:ext>
                </a:extLst>
              </a:tr>
              <a:tr h="0">
                <a:tc>
                  <a:txBody>
                    <a:bodyPr/>
                    <a:lstStyle/>
                    <a:p>
                      <a:pPr>
                        <a:spcAft>
                          <a:spcPts val="0"/>
                        </a:spcAft>
                      </a:pPr>
                      <a:r>
                        <a:rPr lang="en-GB" sz="1100">
                          <a:solidFill>
                            <a:schemeClr val="tx1"/>
                          </a:solidFill>
                          <a:effectLst/>
                        </a:rPr>
                        <a:t>Leisure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Strong</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Health effects 70 dB L</a:t>
                      </a:r>
                      <a:r>
                        <a:rPr lang="en-GB" sz="1100" baseline="-25000">
                          <a:solidFill>
                            <a:schemeClr val="tx1"/>
                          </a:solidFill>
                          <a:effectLst/>
                        </a:rPr>
                        <a:t>Aeq 24h</a:t>
                      </a: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70 dB L</a:t>
                      </a:r>
                      <a:r>
                        <a:rPr lang="en-GB" sz="1100" baseline="-25000">
                          <a:solidFill>
                            <a:schemeClr val="tx1"/>
                          </a:solidFill>
                          <a:effectLst/>
                        </a:rPr>
                        <a:t>Aeq 24h</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83699226"/>
                  </a:ext>
                </a:extLst>
              </a:tr>
            </a:tbl>
          </a:graphicData>
        </a:graphic>
      </p:graphicFrame>
      <p:sp>
        <p:nvSpPr>
          <p:cNvPr id="3" name="Slide Number Placeholder 2">
            <a:extLst>
              <a:ext uri="{FF2B5EF4-FFF2-40B4-BE49-F238E27FC236}">
                <a16:creationId xmlns:a16="http://schemas.microsoft.com/office/drawing/2014/main" id="{6BF13C36-92CD-451B-A548-F7D15255D75E}"/>
              </a:ext>
            </a:extLst>
          </p:cNvPr>
          <p:cNvSpPr>
            <a:spLocks noGrp="1"/>
          </p:cNvSpPr>
          <p:nvPr>
            <p:ph type="sldNum" sz="quarter" idx="11"/>
          </p:nvPr>
        </p:nvSpPr>
        <p:spPr/>
        <p:txBody>
          <a:bodyPr/>
          <a:lstStyle/>
          <a:p>
            <a:pPr>
              <a:defRPr/>
            </a:pPr>
            <a:fld id="{37B128E7-0323-4877-B3EE-A9CBDEE48F84}" type="slidenum">
              <a:rPr lang="en-GB" altLang="en-US" smtClean="0"/>
              <a:pPr>
                <a:defRPr/>
              </a:pPr>
              <a:t>20</a:t>
            </a:fld>
            <a:endParaRPr lang="en-GB" altLang="en-US" dirty="0"/>
          </a:p>
        </p:txBody>
      </p:sp>
    </p:spTree>
    <p:extLst>
      <p:ext uri="{BB962C8B-B14F-4D97-AF65-F5344CB8AC3E}">
        <p14:creationId xmlns:p14="http://schemas.microsoft.com/office/powerpoint/2010/main" val="116540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21579" y="1494448"/>
            <a:ext cx="2808312" cy="647700"/>
          </a:xfrm>
        </p:spPr>
        <p:txBody>
          <a:bodyPr/>
          <a:lstStyle/>
          <a:p>
            <a:pPr eaLnBrk="1" hangingPunct="1"/>
            <a:r>
              <a:rPr lang="en-US" altLang="en-US" sz="3200" dirty="0">
                <a:solidFill>
                  <a:srgbClr val="00B0F0"/>
                </a:solidFill>
              </a:rPr>
              <a:t>The old guideline values</a:t>
            </a:r>
          </a:p>
        </p:txBody>
      </p:sp>
      <p:sp>
        <p:nvSpPr>
          <p:cNvPr id="2" name="Rectangle 1">
            <a:extLst>
              <a:ext uri="{FF2B5EF4-FFF2-40B4-BE49-F238E27FC236}">
                <a16:creationId xmlns:a16="http://schemas.microsoft.com/office/drawing/2014/main" id="{C32F08EE-AAF7-428E-BCEC-855296805935}"/>
              </a:ext>
            </a:extLst>
          </p:cNvPr>
          <p:cNvSpPr/>
          <p:nvPr/>
        </p:nvSpPr>
        <p:spPr>
          <a:xfrm>
            <a:off x="573324" y="1772816"/>
            <a:ext cx="7992888" cy="369332"/>
          </a:xfrm>
          <a:prstGeom prst="rect">
            <a:avLst/>
          </a:prstGeom>
        </p:spPr>
        <p:txBody>
          <a:bodyPr wrap="square">
            <a:spAutoFit/>
          </a:bodyPr>
          <a:lstStyle/>
          <a:p>
            <a:endParaRPr lang="en-GB" dirty="0"/>
          </a:p>
        </p:txBody>
      </p:sp>
      <p:sp>
        <p:nvSpPr>
          <p:cNvPr id="3" name="Slide Number Placeholder 2">
            <a:extLst>
              <a:ext uri="{FF2B5EF4-FFF2-40B4-BE49-F238E27FC236}">
                <a16:creationId xmlns:a16="http://schemas.microsoft.com/office/drawing/2014/main" id="{5DEBCB25-74E0-4885-BF63-BD14BA1ABE55}"/>
              </a:ext>
            </a:extLst>
          </p:cNvPr>
          <p:cNvSpPr>
            <a:spLocks noGrp="1"/>
          </p:cNvSpPr>
          <p:nvPr>
            <p:ph type="sldNum" sz="quarter" idx="11"/>
          </p:nvPr>
        </p:nvSpPr>
        <p:spPr/>
        <p:txBody>
          <a:bodyPr/>
          <a:lstStyle/>
          <a:p>
            <a:pPr>
              <a:defRPr/>
            </a:pPr>
            <a:fld id="{37B128E7-0323-4877-B3EE-A9CBDEE48F84}" type="slidenum">
              <a:rPr lang="en-GB" altLang="en-US" smtClean="0"/>
              <a:pPr>
                <a:defRPr/>
              </a:pPr>
              <a:t>21</a:t>
            </a:fld>
            <a:endParaRPr lang="en-GB" altLang="en-US" dirty="0"/>
          </a:p>
        </p:txBody>
      </p:sp>
      <p:pic>
        <p:nvPicPr>
          <p:cNvPr id="4" name="Picture 3">
            <a:extLst>
              <a:ext uri="{FF2B5EF4-FFF2-40B4-BE49-F238E27FC236}">
                <a16:creationId xmlns:a16="http://schemas.microsoft.com/office/drawing/2014/main" id="{BC073285-5702-4EE1-AA1D-F41909207693}"/>
              </a:ext>
            </a:extLst>
          </p:cNvPr>
          <p:cNvPicPr>
            <a:picLocks noChangeAspect="1"/>
          </p:cNvPicPr>
          <p:nvPr/>
        </p:nvPicPr>
        <p:blipFill>
          <a:blip r:embed="rId3"/>
          <a:stretch>
            <a:fillRect/>
          </a:stretch>
        </p:blipFill>
        <p:spPr>
          <a:xfrm>
            <a:off x="3480951" y="438"/>
            <a:ext cx="4375404" cy="5751005"/>
          </a:xfrm>
          <a:prstGeom prst="rect">
            <a:avLst/>
          </a:prstGeom>
        </p:spPr>
      </p:pic>
    </p:spTree>
    <p:extLst>
      <p:ext uri="{BB962C8B-B14F-4D97-AF65-F5344CB8AC3E}">
        <p14:creationId xmlns:p14="http://schemas.microsoft.com/office/powerpoint/2010/main" val="79153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algn="l" eaLnBrk="1" hangingPunct="1"/>
            <a:r>
              <a:rPr lang="en-US" altLang="en-US" sz="1600" dirty="0">
                <a:solidFill>
                  <a:srgbClr val="00B0F0"/>
                </a:solidFill>
              </a:rPr>
              <a:t>What’s left of the CNG</a:t>
            </a:r>
          </a:p>
        </p:txBody>
      </p:sp>
      <p:graphicFrame>
        <p:nvGraphicFramePr>
          <p:cNvPr id="3" name="Table 2">
            <a:extLst>
              <a:ext uri="{FF2B5EF4-FFF2-40B4-BE49-F238E27FC236}">
                <a16:creationId xmlns:a16="http://schemas.microsoft.com/office/drawing/2014/main" id="{522FF283-729A-4FF9-B309-236D1B784F1E}"/>
              </a:ext>
            </a:extLst>
          </p:cNvPr>
          <p:cNvGraphicFramePr>
            <a:graphicFrameLocks noGrp="1"/>
          </p:cNvGraphicFramePr>
          <p:nvPr>
            <p:extLst/>
          </p:nvPr>
        </p:nvGraphicFramePr>
        <p:xfrm>
          <a:off x="2627784" y="404664"/>
          <a:ext cx="4177526" cy="5129110"/>
        </p:xfrm>
        <a:graphic>
          <a:graphicData uri="http://schemas.openxmlformats.org/drawingml/2006/table">
            <a:tbl>
              <a:tblPr firstRow="1" firstCol="1" bandRow="1">
                <a:tableStyleId>{5C22544A-7EE6-4342-B048-85BDC9FD1C3A}</a:tableStyleId>
              </a:tblPr>
              <a:tblGrid>
                <a:gridCol w="835413">
                  <a:extLst>
                    <a:ext uri="{9D8B030D-6E8A-4147-A177-3AD203B41FA5}">
                      <a16:colId xmlns:a16="http://schemas.microsoft.com/office/drawing/2014/main" val="991046598"/>
                    </a:ext>
                  </a:extLst>
                </a:gridCol>
                <a:gridCol w="2052159">
                  <a:extLst>
                    <a:ext uri="{9D8B030D-6E8A-4147-A177-3AD203B41FA5}">
                      <a16:colId xmlns:a16="http://schemas.microsoft.com/office/drawing/2014/main" val="12697023"/>
                    </a:ext>
                  </a:extLst>
                </a:gridCol>
                <a:gridCol w="460102">
                  <a:extLst>
                    <a:ext uri="{9D8B030D-6E8A-4147-A177-3AD203B41FA5}">
                      <a16:colId xmlns:a16="http://schemas.microsoft.com/office/drawing/2014/main" val="3299749983"/>
                    </a:ext>
                  </a:extLst>
                </a:gridCol>
                <a:gridCol w="459639">
                  <a:extLst>
                    <a:ext uri="{9D8B030D-6E8A-4147-A177-3AD203B41FA5}">
                      <a16:colId xmlns:a16="http://schemas.microsoft.com/office/drawing/2014/main" val="1180115795"/>
                    </a:ext>
                  </a:extLst>
                </a:gridCol>
                <a:gridCol w="370213">
                  <a:extLst>
                    <a:ext uri="{9D8B030D-6E8A-4147-A177-3AD203B41FA5}">
                      <a16:colId xmlns:a16="http://schemas.microsoft.com/office/drawing/2014/main" val="1202219912"/>
                    </a:ext>
                  </a:extLst>
                </a:gridCol>
              </a:tblGrid>
              <a:tr h="366970">
                <a:tc>
                  <a:txBody>
                    <a:bodyPr/>
                    <a:lstStyle/>
                    <a:p>
                      <a:pPr>
                        <a:spcAft>
                          <a:spcPts val="0"/>
                        </a:spcAft>
                      </a:pPr>
                      <a:r>
                        <a:rPr lang="en-GB" sz="800">
                          <a:solidFill>
                            <a:schemeClr val="tx1"/>
                          </a:solidFill>
                          <a:effectLst/>
                        </a:rPr>
                        <a:t>Specific Environment</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dirty="0">
                          <a:solidFill>
                            <a:schemeClr val="tx1"/>
                          </a:solidFill>
                          <a:effectLst/>
                        </a:rPr>
                        <a:t>Critical health effect(s)</a:t>
                      </a:r>
                      <a:endParaRPr lang="en-GB" sz="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L</a:t>
                      </a:r>
                      <a:r>
                        <a:rPr lang="en-GB" sz="800" baseline="-25000">
                          <a:solidFill>
                            <a:schemeClr val="tx1"/>
                          </a:solidFill>
                          <a:effectLst/>
                        </a:rPr>
                        <a:t>Aeq</a:t>
                      </a:r>
                      <a:r>
                        <a:rPr lang="en-GB" sz="800">
                          <a:solidFill>
                            <a:schemeClr val="tx1"/>
                          </a:solidFill>
                          <a:effectLst/>
                        </a:rPr>
                        <a:t> [dB(A)]</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Time base [hours]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L</a:t>
                      </a:r>
                      <a:r>
                        <a:rPr lang="en-GB" sz="800" baseline="-25000">
                          <a:solidFill>
                            <a:schemeClr val="tx1"/>
                          </a:solidFill>
                          <a:effectLst/>
                        </a:rPr>
                        <a:t>Amax</a:t>
                      </a:r>
                      <a:r>
                        <a:rPr lang="en-GB" sz="800">
                          <a:solidFill>
                            <a:schemeClr val="tx1"/>
                          </a:solidFill>
                          <a:effectLst/>
                        </a:rPr>
                        <a:t> fast [dB]</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3609648496"/>
                  </a:ext>
                </a:extLst>
              </a:tr>
              <a:tr h="733940">
                <a:tc>
                  <a:txBody>
                    <a:bodyPr/>
                    <a:lstStyle/>
                    <a:p>
                      <a:pPr>
                        <a:spcAft>
                          <a:spcPts val="0"/>
                        </a:spcAft>
                      </a:pPr>
                      <a:r>
                        <a:rPr lang="en-GB" sz="800">
                          <a:solidFill>
                            <a:schemeClr val="tx1"/>
                          </a:solidFill>
                          <a:effectLst/>
                        </a:rPr>
                        <a:t>Outdoor living area (noise from sources other than road traffic, railways, aircraft or wind turbines)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Seroius annoyance, daytime and evening</a:t>
                      </a:r>
                    </a:p>
                    <a:p>
                      <a:pPr>
                        <a:spcAft>
                          <a:spcPts val="0"/>
                        </a:spcAft>
                      </a:pPr>
                      <a:r>
                        <a:rPr lang="en-GB" sz="800">
                          <a:solidFill>
                            <a:schemeClr val="tx1"/>
                          </a:solidFill>
                          <a:effectLst/>
                        </a:rPr>
                        <a:t>Moderate annoyance, daytime and evening</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55</a:t>
                      </a:r>
                    </a:p>
                    <a:p>
                      <a:pPr>
                        <a:spcAft>
                          <a:spcPts val="0"/>
                        </a:spcAft>
                      </a:pPr>
                      <a:r>
                        <a:rPr lang="en-GB" sz="800">
                          <a:solidFill>
                            <a:schemeClr val="tx1"/>
                          </a:solidFill>
                          <a:effectLst/>
                        </a:rPr>
                        <a:t>50</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16</a:t>
                      </a:r>
                    </a:p>
                    <a:p>
                      <a:pPr>
                        <a:spcAft>
                          <a:spcPts val="0"/>
                        </a:spcAft>
                      </a:pPr>
                      <a:r>
                        <a:rPr lang="en-GB" sz="800">
                          <a:solidFill>
                            <a:schemeClr val="tx1"/>
                          </a:solidFill>
                          <a:effectLst/>
                        </a:rPr>
                        <a:t>16</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a:t>
                      </a:r>
                    </a:p>
                    <a:p>
                      <a:pPr>
                        <a:spcAft>
                          <a:spcPts val="0"/>
                        </a:spcAft>
                      </a:pPr>
                      <a:r>
                        <a:rPr lang="en-GB" sz="800">
                          <a:solidFill>
                            <a:schemeClr val="tx1"/>
                          </a:solidFill>
                          <a:effectLst/>
                        </a:rPr>
                        <a:t> </a:t>
                      </a:r>
                    </a:p>
                    <a:p>
                      <a:pPr>
                        <a:spcAft>
                          <a:spcPts val="0"/>
                        </a:spcAft>
                      </a:pPr>
                      <a:r>
                        <a:rPr lang="en-GB" sz="800">
                          <a:solidFill>
                            <a:schemeClr val="tx1"/>
                          </a:solidFill>
                          <a:effectLst/>
                        </a:rPr>
                        <a:t> </a:t>
                      </a:r>
                    </a:p>
                    <a:p>
                      <a:pPr>
                        <a:spcAft>
                          <a:spcPts val="0"/>
                        </a:spcAft>
                      </a:pPr>
                      <a:r>
                        <a:rPr lang="en-GB" sz="800">
                          <a:solidFill>
                            <a:schemeClr val="tx1"/>
                          </a:solidFill>
                          <a:effectLst/>
                        </a:rPr>
                        <a:t> </a:t>
                      </a:r>
                    </a:p>
                    <a:p>
                      <a:pPr>
                        <a:spcAft>
                          <a:spcPts val="0"/>
                        </a:spcAft>
                      </a:pPr>
                      <a:r>
                        <a:rPr lang="en-GB" sz="800">
                          <a:solidFill>
                            <a:schemeClr val="tx1"/>
                          </a:solidFill>
                          <a:effectLst/>
                        </a:rPr>
                        <a:t>-</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3269861485"/>
                  </a:ext>
                </a:extLst>
              </a:tr>
              <a:tr h="366970">
                <a:tc>
                  <a:txBody>
                    <a:bodyPr/>
                    <a:lstStyle/>
                    <a:p>
                      <a:pPr>
                        <a:spcAft>
                          <a:spcPts val="0"/>
                        </a:spcAft>
                      </a:pPr>
                      <a:r>
                        <a:rPr lang="en-GB" sz="800">
                          <a:solidFill>
                            <a:schemeClr val="tx1"/>
                          </a:solidFill>
                          <a:effectLst/>
                        </a:rPr>
                        <a:t>Dwelling, indoors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Speech intelligibility &amp; moderate annoyance, daytime and evening</a:t>
                      </a:r>
                    </a:p>
                    <a:p>
                      <a:pPr>
                        <a:spcAft>
                          <a:spcPts val="0"/>
                        </a:spcAft>
                      </a:pPr>
                      <a:r>
                        <a:rPr lang="en-GB" sz="800">
                          <a:solidFill>
                            <a:schemeClr val="tx1"/>
                          </a:solidFill>
                          <a:effectLst/>
                        </a:rPr>
                        <a:t>Sleep disturbance, night-time</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35</a:t>
                      </a:r>
                    </a:p>
                    <a:p>
                      <a:pPr>
                        <a:spcAft>
                          <a:spcPts val="0"/>
                        </a:spcAft>
                      </a:pPr>
                      <a:r>
                        <a:rPr lang="en-GB" sz="800">
                          <a:solidFill>
                            <a:schemeClr val="tx1"/>
                          </a:solidFill>
                          <a:effectLst/>
                        </a:rPr>
                        <a:t> </a:t>
                      </a:r>
                    </a:p>
                    <a:p>
                      <a:pPr>
                        <a:spcAft>
                          <a:spcPts val="0"/>
                        </a:spcAft>
                      </a:pPr>
                      <a:r>
                        <a:rPr lang="en-GB" sz="800">
                          <a:solidFill>
                            <a:schemeClr val="tx1"/>
                          </a:solidFill>
                          <a:effectLst/>
                        </a:rPr>
                        <a:t>30</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16</a:t>
                      </a:r>
                    </a:p>
                    <a:p>
                      <a:pPr>
                        <a:spcAft>
                          <a:spcPts val="0"/>
                        </a:spcAft>
                      </a:pPr>
                      <a:r>
                        <a:rPr lang="en-GB" sz="800">
                          <a:solidFill>
                            <a:schemeClr val="tx1"/>
                          </a:solidFill>
                          <a:effectLst/>
                        </a:rPr>
                        <a:t> </a:t>
                      </a:r>
                    </a:p>
                    <a:p>
                      <a:pPr>
                        <a:spcAft>
                          <a:spcPts val="0"/>
                        </a:spcAft>
                      </a:pPr>
                      <a:r>
                        <a:rPr lang="en-GB" sz="800">
                          <a:solidFill>
                            <a:schemeClr val="tx1"/>
                          </a:solidFill>
                          <a:effectLst/>
                        </a:rPr>
                        <a:t>8</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 </a:t>
                      </a:r>
                    </a:p>
                    <a:p>
                      <a:pPr>
                        <a:spcAft>
                          <a:spcPts val="0"/>
                        </a:spcAft>
                      </a:pPr>
                      <a:r>
                        <a:rPr lang="en-GB" sz="800">
                          <a:solidFill>
                            <a:schemeClr val="tx1"/>
                          </a:solidFill>
                          <a:effectLst/>
                        </a:rPr>
                        <a:t> </a:t>
                      </a:r>
                    </a:p>
                    <a:p>
                      <a:pPr>
                        <a:spcAft>
                          <a:spcPts val="0"/>
                        </a:spcAft>
                      </a:pPr>
                      <a:r>
                        <a:rPr lang="en-GB" sz="800">
                          <a:solidFill>
                            <a:schemeClr val="tx1"/>
                          </a:solidFill>
                          <a:effectLst/>
                        </a:rPr>
                        <a:t>45</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3031970769"/>
                  </a:ext>
                </a:extLst>
              </a:tr>
              <a:tr h="856263">
                <a:tc>
                  <a:txBody>
                    <a:bodyPr/>
                    <a:lstStyle/>
                    <a:p>
                      <a:pPr>
                        <a:spcAft>
                          <a:spcPts val="0"/>
                        </a:spcAft>
                      </a:pPr>
                      <a:r>
                        <a:rPr lang="en-GB" sz="800">
                          <a:solidFill>
                            <a:schemeClr val="tx1"/>
                          </a:solidFill>
                          <a:effectLst/>
                        </a:rPr>
                        <a:t>Outside bedrooms (noise from sources other than road traffic, railways, aircraft or wind turbines)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Sleep disturbance, window open</a:t>
                      </a:r>
                    </a:p>
                    <a:p>
                      <a:pPr>
                        <a:spcAft>
                          <a:spcPts val="0"/>
                        </a:spcAft>
                      </a:pPr>
                      <a:r>
                        <a:rPr lang="en-GB" sz="800">
                          <a:solidFill>
                            <a:schemeClr val="tx1"/>
                          </a:solidFill>
                          <a:effectLst/>
                        </a:rPr>
                        <a:t>(outdoor values)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45</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8</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60</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2775224617"/>
                  </a:ext>
                </a:extLst>
              </a:tr>
              <a:tr h="366970">
                <a:tc>
                  <a:txBody>
                    <a:bodyPr/>
                    <a:lstStyle/>
                    <a:p>
                      <a:pPr>
                        <a:spcAft>
                          <a:spcPts val="0"/>
                        </a:spcAft>
                      </a:pPr>
                      <a:r>
                        <a:rPr lang="en-GB" sz="800">
                          <a:solidFill>
                            <a:schemeClr val="tx1"/>
                          </a:solidFill>
                          <a:effectLst/>
                        </a:rPr>
                        <a:t>School class rooms &amp; pre-schools, indoors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Speech intelligibility,</a:t>
                      </a:r>
                    </a:p>
                    <a:p>
                      <a:pPr>
                        <a:spcAft>
                          <a:spcPts val="0"/>
                        </a:spcAft>
                      </a:pPr>
                      <a:r>
                        <a:rPr lang="en-GB" sz="800">
                          <a:solidFill>
                            <a:schemeClr val="tx1"/>
                          </a:solidFill>
                          <a:effectLst/>
                        </a:rPr>
                        <a:t>Disturbance of information extraction,</a:t>
                      </a:r>
                    </a:p>
                    <a:p>
                      <a:pPr>
                        <a:spcAft>
                          <a:spcPts val="0"/>
                        </a:spcAft>
                      </a:pPr>
                      <a:r>
                        <a:rPr lang="en-GB" sz="800">
                          <a:solidFill>
                            <a:schemeClr val="tx1"/>
                          </a:solidFill>
                          <a:effectLst/>
                        </a:rPr>
                        <a:t>Message communication</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35</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During</a:t>
                      </a:r>
                    </a:p>
                    <a:p>
                      <a:pPr>
                        <a:spcAft>
                          <a:spcPts val="0"/>
                        </a:spcAft>
                      </a:pPr>
                      <a:r>
                        <a:rPr lang="en-GB" sz="800">
                          <a:solidFill>
                            <a:schemeClr val="tx1"/>
                          </a:solidFill>
                          <a:effectLst/>
                        </a:rPr>
                        <a:t>Class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3205833572"/>
                  </a:ext>
                </a:extLst>
              </a:tr>
              <a:tr h="366970">
                <a:tc>
                  <a:txBody>
                    <a:bodyPr/>
                    <a:lstStyle/>
                    <a:p>
                      <a:pPr>
                        <a:spcAft>
                          <a:spcPts val="0"/>
                        </a:spcAft>
                      </a:pPr>
                      <a:r>
                        <a:rPr lang="en-GB" sz="800">
                          <a:solidFill>
                            <a:schemeClr val="tx1"/>
                          </a:solidFill>
                          <a:effectLst/>
                        </a:rPr>
                        <a:t>Pre=school bedrooms, indoor</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Sleep disturbance</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30</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Sleeping-time</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45</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1460135843"/>
                  </a:ext>
                </a:extLst>
              </a:tr>
              <a:tr h="366970">
                <a:tc>
                  <a:txBody>
                    <a:bodyPr/>
                    <a:lstStyle/>
                    <a:p>
                      <a:pPr>
                        <a:spcAft>
                          <a:spcPts val="0"/>
                        </a:spcAft>
                      </a:pPr>
                      <a:r>
                        <a:rPr lang="en-GB" sz="800">
                          <a:solidFill>
                            <a:schemeClr val="tx1"/>
                          </a:solidFill>
                          <a:effectLst/>
                        </a:rPr>
                        <a:t>School playground outdoor</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Annoyance (external source)</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55</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During play</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 </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1533504255"/>
                  </a:ext>
                </a:extLst>
              </a:tr>
              <a:tr h="244647">
                <a:tc>
                  <a:txBody>
                    <a:bodyPr/>
                    <a:lstStyle/>
                    <a:p>
                      <a:pPr>
                        <a:spcAft>
                          <a:spcPts val="0"/>
                        </a:spcAft>
                      </a:pPr>
                      <a:r>
                        <a:rPr lang="en-GB" sz="800">
                          <a:solidFill>
                            <a:schemeClr val="tx1"/>
                          </a:solidFill>
                          <a:effectLst/>
                        </a:rPr>
                        <a:t>Hospital ward rooms, indoor</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Sleep disturbance, night-time</a:t>
                      </a:r>
                    </a:p>
                    <a:p>
                      <a:pPr>
                        <a:spcAft>
                          <a:spcPts val="0"/>
                        </a:spcAft>
                      </a:pPr>
                      <a:r>
                        <a:rPr lang="en-GB" sz="800">
                          <a:solidFill>
                            <a:schemeClr val="tx1"/>
                          </a:solidFill>
                          <a:effectLst/>
                        </a:rPr>
                        <a:t>Sleep disturbance, daytime and evenings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30</a:t>
                      </a:r>
                    </a:p>
                    <a:p>
                      <a:pPr>
                        <a:spcAft>
                          <a:spcPts val="0"/>
                        </a:spcAft>
                      </a:pPr>
                      <a:r>
                        <a:rPr lang="en-GB" sz="800">
                          <a:solidFill>
                            <a:schemeClr val="tx1"/>
                          </a:solidFill>
                          <a:effectLst/>
                        </a:rPr>
                        <a:t>30</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8</a:t>
                      </a:r>
                    </a:p>
                    <a:p>
                      <a:pPr>
                        <a:spcAft>
                          <a:spcPts val="0"/>
                        </a:spcAft>
                      </a:pPr>
                      <a:r>
                        <a:rPr lang="en-GB" sz="800">
                          <a:solidFill>
                            <a:schemeClr val="tx1"/>
                          </a:solidFill>
                          <a:effectLst/>
                        </a:rPr>
                        <a:t>16</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40</a:t>
                      </a:r>
                    </a:p>
                    <a:p>
                      <a:pPr>
                        <a:spcAft>
                          <a:spcPts val="0"/>
                        </a:spcAft>
                      </a:pPr>
                      <a:r>
                        <a:rPr lang="en-GB" sz="800">
                          <a:solidFill>
                            <a:schemeClr val="tx1"/>
                          </a:solidFill>
                          <a:effectLst/>
                        </a:rPr>
                        <a:t>-</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2090273590"/>
                  </a:ext>
                </a:extLst>
              </a:tr>
              <a:tr h="366970">
                <a:tc>
                  <a:txBody>
                    <a:bodyPr/>
                    <a:lstStyle/>
                    <a:p>
                      <a:pPr>
                        <a:spcAft>
                          <a:spcPts val="0"/>
                        </a:spcAft>
                      </a:pPr>
                      <a:r>
                        <a:rPr lang="en-GB" sz="800">
                          <a:solidFill>
                            <a:schemeClr val="tx1"/>
                          </a:solidFill>
                          <a:effectLst/>
                        </a:rPr>
                        <a:t>Hospitals, treatment rooms, ndoors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Interference with rest and recovery</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#1</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 </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 </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3359265636"/>
                  </a:ext>
                </a:extLst>
              </a:tr>
              <a:tr h="489293">
                <a:tc>
                  <a:txBody>
                    <a:bodyPr/>
                    <a:lstStyle/>
                    <a:p>
                      <a:pPr>
                        <a:spcAft>
                          <a:spcPts val="0"/>
                        </a:spcAft>
                      </a:pPr>
                      <a:r>
                        <a:rPr lang="en-GB" sz="800">
                          <a:solidFill>
                            <a:schemeClr val="tx1"/>
                          </a:solidFill>
                          <a:effectLst/>
                        </a:rPr>
                        <a:t>Outdoor in parkland and conservations areas</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Disruption of tranquillity</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#3</a:t>
                      </a:r>
                    </a:p>
                    <a:p>
                      <a:pPr>
                        <a:spcAft>
                          <a:spcPts val="0"/>
                        </a:spcAft>
                      </a:pPr>
                      <a:r>
                        <a:rPr lang="en-GB" sz="800">
                          <a:solidFill>
                            <a:schemeClr val="tx1"/>
                          </a:solidFill>
                          <a:effectLst/>
                        </a:rPr>
                        <a:t> </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a:solidFill>
                            <a:schemeClr val="tx1"/>
                          </a:solidFill>
                          <a:effectLst/>
                        </a:rPr>
                        <a:t> </a:t>
                      </a:r>
                      <a:endParaRPr lang="en-GB" sz="8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tc>
                  <a:txBody>
                    <a:bodyPr/>
                    <a:lstStyle/>
                    <a:p>
                      <a:pPr>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041" marR="50041" marT="0" marB="0"/>
                </a:tc>
                <a:extLst>
                  <a:ext uri="{0D108BD9-81ED-4DB2-BD59-A6C34878D82A}">
                    <a16:rowId xmlns:a16="http://schemas.microsoft.com/office/drawing/2014/main" val="2956115100"/>
                  </a:ext>
                </a:extLst>
              </a:tr>
            </a:tbl>
          </a:graphicData>
        </a:graphic>
      </p:graphicFrame>
      <p:sp>
        <p:nvSpPr>
          <p:cNvPr id="2" name="Slide Number Placeholder 1">
            <a:extLst>
              <a:ext uri="{FF2B5EF4-FFF2-40B4-BE49-F238E27FC236}">
                <a16:creationId xmlns:a16="http://schemas.microsoft.com/office/drawing/2014/main" id="{D40F39C6-E1F1-4D5C-8849-3F369CC874C6}"/>
              </a:ext>
            </a:extLst>
          </p:cNvPr>
          <p:cNvSpPr>
            <a:spLocks noGrp="1"/>
          </p:cNvSpPr>
          <p:nvPr>
            <p:ph type="sldNum" sz="quarter" idx="11"/>
          </p:nvPr>
        </p:nvSpPr>
        <p:spPr/>
        <p:txBody>
          <a:bodyPr/>
          <a:lstStyle/>
          <a:p>
            <a:pPr>
              <a:defRPr/>
            </a:pPr>
            <a:fld id="{37B128E7-0323-4877-B3EE-A9CBDEE48F84}" type="slidenum">
              <a:rPr lang="en-GB" altLang="en-US" smtClean="0"/>
              <a:pPr>
                <a:defRPr/>
              </a:pPr>
              <a:t>22</a:t>
            </a:fld>
            <a:endParaRPr lang="en-GB" altLang="en-US" dirty="0"/>
          </a:p>
        </p:txBody>
      </p:sp>
    </p:spTree>
    <p:extLst>
      <p:ext uri="{BB962C8B-B14F-4D97-AF65-F5344CB8AC3E}">
        <p14:creationId xmlns:p14="http://schemas.microsoft.com/office/powerpoint/2010/main" val="172523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algn="l" eaLnBrk="1" hangingPunct="1"/>
            <a:r>
              <a:rPr lang="en-US" altLang="en-US" sz="1600" dirty="0">
                <a:solidFill>
                  <a:srgbClr val="00B0F0"/>
                </a:solidFill>
              </a:rPr>
              <a:t>What’s left of the CNG and what’s new in the ENG</a:t>
            </a:r>
          </a:p>
        </p:txBody>
      </p:sp>
      <p:graphicFrame>
        <p:nvGraphicFramePr>
          <p:cNvPr id="2" name="Table 1">
            <a:extLst>
              <a:ext uri="{FF2B5EF4-FFF2-40B4-BE49-F238E27FC236}">
                <a16:creationId xmlns:a16="http://schemas.microsoft.com/office/drawing/2014/main" id="{B256F642-B237-4B22-B591-CCC9DA28675B}"/>
              </a:ext>
            </a:extLst>
          </p:cNvPr>
          <p:cNvGraphicFramePr>
            <a:graphicFrameLocks noGrp="1"/>
          </p:cNvGraphicFramePr>
          <p:nvPr>
            <p:extLst/>
          </p:nvPr>
        </p:nvGraphicFramePr>
        <p:xfrm>
          <a:off x="1835696" y="2132856"/>
          <a:ext cx="5589270" cy="1528445"/>
        </p:xfrm>
        <a:graphic>
          <a:graphicData uri="http://schemas.openxmlformats.org/drawingml/2006/table">
            <a:tbl>
              <a:tblPr firstRow="1" firstCol="1" bandRow="1">
                <a:tableStyleId>{5C22544A-7EE6-4342-B048-85BDC9FD1C3A}</a:tableStyleId>
              </a:tblPr>
              <a:tblGrid>
                <a:gridCol w="1863090">
                  <a:extLst>
                    <a:ext uri="{9D8B030D-6E8A-4147-A177-3AD203B41FA5}">
                      <a16:colId xmlns:a16="http://schemas.microsoft.com/office/drawing/2014/main" val="1056392513"/>
                    </a:ext>
                  </a:extLst>
                </a:gridCol>
                <a:gridCol w="1863090">
                  <a:extLst>
                    <a:ext uri="{9D8B030D-6E8A-4147-A177-3AD203B41FA5}">
                      <a16:colId xmlns:a16="http://schemas.microsoft.com/office/drawing/2014/main" val="4214248537"/>
                    </a:ext>
                  </a:extLst>
                </a:gridCol>
                <a:gridCol w="1863090">
                  <a:extLst>
                    <a:ext uri="{9D8B030D-6E8A-4147-A177-3AD203B41FA5}">
                      <a16:colId xmlns:a16="http://schemas.microsoft.com/office/drawing/2014/main" val="3129811102"/>
                    </a:ext>
                  </a:extLst>
                </a:gridCol>
              </a:tblGrid>
              <a:tr h="347980">
                <a:tc>
                  <a:txBody>
                    <a:bodyPr/>
                    <a:lstStyle/>
                    <a:p>
                      <a:pPr>
                        <a:spcAft>
                          <a:spcPts val="0"/>
                        </a:spcAft>
                      </a:pPr>
                      <a:r>
                        <a:rPr lang="en-GB" sz="1100">
                          <a:solidFill>
                            <a:schemeClr val="tx1"/>
                          </a:solidFill>
                          <a:effectLst/>
                        </a:rPr>
                        <a:t>Source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CNG guideline indoors all sources</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ENG guideline</a:t>
                      </a:r>
                    </a:p>
                    <a:p>
                      <a:pPr>
                        <a:spcAft>
                          <a:spcPts val="0"/>
                        </a:spcAft>
                      </a:pPr>
                      <a:r>
                        <a:rPr lang="en-GB" sz="1100">
                          <a:solidFill>
                            <a:schemeClr val="tx1"/>
                          </a:solidFill>
                          <a:effectLst/>
                        </a:rPr>
                        <a:t>outdoors noise from specific source only</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37956161"/>
                  </a:ext>
                </a:extLst>
              </a:tr>
              <a:tr h="354965">
                <a:tc>
                  <a:txBody>
                    <a:bodyPr/>
                    <a:lstStyle/>
                    <a:p>
                      <a:pPr>
                        <a:spcAft>
                          <a:spcPts val="0"/>
                        </a:spcAft>
                      </a:pPr>
                      <a:r>
                        <a:rPr lang="en-GB" sz="1100">
                          <a:solidFill>
                            <a:schemeClr val="tx1"/>
                          </a:solidFill>
                          <a:effectLst/>
                        </a:rPr>
                        <a:t>Road traffic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35 L</a:t>
                      </a:r>
                      <a:r>
                        <a:rPr lang="en-GB" sz="1100" baseline="-25000">
                          <a:solidFill>
                            <a:schemeClr val="tx1"/>
                          </a:solidFill>
                          <a:effectLst/>
                        </a:rPr>
                        <a:t>Aeq 16h</a:t>
                      </a:r>
                      <a:endParaRPr lang="en-GB" sz="1100">
                        <a:solidFill>
                          <a:schemeClr val="tx1"/>
                        </a:solidFill>
                        <a:effectLst/>
                      </a:endParaRPr>
                    </a:p>
                    <a:p>
                      <a:pPr>
                        <a:spcAft>
                          <a:spcPts val="0"/>
                        </a:spcAft>
                      </a:pPr>
                      <a:r>
                        <a:rPr lang="en-GB" sz="1100">
                          <a:solidFill>
                            <a:schemeClr val="tx1"/>
                          </a:solidFill>
                          <a:effectLst/>
                        </a:rPr>
                        <a:t>30 L</a:t>
                      </a:r>
                      <a:r>
                        <a:rPr lang="en-GB" sz="1100" baseline="-25000">
                          <a:solidFill>
                            <a:schemeClr val="tx1"/>
                          </a:solidFill>
                          <a:effectLst/>
                        </a:rPr>
                        <a:t>Aeq, 8h</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53 dB L</a:t>
                      </a:r>
                      <a:r>
                        <a:rPr lang="en-GB" sz="1100" baseline="-25000">
                          <a:solidFill>
                            <a:schemeClr val="tx1"/>
                          </a:solidFill>
                          <a:effectLst/>
                        </a:rPr>
                        <a:t>den</a:t>
                      </a:r>
                      <a:endParaRPr lang="en-GB" sz="1100">
                        <a:solidFill>
                          <a:schemeClr val="tx1"/>
                        </a:solidFill>
                        <a:effectLst/>
                      </a:endParaRPr>
                    </a:p>
                    <a:p>
                      <a:pPr>
                        <a:spcAft>
                          <a:spcPts val="0"/>
                        </a:spcAft>
                      </a:pPr>
                      <a:r>
                        <a:rPr lang="en-GB" sz="1100">
                          <a:solidFill>
                            <a:schemeClr val="tx1"/>
                          </a:solidFill>
                          <a:effectLst/>
                        </a:rPr>
                        <a:t>45 dB L</a:t>
                      </a:r>
                      <a:r>
                        <a:rPr lang="en-GB" sz="1100" baseline="-25000">
                          <a:solidFill>
                            <a:schemeClr val="tx1"/>
                          </a:solidFill>
                          <a:effectLst/>
                        </a:rPr>
                        <a:t>night</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48565885"/>
                  </a:ext>
                </a:extLst>
              </a:tr>
              <a:tr h="173990">
                <a:tc>
                  <a:txBody>
                    <a:bodyPr/>
                    <a:lstStyle/>
                    <a:p>
                      <a:pPr>
                        <a:spcAft>
                          <a:spcPts val="0"/>
                        </a:spcAft>
                      </a:pPr>
                      <a:r>
                        <a:rPr lang="en-GB" sz="1100">
                          <a:solidFill>
                            <a:schemeClr val="tx1"/>
                          </a:solidFill>
                          <a:effectLst/>
                        </a:rPr>
                        <a:t>Railway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35 L</a:t>
                      </a:r>
                      <a:r>
                        <a:rPr lang="en-GB" sz="1100" baseline="-25000">
                          <a:solidFill>
                            <a:schemeClr val="tx1"/>
                          </a:solidFill>
                          <a:effectLst/>
                        </a:rPr>
                        <a:t>Aeq 16h</a:t>
                      </a:r>
                      <a:endParaRPr lang="en-GB" sz="1100">
                        <a:solidFill>
                          <a:schemeClr val="tx1"/>
                        </a:solidFill>
                        <a:effectLst/>
                      </a:endParaRPr>
                    </a:p>
                    <a:p>
                      <a:pPr>
                        <a:spcAft>
                          <a:spcPts val="0"/>
                        </a:spcAft>
                      </a:pPr>
                      <a:r>
                        <a:rPr lang="en-GB" sz="1100">
                          <a:solidFill>
                            <a:schemeClr val="tx1"/>
                          </a:solidFill>
                          <a:effectLst/>
                        </a:rPr>
                        <a:t>30 L</a:t>
                      </a:r>
                      <a:r>
                        <a:rPr lang="en-GB" sz="1100" baseline="-25000">
                          <a:solidFill>
                            <a:schemeClr val="tx1"/>
                          </a:solidFill>
                          <a:effectLst/>
                        </a:rPr>
                        <a:t>Aeq, 8h</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54 dB L</a:t>
                      </a:r>
                      <a:r>
                        <a:rPr lang="en-GB" sz="1100" baseline="-25000">
                          <a:solidFill>
                            <a:schemeClr val="tx1"/>
                          </a:solidFill>
                          <a:effectLst/>
                        </a:rPr>
                        <a:t>den</a:t>
                      </a:r>
                      <a:endParaRPr lang="en-GB" sz="1100">
                        <a:solidFill>
                          <a:schemeClr val="tx1"/>
                        </a:solidFill>
                        <a:effectLst/>
                      </a:endParaRPr>
                    </a:p>
                    <a:p>
                      <a:pPr>
                        <a:spcAft>
                          <a:spcPts val="0"/>
                        </a:spcAft>
                      </a:pPr>
                      <a:r>
                        <a:rPr lang="en-GB" sz="1100">
                          <a:solidFill>
                            <a:schemeClr val="tx1"/>
                          </a:solidFill>
                          <a:effectLst/>
                        </a:rPr>
                        <a:t>44 dB L</a:t>
                      </a:r>
                      <a:r>
                        <a:rPr lang="en-GB" sz="1100" baseline="-25000">
                          <a:solidFill>
                            <a:schemeClr val="tx1"/>
                          </a:solidFill>
                          <a:effectLst/>
                        </a:rPr>
                        <a:t>night</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95078692"/>
                  </a:ext>
                </a:extLst>
              </a:tr>
              <a:tr h="173990">
                <a:tc>
                  <a:txBody>
                    <a:bodyPr/>
                    <a:lstStyle/>
                    <a:p>
                      <a:pPr>
                        <a:spcAft>
                          <a:spcPts val="0"/>
                        </a:spcAft>
                      </a:pPr>
                      <a:r>
                        <a:rPr lang="en-GB" sz="1100">
                          <a:solidFill>
                            <a:schemeClr val="tx1"/>
                          </a:solidFill>
                          <a:effectLst/>
                        </a:rPr>
                        <a:t>Aircraft noise</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35 L</a:t>
                      </a:r>
                      <a:r>
                        <a:rPr lang="en-GB" sz="1100" baseline="-25000">
                          <a:solidFill>
                            <a:schemeClr val="tx1"/>
                          </a:solidFill>
                          <a:effectLst/>
                        </a:rPr>
                        <a:t>Aeq 16h</a:t>
                      </a:r>
                      <a:endParaRPr lang="en-GB" sz="1100">
                        <a:solidFill>
                          <a:schemeClr val="tx1"/>
                        </a:solidFill>
                        <a:effectLst/>
                      </a:endParaRPr>
                    </a:p>
                    <a:p>
                      <a:pPr>
                        <a:spcAft>
                          <a:spcPts val="0"/>
                        </a:spcAft>
                      </a:pPr>
                      <a:r>
                        <a:rPr lang="en-GB" sz="1100">
                          <a:solidFill>
                            <a:schemeClr val="tx1"/>
                          </a:solidFill>
                          <a:effectLst/>
                        </a:rPr>
                        <a:t>30 L</a:t>
                      </a:r>
                      <a:r>
                        <a:rPr lang="en-GB" sz="1100" baseline="-25000">
                          <a:solidFill>
                            <a:schemeClr val="tx1"/>
                          </a:solidFill>
                          <a:effectLst/>
                        </a:rPr>
                        <a:t>Aeq, 8h</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dirty="0">
                          <a:solidFill>
                            <a:schemeClr val="tx1"/>
                          </a:solidFill>
                          <a:effectLst/>
                        </a:rPr>
                        <a:t>45 dB </a:t>
                      </a:r>
                      <a:r>
                        <a:rPr lang="en-GB" sz="1100" dirty="0" err="1">
                          <a:solidFill>
                            <a:schemeClr val="tx1"/>
                          </a:solidFill>
                          <a:effectLst/>
                        </a:rPr>
                        <a:t>L</a:t>
                      </a:r>
                      <a:r>
                        <a:rPr lang="en-GB" sz="1100" baseline="-25000" dirty="0" err="1">
                          <a:solidFill>
                            <a:schemeClr val="tx1"/>
                          </a:solidFill>
                          <a:effectLst/>
                        </a:rPr>
                        <a:t>den</a:t>
                      </a:r>
                      <a:endParaRPr lang="en-GB" sz="1100" dirty="0">
                        <a:solidFill>
                          <a:schemeClr val="tx1"/>
                        </a:solidFill>
                        <a:effectLst/>
                      </a:endParaRPr>
                    </a:p>
                    <a:p>
                      <a:pPr>
                        <a:spcAft>
                          <a:spcPts val="0"/>
                        </a:spcAft>
                      </a:pPr>
                      <a:r>
                        <a:rPr lang="en-GB" sz="1100" dirty="0">
                          <a:solidFill>
                            <a:schemeClr val="tx1"/>
                          </a:solidFill>
                          <a:effectLst/>
                        </a:rPr>
                        <a:t>40 dB </a:t>
                      </a:r>
                      <a:r>
                        <a:rPr lang="en-GB" sz="1100" dirty="0" err="1">
                          <a:solidFill>
                            <a:schemeClr val="tx1"/>
                          </a:solidFill>
                          <a:effectLst/>
                        </a:rPr>
                        <a:t>L</a:t>
                      </a:r>
                      <a:r>
                        <a:rPr lang="en-GB" sz="1100" baseline="-25000" dirty="0" err="1">
                          <a:solidFill>
                            <a:schemeClr val="tx1"/>
                          </a:solidFill>
                          <a:effectLst/>
                        </a:rPr>
                        <a:t>night</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95940668"/>
                  </a:ext>
                </a:extLst>
              </a:tr>
            </a:tbl>
          </a:graphicData>
        </a:graphic>
      </p:graphicFrame>
      <p:sp>
        <p:nvSpPr>
          <p:cNvPr id="3" name="Slide Number Placeholder 2">
            <a:extLst>
              <a:ext uri="{FF2B5EF4-FFF2-40B4-BE49-F238E27FC236}">
                <a16:creationId xmlns:a16="http://schemas.microsoft.com/office/drawing/2014/main" id="{A5DF1F05-6140-4091-A11E-5269766B95DD}"/>
              </a:ext>
            </a:extLst>
          </p:cNvPr>
          <p:cNvSpPr>
            <a:spLocks noGrp="1"/>
          </p:cNvSpPr>
          <p:nvPr>
            <p:ph type="sldNum" sz="quarter" idx="11"/>
          </p:nvPr>
        </p:nvSpPr>
        <p:spPr/>
        <p:txBody>
          <a:bodyPr/>
          <a:lstStyle/>
          <a:p>
            <a:pPr>
              <a:defRPr/>
            </a:pPr>
            <a:fld id="{37B128E7-0323-4877-B3EE-A9CBDEE48F84}" type="slidenum">
              <a:rPr lang="en-GB" altLang="en-US" smtClean="0"/>
              <a:pPr>
                <a:defRPr/>
              </a:pPr>
              <a:t>23</a:t>
            </a:fld>
            <a:endParaRPr lang="en-GB" altLang="en-US" dirty="0"/>
          </a:p>
        </p:txBody>
      </p:sp>
    </p:spTree>
    <p:extLst>
      <p:ext uri="{BB962C8B-B14F-4D97-AF65-F5344CB8AC3E}">
        <p14:creationId xmlns:p14="http://schemas.microsoft.com/office/powerpoint/2010/main" val="316141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eaLnBrk="1" hangingPunct="1"/>
            <a:r>
              <a:rPr lang="en-US" altLang="en-US" sz="3600" dirty="0">
                <a:solidFill>
                  <a:srgbClr val="00B0F0"/>
                </a:solidFill>
              </a:rPr>
              <a:t>Interventions</a:t>
            </a: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923330"/>
          </a:xfrm>
          <a:prstGeom prst="rect">
            <a:avLst/>
          </a:prstGeom>
        </p:spPr>
        <p:txBody>
          <a:bodyPr wrap="square">
            <a:spAutoFit/>
          </a:bodyPr>
          <a:lstStyle/>
          <a:p>
            <a:endParaRPr lang="en-GB" dirty="0"/>
          </a:p>
          <a:p>
            <a:endParaRPr lang="en-GB" dirty="0"/>
          </a:p>
          <a:p>
            <a:endParaRPr lang="en-GB" dirty="0"/>
          </a:p>
        </p:txBody>
      </p:sp>
      <p:pic>
        <p:nvPicPr>
          <p:cNvPr id="4" name="Picture 3">
            <a:extLst>
              <a:ext uri="{FF2B5EF4-FFF2-40B4-BE49-F238E27FC236}">
                <a16:creationId xmlns:a16="http://schemas.microsoft.com/office/drawing/2014/main" id="{DDC03A2A-9597-4E4B-BAB6-25069E9A33C4}"/>
              </a:ext>
            </a:extLst>
          </p:cNvPr>
          <p:cNvPicPr>
            <a:picLocks noChangeAspect="1"/>
          </p:cNvPicPr>
          <p:nvPr/>
        </p:nvPicPr>
        <p:blipFill>
          <a:blip r:embed="rId3"/>
          <a:stretch>
            <a:fillRect/>
          </a:stretch>
        </p:blipFill>
        <p:spPr>
          <a:xfrm>
            <a:off x="582520" y="1340768"/>
            <a:ext cx="8181022" cy="3767137"/>
          </a:xfrm>
          <a:prstGeom prst="rect">
            <a:avLst/>
          </a:prstGeom>
        </p:spPr>
      </p:pic>
      <p:sp>
        <p:nvSpPr>
          <p:cNvPr id="2" name="Slide Number Placeholder 1">
            <a:extLst>
              <a:ext uri="{FF2B5EF4-FFF2-40B4-BE49-F238E27FC236}">
                <a16:creationId xmlns:a16="http://schemas.microsoft.com/office/drawing/2014/main" id="{D02A06C7-CF25-44B1-A1DD-142AB367634B}"/>
              </a:ext>
            </a:extLst>
          </p:cNvPr>
          <p:cNvSpPr>
            <a:spLocks noGrp="1"/>
          </p:cNvSpPr>
          <p:nvPr>
            <p:ph type="sldNum" sz="quarter" idx="11"/>
          </p:nvPr>
        </p:nvSpPr>
        <p:spPr/>
        <p:txBody>
          <a:bodyPr/>
          <a:lstStyle/>
          <a:p>
            <a:pPr>
              <a:defRPr/>
            </a:pPr>
            <a:fld id="{37B128E7-0323-4877-B3EE-A9CBDEE48F84}" type="slidenum">
              <a:rPr lang="en-GB" altLang="en-US" smtClean="0"/>
              <a:pPr>
                <a:defRPr/>
              </a:pPr>
              <a:t>24</a:t>
            </a:fld>
            <a:endParaRPr lang="en-GB" altLang="en-US" dirty="0"/>
          </a:p>
        </p:txBody>
      </p:sp>
    </p:spTree>
    <p:extLst>
      <p:ext uri="{BB962C8B-B14F-4D97-AF65-F5344CB8AC3E}">
        <p14:creationId xmlns:p14="http://schemas.microsoft.com/office/powerpoint/2010/main" val="216697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eaLnBrk="1" hangingPunct="1"/>
            <a:r>
              <a:rPr lang="en-US" altLang="en-US" sz="3600" dirty="0">
                <a:solidFill>
                  <a:srgbClr val="00B0F0"/>
                </a:solidFill>
              </a:rPr>
              <a:t>Interventions</a:t>
            </a: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5078313"/>
          </a:xfrm>
          <a:prstGeom prst="rect">
            <a:avLst/>
          </a:prstGeom>
        </p:spPr>
        <p:txBody>
          <a:bodyPr wrap="square">
            <a:spAutoFit/>
          </a:bodyPr>
          <a:lstStyle/>
          <a:p>
            <a:r>
              <a:rPr lang="en-GB" b="1" dirty="0"/>
              <a:t>Road traffic noise: </a:t>
            </a:r>
          </a:p>
          <a:p>
            <a:r>
              <a:rPr lang="en-GB" dirty="0"/>
              <a:t>For specific interventions, the GDG recommends reducing noise both at the source and on the route between the source and the affected population by changes in infrastructure.</a:t>
            </a:r>
          </a:p>
          <a:p>
            <a:endParaRPr lang="en-GB" dirty="0"/>
          </a:p>
          <a:p>
            <a:r>
              <a:rPr lang="en-GB" b="1" dirty="0"/>
              <a:t>Railway noise:</a:t>
            </a:r>
          </a:p>
          <a:p>
            <a:r>
              <a:rPr lang="en-GB" dirty="0"/>
              <a:t>There is, however, insufficient evidence to recommend one type of intervention over another.</a:t>
            </a:r>
          </a:p>
          <a:p>
            <a:endParaRPr lang="en-GB" dirty="0"/>
          </a:p>
          <a:p>
            <a:r>
              <a:rPr lang="en-GB" b="1" dirty="0"/>
              <a:t>Aircraft noise:</a:t>
            </a:r>
          </a:p>
          <a:p>
            <a:r>
              <a:rPr lang="en-GB" dirty="0"/>
              <a:t>For specific interventions the GDG recommends </a:t>
            </a:r>
          </a:p>
          <a:p>
            <a:r>
              <a:rPr lang="en-GB" dirty="0"/>
              <a:t>implementing suitable changes in infrastructure</a:t>
            </a:r>
          </a:p>
          <a:p>
            <a:endParaRPr lang="en-GB" dirty="0"/>
          </a:p>
          <a:p>
            <a:r>
              <a:rPr lang="en-GB" b="1" dirty="0"/>
              <a:t>Wind turbine noise:</a:t>
            </a:r>
          </a:p>
          <a:p>
            <a:r>
              <a:rPr lang="en-GB" dirty="0"/>
              <a:t>No evidence is available, however, to facilitate the recommendation of one particular type of intervention over another.</a:t>
            </a:r>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25</a:t>
            </a:fld>
            <a:endParaRPr lang="en-GB" altLang="en-US" dirty="0"/>
          </a:p>
        </p:txBody>
      </p:sp>
    </p:spTree>
    <p:extLst>
      <p:ext uri="{BB962C8B-B14F-4D97-AF65-F5344CB8AC3E}">
        <p14:creationId xmlns:p14="http://schemas.microsoft.com/office/powerpoint/2010/main" val="99791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eaLnBrk="1" hangingPunct="1"/>
            <a:r>
              <a:rPr lang="en-US" altLang="en-US" sz="3600" dirty="0">
                <a:solidFill>
                  <a:srgbClr val="00B0F0"/>
                </a:solidFill>
              </a:rPr>
              <a:t>HM Government’s position</a:t>
            </a: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3970318"/>
          </a:xfrm>
          <a:prstGeom prst="rect">
            <a:avLst/>
          </a:prstGeom>
        </p:spPr>
        <p:txBody>
          <a:bodyPr wrap="square">
            <a:spAutoFit/>
          </a:bodyPr>
          <a:lstStyle/>
          <a:p>
            <a:r>
              <a:rPr lang="en-GB" dirty="0"/>
              <a:t>Asked by Ms Harriet Harman MP (Camberwell and Peckham)</a:t>
            </a:r>
          </a:p>
          <a:p>
            <a:r>
              <a:rPr lang="en-GB" dirty="0"/>
              <a:t>On 12 February 2019</a:t>
            </a:r>
          </a:p>
          <a:p>
            <a:endParaRPr lang="en-GB" dirty="0"/>
          </a:p>
          <a:p>
            <a:r>
              <a:rPr lang="en-GB" dirty="0"/>
              <a:t>“To ask the Secretary of State for Environment, Food and Rural affairs, whether he plans to take steps to meet the World Health Organisation Environmental Noise Guidelines for the European Region 2018. “</a:t>
            </a:r>
          </a:p>
          <a:p>
            <a:endParaRPr lang="en-GB" dirty="0"/>
          </a:p>
          <a:p>
            <a:r>
              <a:rPr lang="en-GB" dirty="0"/>
              <a:t>Answered by: Dr Thérèse Coffey,  Parliamentary Under-Secretary (Department for Environment, Food and Rural Affairs) </a:t>
            </a:r>
          </a:p>
          <a:p>
            <a:endParaRPr lang="en-GB" dirty="0"/>
          </a:p>
          <a:p>
            <a:r>
              <a:rPr lang="en-GB" dirty="0"/>
              <a:t>“We are working across Government to consider the guidelines and their relevance to future guidance and policy. An officials group is assessing the evidence base as well as other relevant recent research carried out in the UK and abroad, to inform our thinking on this.”</a:t>
            </a:r>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26</a:t>
            </a:fld>
            <a:endParaRPr lang="en-GB" altLang="en-US" dirty="0"/>
          </a:p>
        </p:txBody>
      </p:sp>
    </p:spTree>
    <p:extLst>
      <p:ext uri="{BB962C8B-B14F-4D97-AF65-F5344CB8AC3E}">
        <p14:creationId xmlns:p14="http://schemas.microsoft.com/office/powerpoint/2010/main" val="26834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eaLnBrk="1" hangingPunct="1"/>
            <a:r>
              <a:rPr lang="en-US" altLang="en-US" sz="3600" dirty="0">
                <a:solidFill>
                  <a:srgbClr val="00B0F0"/>
                </a:solidFill>
              </a:rPr>
              <a:t>HM Government’s position</a:t>
            </a: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4524315"/>
          </a:xfrm>
          <a:prstGeom prst="rect">
            <a:avLst/>
          </a:prstGeom>
        </p:spPr>
        <p:txBody>
          <a:bodyPr wrap="square">
            <a:spAutoFit/>
          </a:bodyPr>
          <a:lstStyle/>
          <a:p>
            <a:r>
              <a:rPr lang="en-GB" dirty="0"/>
              <a:t>Aviation 2050 The future of UK aviation</a:t>
            </a:r>
          </a:p>
          <a:p>
            <a:r>
              <a:rPr lang="en-GB" dirty="0"/>
              <a:t>A consultation</a:t>
            </a:r>
          </a:p>
          <a:p>
            <a:endParaRPr lang="en-GB" dirty="0"/>
          </a:p>
          <a:p>
            <a:r>
              <a:rPr lang="en-GB" dirty="0"/>
              <a:t>3.106</a:t>
            </a:r>
          </a:p>
          <a:p>
            <a:endParaRPr lang="en-GB" dirty="0"/>
          </a:p>
          <a:p>
            <a:r>
              <a:rPr lang="en-GB" dirty="0"/>
              <a:t>“There is also evidence that the public is becoming more sensitive to aircraft noise, to a greater extent than noise from other transport sources, and that there are health costs associated from exposure to this noise. The government is considering the recent new environmental noise guidelines for the European region published by the World Health Organisation (WHO). It agrees with the ambition to reduce noise and to minimise adverse health effects, but it wants policy to be underpinned by the most robust evidence on these effects, including the total cost of action and recent UK specific evidence which the WHO report did not assess.” </a:t>
            </a:r>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27</a:t>
            </a:fld>
            <a:endParaRPr lang="en-GB" altLang="en-US" dirty="0"/>
          </a:p>
        </p:txBody>
      </p:sp>
    </p:spTree>
    <p:extLst>
      <p:ext uri="{BB962C8B-B14F-4D97-AF65-F5344CB8AC3E}">
        <p14:creationId xmlns:p14="http://schemas.microsoft.com/office/powerpoint/2010/main" val="60251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504" y="260350"/>
            <a:ext cx="8348464" cy="647700"/>
          </a:xfrm>
        </p:spPr>
        <p:txBody>
          <a:bodyPr/>
          <a:lstStyle/>
          <a:p>
            <a:pPr eaLnBrk="1" hangingPunct="1"/>
            <a:r>
              <a:rPr lang="en-US" altLang="en-US" sz="3600" dirty="0">
                <a:solidFill>
                  <a:srgbClr val="00B0F0"/>
                </a:solidFill>
              </a:rPr>
              <a:t>HM Government’s position</a:t>
            </a: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2862322"/>
          </a:xfrm>
          <a:prstGeom prst="rect">
            <a:avLst/>
          </a:prstGeom>
        </p:spPr>
        <p:txBody>
          <a:bodyPr wrap="square">
            <a:spAutoFit/>
          </a:bodyPr>
          <a:lstStyle/>
          <a:p>
            <a:endParaRPr lang="en-GB" dirty="0"/>
          </a:p>
          <a:p>
            <a:endParaRPr lang="en-GB"/>
          </a:p>
          <a:p>
            <a:r>
              <a:rPr lang="en-GB"/>
              <a:t>HS2 </a:t>
            </a:r>
            <a:r>
              <a:rPr lang="en-GB" dirty="0"/>
              <a:t>Phase 2a Additional Provision 2 Environmental Statement:</a:t>
            </a:r>
          </a:p>
          <a:p>
            <a:endParaRPr lang="en-GB" dirty="0"/>
          </a:p>
          <a:p>
            <a:endParaRPr lang="en-GB" dirty="0"/>
          </a:p>
          <a:p>
            <a:r>
              <a:rPr lang="en-GB" dirty="0"/>
              <a:t>“ENG18 was published very shortly before the assessment in the SES2 and AP2 ES was completed but it does not lead to a requirement for any changes to the Phase 2a methodology with regard to sound, noise and vibration” </a:t>
            </a:r>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28</a:t>
            </a:fld>
            <a:endParaRPr lang="en-GB" altLang="en-US" dirty="0"/>
          </a:p>
        </p:txBody>
      </p:sp>
    </p:spTree>
    <p:extLst>
      <p:ext uri="{BB962C8B-B14F-4D97-AF65-F5344CB8AC3E}">
        <p14:creationId xmlns:p14="http://schemas.microsoft.com/office/powerpoint/2010/main" val="45254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1520" y="260350"/>
            <a:ext cx="8712968" cy="647700"/>
          </a:xfrm>
        </p:spPr>
        <p:txBody>
          <a:bodyPr/>
          <a:lstStyle/>
          <a:p>
            <a:pPr eaLnBrk="1" hangingPunct="1"/>
            <a:r>
              <a:rPr lang="en-US" altLang="en-US" sz="3200" dirty="0">
                <a:solidFill>
                  <a:srgbClr val="00B0F0"/>
                </a:solidFill>
              </a:rPr>
              <a:t>LOAEL and SOAEL</a:t>
            </a:r>
          </a:p>
        </p:txBody>
      </p:sp>
      <p:sp>
        <p:nvSpPr>
          <p:cNvPr id="2" name="Slide Number Placeholder 1">
            <a:extLst>
              <a:ext uri="{FF2B5EF4-FFF2-40B4-BE49-F238E27FC236}">
                <a16:creationId xmlns:a16="http://schemas.microsoft.com/office/drawing/2014/main" id="{C2DD52B0-7479-4C8F-A1E0-583529200F3C}"/>
              </a:ext>
            </a:extLst>
          </p:cNvPr>
          <p:cNvSpPr>
            <a:spLocks noGrp="1"/>
          </p:cNvSpPr>
          <p:nvPr>
            <p:ph type="sldNum" sz="quarter" idx="11"/>
          </p:nvPr>
        </p:nvSpPr>
        <p:spPr/>
        <p:txBody>
          <a:bodyPr/>
          <a:lstStyle/>
          <a:p>
            <a:pPr>
              <a:defRPr/>
            </a:pPr>
            <a:fld id="{37B128E7-0323-4877-B3EE-A9CBDEE48F84}" type="slidenum">
              <a:rPr lang="en-GB" altLang="en-US" smtClean="0"/>
              <a:pPr>
                <a:defRPr/>
              </a:pPr>
              <a:t>29</a:t>
            </a:fld>
            <a:endParaRPr lang="en-GB" altLang="en-US" dirty="0"/>
          </a:p>
        </p:txBody>
      </p:sp>
      <p:sp>
        <p:nvSpPr>
          <p:cNvPr id="12" name="TextBox 11">
            <a:extLst>
              <a:ext uri="{FF2B5EF4-FFF2-40B4-BE49-F238E27FC236}">
                <a16:creationId xmlns:a16="http://schemas.microsoft.com/office/drawing/2014/main" id="{CDA64B1B-88D6-4AB4-8F4A-E29CA30D2A39}"/>
              </a:ext>
            </a:extLst>
          </p:cNvPr>
          <p:cNvSpPr txBox="1"/>
          <p:nvPr/>
        </p:nvSpPr>
        <p:spPr>
          <a:xfrm>
            <a:off x="268071" y="980728"/>
            <a:ext cx="8712968" cy="307777"/>
          </a:xfrm>
          <a:prstGeom prst="rect">
            <a:avLst/>
          </a:prstGeom>
          <a:noFill/>
        </p:spPr>
        <p:txBody>
          <a:bodyPr wrap="square" rtlCol="0">
            <a:spAutoFit/>
          </a:bodyPr>
          <a:lstStyle/>
          <a:p>
            <a:pPr algn="ctr"/>
            <a:r>
              <a:rPr lang="en-GB" sz="1400" dirty="0"/>
              <a:t>HS2 Phase 2a Information Paper E9</a:t>
            </a:r>
          </a:p>
        </p:txBody>
      </p:sp>
      <p:pic>
        <p:nvPicPr>
          <p:cNvPr id="3" name="Picture 2">
            <a:extLst>
              <a:ext uri="{FF2B5EF4-FFF2-40B4-BE49-F238E27FC236}">
                <a16:creationId xmlns:a16="http://schemas.microsoft.com/office/drawing/2014/main" id="{16D41580-32AD-42B1-BFE7-1E92BCC027C4}"/>
              </a:ext>
            </a:extLst>
          </p:cNvPr>
          <p:cNvPicPr>
            <a:picLocks noChangeAspect="1"/>
          </p:cNvPicPr>
          <p:nvPr/>
        </p:nvPicPr>
        <p:blipFill>
          <a:blip r:embed="rId3"/>
          <a:stretch>
            <a:fillRect/>
          </a:stretch>
        </p:blipFill>
        <p:spPr>
          <a:xfrm>
            <a:off x="1443037" y="1376362"/>
            <a:ext cx="6257925" cy="4105275"/>
          </a:xfrm>
          <a:prstGeom prst="rect">
            <a:avLst/>
          </a:prstGeom>
        </p:spPr>
      </p:pic>
    </p:spTree>
    <p:extLst>
      <p:ext uri="{BB962C8B-B14F-4D97-AF65-F5344CB8AC3E}">
        <p14:creationId xmlns:p14="http://schemas.microsoft.com/office/powerpoint/2010/main" val="229289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79A8BE0-6856-47DF-82BF-AA35EF34673A}"/>
              </a:ext>
            </a:extLst>
          </p:cNvPr>
          <p:cNvSpPr>
            <a:spLocks noGrp="1" noChangeArrowheads="1"/>
          </p:cNvSpPr>
          <p:nvPr>
            <p:ph type="title"/>
          </p:nvPr>
        </p:nvSpPr>
        <p:spPr>
          <a:xfrm>
            <a:off x="468312" y="219075"/>
            <a:ext cx="8352159" cy="906463"/>
          </a:xfrm>
        </p:spPr>
        <p:txBody>
          <a:bodyPr/>
          <a:lstStyle/>
          <a:p>
            <a:pPr eaLnBrk="1" hangingPunct="1"/>
            <a:r>
              <a:rPr lang="en-US" altLang="en-US" sz="2800" dirty="0">
                <a:solidFill>
                  <a:srgbClr val="00B0F0"/>
                </a:solidFill>
              </a:rPr>
              <a:t>WHO Guidelines for Community Noise in a nutshell</a:t>
            </a:r>
          </a:p>
        </p:txBody>
      </p:sp>
      <p:sp>
        <p:nvSpPr>
          <p:cNvPr id="37891" name="Content Placeholder 1">
            <a:extLst>
              <a:ext uri="{FF2B5EF4-FFF2-40B4-BE49-F238E27FC236}">
                <a16:creationId xmlns:a16="http://schemas.microsoft.com/office/drawing/2014/main" id="{E4277275-BAD8-45B2-92E9-61D2D8094DB4}"/>
              </a:ext>
            </a:extLst>
          </p:cNvPr>
          <p:cNvSpPr>
            <a:spLocks noGrp="1"/>
          </p:cNvSpPr>
          <p:nvPr>
            <p:ph idx="1"/>
          </p:nvPr>
        </p:nvSpPr>
        <p:spPr>
          <a:xfrm>
            <a:off x="468312" y="1052736"/>
            <a:ext cx="8229600" cy="4525963"/>
          </a:xfrm>
        </p:spPr>
        <p:txBody>
          <a:bodyPr/>
          <a:lstStyle/>
          <a:p>
            <a:pPr marL="0" indent="0" algn="ctr">
              <a:buFont typeface="Wingdings" panose="05000000000000000000" pitchFamily="2" charset="2"/>
              <a:buNone/>
            </a:pPr>
            <a:endParaRPr lang="en-GB" altLang="en-US" sz="1800" dirty="0"/>
          </a:p>
          <a:p>
            <a:pPr marL="0" indent="0" algn="ctr">
              <a:buFont typeface="Wingdings" panose="05000000000000000000" pitchFamily="2" charset="2"/>
              <a:buNone/>
            </a:pPr>
            <a:r>
              <a:rPr lang="en-GB" sz="2400" dirty="0"/>
              <a:t>During the daytime, few people are seriously annoyed by activities with </a:t>
            </a:r>
            <a:r>
              <a:rPr lang="en-GB" sz="2400" dirty="0" err="1"/>
              <a:t>L</a:t>
            </a:r>
            <a:r>
              <a:rPr lang="en-GB" sz="2400" baseline="-25000" dirty="0" err="1"/>
              <a:t>Aeq</a:t>
            </a:r>
            <a:r>
              <a:rPr lang="en-GB" sz="2400" dirty="0"/>
              <a:t> levels below 55 dB; or moderately annoyed with </a:t>
            </a:r>
            <a:r>
              <a:rPr lang="en-GB" sz="2400" dirty="0" err="1"/>
              <a:t>L</a:t>
            </a:r>
            <a:r>
              <a:rPr lang="en-GB" sz="2400" baseline="-25000" dirty="0" err="1"/>
              <a:t>Aeq</a:t>
            </a:r>
            <a:r>
              <a:rPr lang="en-GB" sz="2400" dirty="0"/>
              <a:t> levels below 50 </a:t>
            </a:r>
            <a:r>
              <a:rPr lang="en-GB" sz="2400" dirty="0" err="1"/>
              <a:t>dB.</a:t>
            </a:r>
            <a:r>
              <a:rPr lang="en-GB" sz="2400" dirty="0"/>
              <a:t> Sound pressure levels during the evening and night should be 5–10 dB lower than during the day. Noise with low-frequency components require even lower levels. It is emphasized that for intermittent noise it is necessary to take into account the maximum sound pressure level as well as the number of noise events. </a:t>
            </a:r>
            <a:endParaRPr lang="en-GB" altLang="en-US" sz="2400" dirty="0"/>
          </a:p>
        </p:txBody>
      </p:sp>
    </p:spTree>
    <p:extLst>
      <p:ext uri="{BB962C8B-B14F-4D97-AF65-F5344CB8AC3E}">
        <p14:creationId xmlns:p14="http://schemas.microsoft.com/office/powerpoint/2010/main" val="78140727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692696"/>
            <a:ext cx="8348464" cy="647700"/>
          </a:xfrm>
        </p:spPr>
        <p:txBody>
          <a:bodyPr/>
          <a:lstStyle/>
          <a:p>
            <a:pPr eaLnBrk="1" hangingPunct="1"/>
            <a:r>
              <a:rPr lang="en-GB" altLang="en-US" sz="3600" dirty="0">
                <a:solidFill>
                  <a:srgbClr val="00B0F0"/>
                </a:solidFill>
              </a:rPr>
              <a:t>5.5 Methodological guidance for health risk assessment of environmental noise</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2585323"/>
          </a:xfrm>
          <a:prstGeom prst="rect">
            <a:avLst/>
          </a:prstGeom>
        </p:spPr>
        <p:txBody>
          <a:bodyPr wrap="square">
            <a:spAutoFit/>
          </a:bodyPr>
          <a:lstStyle/>
          <a:p>
            <a:endParaRPr lang="en-GB" dirty="0"/>
          </a:p>
          <a:p>
            <a:endParaRPr lang="en-GB" dirty="0"/>
          </a:p>
          <a:p>
            <a:endParaRPr lang="en-GB" dirty="0"/>
          </a:p>
          <a:p>
            <a:r>
              <a:rPr lang="en-GB" dirty="0"/>
              <a:t>“cultural differences around what is considered annoying are significant, even within Europe. It is therefore not possible to determine the “exact value” of %HA for each exposure level in any generalized situation. Instead, data and exposure–response curves derived in a local context should be applied whenever possible to assess the specific relationship between noise and annoyance in a given situation.”</a:t>
            </a:r>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30</a:t>
            </a:fld>
            <a:endParaRPr lang="en-GB" altLang="en-US" dirty="0"/>
          </a:p>
        </p:txBody>
      </p:sp>
    </p:spTree>
    <p:extLst>
      <p:ext uri="{BB962C8B-B14F-4D97-AF65-F5344CB8AC3E}">
        <p14:creationId xmlns:p14="http://schemas.microsoft.com/office/powerpoint/2010/main" val="113470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140068"/>
            <a:ext cx="8348464" cy="749742"/>
          </a:xfrm>
        </p:spPr>
        <p:txBody>
          <a:bodyPr/>
          <a:lstStyle/>
          <a:p>
            <a:pPr eaLnBrk="1" hangingPunct="1"/>
            <a:r>
              <a:rPr lang="en-GB" altLang="en-US" sz="3600" dirty="0">
                <a:solidFill>
                  <a:srgbClr val="00B0F0"/>
                </a:solidFill>
              </a:rPr>
              <a:t>The challenges posed</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31</a:t>
            </a:fld>
            <a:endParaRPr lang="en-GB" altLang="en-US" dirty="0"/>
          </a:p>
        </p:txBody>
      </p:sp>
      <p:sp>
        <p:nvSpPr>
          <p:cNvPr id="6" name="TextBox 5">
            <a:extLst>
              <a:ext uri="{FF2B5EF4-FFF2-40B4-BE49-F238E27FC236}">
                <a16:creationId xmlns:a16="http://schemas.microsoft.com/office/drawing/2014/main" id="{621FBEDF-1ADF-DF44-B11B-986CF0487B29}"/>
              </a:ext>
            </a:extLst>
          </p:cNvPr>
          <p:cNvSpPr txBox="1"/>
          <p:nvPr/>
        </p:nvSpPr>
        <p:spPr>
          <a:xfrm>
            <a:off x="258854" y="889810"/>
            <a:ext cx="8218598" cy="4739759"/>
          </a:xfrm>
          <a:prstGeom prst="rect">
            <a:avLst/>
          </a:prstGeom>
          <a:noFill/>
        </p:spPr>
        <p:txBody>
          <a:bodyPr wrap="square">
            <a:spAutoFit/>
          </a:bodyPr>
          <a:lstStyle/>
          <a:p>
            <a:pPr marL="0" indent="0" algn="ctr">
              <a:buFont typeface="Wingdings" panose="05000000000000000000" pitchFamily="2" charset="2"/>
              <a:buNone/>
            </a:pPr>
            <a:endParaRPr lang="en-GB" altLang="en-US" sz="1400" dirty="0"/>
          </a:p>
          <a:p>
            <a:pPr marL="0" indent="0">
              <a:buFont typeface="Wingdings" panose="05000000000000000000" pitchFamily="2" charset="2"/>
              <a:buNone/>
            </a:pPr>
            <a:r>
              <a:rPr lang="en-GB" sz="1800" dirty="0"/>
              <a:t>Can we still use the advice: ”During the daytime, few people are seriously annoyed by activities with </a:t>
            </a:r>
            <a:r>
              <a:rPr lang="en-GB" sz="1800" dirty="0" err="1"/>
              <a:t>L</a:t>
            </a:r>
            <a:r>
              <a:rPr lang="en-GB" sz="1800" baseline="-25000" dirty="0" err="1"/>
              <a:t>Aeq</a:t>
            </a:r>
            <a:r>
              <a:rPr lang="en-GB" sz="1800" dirty="0"/>
              <a:t> levels below 55 dB; or moderately annoyed with </a:t>
            </a:r>
            <a:r>
              <a:rPr lang="en-GB" sz="1800" dirty="0" err="1"/>
              <a:t>L</a:t>
            </a:r>
            <a:r>
              <a:rPr lang="en-GB" sz="1800" baseline="-25000" dirty="0" err="1"/>
              <a:t>Aeq</a:t>
            </a:r>
            <a:r>
              <a:rPr lang="en-GB" sz="1800" dirty="0"/>
              <a:t> levels below 50 dB</a:t>
            </a:r>
            <a:r>
              <a:rPr lang="en-GB" dirty="0"/>
              <a:t>”?</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What use do we make of the recommended levels?</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Where does that leave LOAELs and SOAELs?</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What is the status of the indoor recommendations of CNG? Can these be reversed to outdoor levels using indoor-outdoor corrections?</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Have we got to use </a:t>
            </a:r>
            <a:r>
              <a:rPr lang="en-GB" altLang="en-US" dirty="0" err="1"/>
              <a:t>L</a:t>
            </a:r>
            <a:r>
              <a:rPr lang="en-GB" altLang="en-US" baseline="-25000" dirty="0" err="1"/>
              <a:t>den</a:t>
            </a:r>
            <a:r>
              <a:rPr lang="en-GB" altLang="en-US" dirty="0"/>
              <a:t> for everything now?</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If the NNG give a different answer, which prevails?</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How do we use the Burden of Disease method of calculating DALYs?</a:t>
            </a:r>
            <a:endParaRPr lang="en-GB" altLang="en-US" sz="1800" dirty="0"/>
          </a:p>
        </p:txBody>
      </p:sp>
    </p:spTree>
    <p:extLst>
      <p:ext uri="{BB962C8B-B14F-4D97-AF65-F5344CB8AC3E}">
        <p14:creationId xmlns:p14="http://schemas.microsoft.com/office/powerpoint/2010/main" val="279839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140068"/>
            <a:ext cx="8348464" cy="749742"/>
          </a:xfrm>
        </p:spPr>
        <p:txBody>
          <a:bodyPr/>
          <a:lstStyle/>
          <a:p>
            <a:pPr eaLnBrk="1" hangingPunct="1"/>
            <a:r>
              <a:rPr lang="en-GB" altLang="en-US" sz="3600" dirty="0">
                <a:solidFill>
                  <a:srgbClr val="00B0F0"/>
                </a:solidFill>
              </a:rPr>
              <a:t>The challenges posed</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32</a:t>
            </a:fld>
            <a:endParaRPr lang="en-GB" altLang="en-US" dirty="0"/>
          </a:p>
        </p:txBody>
      </p:sp>
      <p:sp>
        <p:nvSpPr>
          <p:cNvPr id="6" name="TextBox 5">
            <a:extLst>
              <a:ext uri="{FF2B5EF4-FFF2-40B4-BE49-F238E27FC236}">
                <a16:creationId xmlns:a16="http://schemas.microsoft.com/office/drawing/2014/main" id="{621FBEDF-1ADF-DF44-B11B-986CF0487B29}"/>
              </a:ext>
            </a:extLst>
          </p:cNvPr>
          <p:cNvSpPr txBox="1"/>
          <p:nvPr/>
        </p:nvSpPr>
        <p:spPr>
          <a:xfrm>
            <a:off x="258854" y="889810"/>
            <a:ext cx="8218598" cy="3354765"/>
          </a:xfrm>
          <a:prstGeom prst="rect">
            <a:avLst/>
          </a:prstGeom>
          <a:noFill/>
        </p:spPr>
        <p:txBody>
          <a:bodyPr wrap="square">
            <a:spAutoFit/>
          </a:bodyPr>
          <a:lstStyle/>
          <a:p>
            <a:pPr marL="0" indent="0" algn="ctr">
              <a:buFont typeface="Wingdings" panose="05000000000000000000" pitchFamily="2" charset="2"/>
              <a:buNone/>
            </a:pPr>
            <a:endParaRPr lang="en-GB" altLang="en-US" sz="1400" dirty="0"/>
          </a:p>
          <a:p>
            <a:pPr marL="0" indent="0">
              <a:buFont typeface="Wingdings" panose="05000000000000000000" pitchFamily="2" charset="2"/>
              <a:buNone/>
            </a:pPr>
            <a:r>
              <a:rPr lang="en-GB" sz="1800" dirty="0"/>
              <a:t>Can we still use the advice: ”During the daytime, few people are seriously annoyed by activities with </a:t>
            </a:r>
            <a:r>
              <a:rPr lang="en-GB" sz="1800" dirty="0" err="1"/>
              <a:t>L</a:t>
            </a:r>
            <a:r>
              <a:rPr lang="en-GB" sz="1800" baseline="-25000" dirty="0" err="1"/>
              <a:t>Aeq</a:t>
            </a:r>
            <a:r>
              <a:rPr lang="en-GB" sz="1800" dirty="0"/>
              <a:t> levels below 55 dB; or moderately annoyed with </a:t>
            </a:r>
            <a:r>
              <a:rPr lang="en-GB" sz="1800" dirty="0" err="1"/>
              <a:t>L</a:t>
            </a:r>
            <a:r>
              <a:rPr lang="en-GB" sz="1800" baseline="-25000" dirty="0" err="1"/>
              <a:t>Aeq</a:t>
            </a:r>
            <a:r>
              <a:rPr lang="en-GB" sz="1800" dirty="0"/>
              <a:t> levels below 50 dB</a:t>
            </a:r>
            <a:r>
              <a:rPr lang="en-GB" dirty="0"/>
              <a:t>”?</a:t>
            </a:r>
          </a:p>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No. Even in the CNG this </a:t>
            </a:r>
            <a:r>
              <a:rPr lang="en-GB" altLang="en-US" dirty="0" err="1"/>
              <a:t>generalized</a:t>
            </a:r>
            <a:r>
              <a:rPr lang="en-GB" altLang="en-US" dirty="0"/>
              <a:t> recommendation was based on studies of </a:t>
            </a:r>
            <a:r>
              <a:rPr lang="en-GB" altLang="en-US" dirty="0" err="1"/>
              <a:t>transnportation</a:t>
            </a:r>
            <a:r>
              <a:rPr lang="en-GB" altLang="en-US" dirty="0"/>
              <a:t> noise and extending it to outdoor noise in general was not based on rigorous logic. The ENG gives specific recommendations on outdoor noise from each kind of transportation source and although it says that CNG guidelines on sources not covered remain valid, the logic in hollowing out the 55/50 guideline for outdoor noise from sources except road/rail/air traffic is even less rigorous.</a:t>
            </a:r>
            <a:endParaRPr lang="en-GB" altLang="en-US" sz="1800" dirty="0"/>
          </a:p>
        </p:txBody>
      </p:sp>
    </p:spTree>
    <p:extLst>
      <p:ext uri="{BB962C8B-B14F-4D97-AF65-F5344CB8AC3E}">
        <p14:creationId xmlns:p14="http://schemas.microsoft.com/office/powerpoint/2010/main" val="3550567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140068"/>
            <a:ext cx="8348464" cy="749742"/>
          </a:xfrm>
        </p:spPr>
        <p:txBody>
          <a:bodyPr/>
          <a:lstStyle/>
          <a:p>
            <a:pPr eaLnBrk="1" hangingPunct="1"/>
            <a:r>
              <a:rPr lang="en-GB" altLang="en-US" sz="3600" dirty="0">
                <a:solidFill>
                  <a:srgbClr val="00B0F0"/>
                </a:solidFill>
              </a:rPr>
              <a:t>The challenges posed</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33</a:t>
            </a:fld>
            <a:endParaRPr lang="en-GB" altLang="en-US" dirty="0"/>
          </a:p>
        </p:txBody>
      </p:sp>
      <p:sp>
        <p:nvSpPr>
          <p:cNvPr id="6" name="TextBox 5">
            <a:extLst>
              <a:ext uri="{FF2B5EF4-FFF2-40B4-BE49-F238E27FC236}">
                <a16:creationId xmlns:a16="http://schemas.microsoft.com/office/drawing/2014/main" id="{621FBEDF-1ADF-DF44-B11B-986CF0487B29}"/>
              </a:ext>
            </a:extLst>
          </p:cNvPr>
          <p:cNvSpPr txBox="1"/>
          <p:nvPr/>
        </p:nvSpPr>
        <p:spPr>
          <a:xfrm>
            <a:off x="258854" y="889810"/>
            <a:ext cx="8218598" cy="2031325"/>
          </a:xfrm>
          <a:prstGeom prst="rect">
            <a:avLst/>
          </a:prstGeom>
          <a:noFill/>
        </p:spPr>
        <p:txBody>
          <a:bodyPr wrap="square">
            <a:spAutoFit/>
          </a:bodyPr>
          <a:lstStyle/>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What use do we make of the recommended levels?</a:t>
            </a:r>
          </a:p>
          <a:p>
            <a:pPr marL="0" indent="0">
              <a:buFont typeface="Wingdings" panose="05000000000000000000" pitchFamily="2" charset="2"/>
              <a:buNone/>
            </a:pPr>
            <a:endParaRPr lang="en-GB" altLang="en-US" dirty="0"/>
          </a:p>
          <a:p>
            <a:pPr marL="0" indent="0">
              <a:buFont typeface="Wingdings" panose="05000000000000000000" pitchFamily="2" charset="2"/>
              <a:buNone/>
            </a:pPr>
            <a:r>
              <a:rPr lang="en-GB" altLang="en-US" dirty="0"/>
              <a:t>In practice, the main use is to apply the associated Exposure </a:t>
            </a:r>
            <a:r>
              <a:rPr lang="en-GB" altLang="en-US" dirty="0" err="1"/>
              <a:t>Responce</a:t>
            </a:r>
            <a:r>
              <a:rPr lang="en-GB" altLang="en-US" dirty="0"/>
              <a:t> Functions to calculate the populations experiencing the benchmark effects, for the purposes of comparing two scenarios, including baseline-v-with development in EIAs.</a:t>
            </a:r>
          </a:p>
        </p:txBody>
      </p:sp>
    </p:spTree>
    <p:extLst>
      <p:ext uri="{BB962C8B-B14F-4D97-AF65-F5344CB8AC3E}">
        <p14:creationId xmlns:p14="http://schemas.microsoft.com/office/powerpoint/2010/main" val="1728356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140068"/>
            <a:ext cx="8348464" cy="749742"/>
          </a:xfrm>
        </p:spPr>
        <p:txBody>
          <a:bodyPr/>
          <a:lstStyle/>
          <a:p>
            <a:pPr eaLnBrk="1" hangingPunct="1"/>
            <a:r>
              <a:rPr lang="en-GB" altLang="en-US" sz="3600" dirty="0">
                <a:solidFill>
                  <a:srgbClr val="00B0F0"/>
                </a:solidFill>
              </a:rPr>
              <a:t>The challenges posed</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34</a:t>
            </a:fld>
            <a:endParaRPr lang="en-GB" altLang="en-US" dirty="0"/>
          </a:p>
        </p:txBody>
      </p:sp>
      <p:sp>
        <p:nvSpPr>
          <p:cNvPr id="6" name="TextBox 5">
            <a:extLst>
              <a:ext uri="{FF2B5EF4-FFF2-40B4-BE49-F238E27FC236}">
                <a16:creationId xmlns:a16="http://schemas.microsoft.com/office/drawing/2014/main" id="{621FBEDF-1ADF-DF44-B11B-986CF0487B29}"/>
              </a:ext>
            </a:extLst>
          </p:cNvPr>
          <p:cNvSpPr txBox="1"/>
          <p:nvPr/>
        </p:nvSpPr>
        <p:spPr>
          <a:xfrm>
            <a:off x="258854" y="889810"/>
            <a:ext cx="8218598" cy="2862322"/>
          </a:xfrm>
          <a:prstGeom prst="rect">
            <a:avLst/>
          </a:prstGeom>
          <a:noFill/>
        </p:spPr>
        <p:txBody>
          <a:bodyPr wrap="square">
            <a:spAutoFit/>
          </a:bodyPr>
          <a:lstStyle/>
          <a:p>
            <a:pPr marL="0" indent="0">
              <a:buFont typeface="Wingdings" panose="05000000000000000000" pitchFamily="2" charset="2"/>
              <a:buNone/>
            </a:pPr>
            <a:endParaRPr lang="en-GB" altLang="en-US" sz="1800" dirty="0"/>
          </a:p>
          <a:p>
            <a:pPr marL="0" indent="0">
              <a:buFont typeface="Wingdings" panose="05000000000000000000" pitchFamily="2" charset="2"/>
              <a:buNone/>
            </a:pPr>
            <a:r>
              <a:rPr lang="en-GB" altLang="en-US" dirty="0"/>
              <a:t>Where does that leave LOAELs and SOAELs?</a:t>
            </a:r>
          </a:p>
          <a:p>
            <a:pPr marL="0" indent="0">
              <a:buFont typeface="Wingdings" panose="05000000000000000000" pitchFamily="2" charset="2"/>
              <a:buNone/>
            </a:pPr>
            <a:endParaRPr lang="en-GB" altLang="en-US" dirty="0"/>
          </a:p>
          <a:p>
            <a:pPr marL="0" indent="0">
              <a:buFont typeface="Wingdings" panose="05000000000000000000" pitchFamily="2" charset="2"/>
              <a:buNone/>
            </a:pPr>
            <a:r>
              <a:rPr lang="en-GB" altLang="en-US" dirty="0"/>
              <a:t>While it is attractive to treat the ENG </a:t>
            </a:r>
            <a:r>
              <a:rPr lang="en-GB" altLang="en-US" dirty="0" err="1"/>
              <a:t>recommende</a:t>
            </a:r>
            <a:r>
              <a:rPr lang="en-GB" altLang="en-US" dirty="0"/>
              <a:t> levels as LOAELs, should that be challenged in an inquiry or a trial, from a forensic point of view the explicit statement in the ENG that the recommendations are not LOELS cannot be avoided.</a:t>
            </a:r>
          </a:p>
          <a:p>
            <a:pPr marL="0" indent="0">
              <a:buFont typeface="Wingdings" panose="05000000000000000000" pitchFamily="2" charset="2"/>
              <a:buNone/>
            </a:pPr>
            <a:endParaRPr lang="en-GB" altLang="en-US" dirty="0"/>
          </a:p>
          <a:p>
            <a:pPr marL="0" indent="0">
              <a:buFont typeface="Wingdings" panose="05000000000000000000" pitchFamily="2" charset="2"/>
              <a:buNone/>
            </a:pPr>
            <a:r>
              <a:rPr lang="en-GB" altLang="en-US" dirty="0"/>
              <a:t>Unlike SOAEL, the LOAEL concept is established in toxicology, and explicitly used in the NNG.</a:t>
            </a:r>
          </a:p>
        </p:txBody>
      </p:sp>
    </p:spTree>
    <p:extLst>
      <p:ext uri="{BB962C8B-B14F-4D97-AF65-F5344CB8AC3E}">
        <p14:creationId xmlns:p14="http://schemas.microsoft.com/office/powerpoint/2010/main" val="15368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528" y="140068"/>
            <a:ext cx="8348464" cy="749742"/>
          </a:xfrm>
        </p:spPr>
        <p:txBody>
          <a:bodyPr/>
          <a:lstStyle/>
          <a:p>
            <a:pPr eaLnBrk="1" hangingPunct="1"/>
            <a:r>
              <a:rPr lang="en-GB" altLang="en-US" sz="3600" dirty="0">
                <a:solidFill>
                  <a:srgbClr val="00B0F0"/>
                </a:solidFill>
              </a:rPr>
              <a:t>The challenges posed</a:t>
            </a:r>
            <a:endParaRPr lang="en-US" altLang="en-US" sz="3600" dirty="0">
              <a:solidFill>
                <a:srgbClr val="00B0F0"/>
              </a:solidFill>
            </a:endParaRPr>
          </a:p>
        </p:txBody>
      </p:sp>
      <p:sp>
        <p:nvSpPr>
          <p:cNvPr id="3" name="Rectangle 2">
            <a:extLst>
              <a:ext uri="{FF2B5EF4-FFF2-40B4-BE49-F238E27FC236}">
                <a16:creationId xmlns:a16="http://schemas.microsoft.com/office/drawing/2014/main" id="{B63C721B-576E-4F97-AAB8-984458B79172}"/>
              </a:ext>
            </a:extLst>
          </p:cNvPr>
          <p:cNvSpPr/>
          <p:nvPr/>
        </p:nvSpPr>
        <p:spPr>
          <a:xfrm>
            <a:off x="575556" y="1196752"/>
            <a:ext cx="7992888"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2" name="Slide Number Placeholder 1">
            <a:extLst>
              <a:ext uri="{FF2B5EF4-FFF2-40B4-BE49-F238E27FC236}">
                <a16:creationId xmlns:a16="http://schemas.microsoft.com/office/drawing/2014/main" id="{CB34B580-3F4E-4063-B4D1-D21F6D1A4BE5}"/>
              </a:ext>
            </a:extLst>
          </p:cNvPr>
          <p:cNvSpPr>
            <a:spLocks noGrp="1"/>
          </p:cNvSpPr>
          <p:nvPr>
            <p:ph type="sldNum" sz="quarter" idx="11"/>
          </p:nvPr>
        </p:nvSpPr>
        <p:spPr/>
        <p:txBody>
          <a:bodyPr/>
          <a:lstStyle/>
          <a:p>
            <a:pPr>
              <a:defRPr/>
            </a:pPr>
            <a:fld id="{37B128E7-0323-4877-B3EE-A9CBDEE48F84}" type="slidenum">
              <a:rPr lang="en-GB" altLang="en-US" smtClean="0"/>
              <a:pPr>
                <a:defRPr/>
              </a:pPr>
              <a:t>35</a:t>
            </a:fld>
            <a:endParaRPr lang="en-GB" altLang="en-US" dirty="0"/>
          </a:p>
        </p:txBody>
      </p:sp>
      <p:sp>
        <p:nvSpPr>
          <p:cNvPr id="6" name="TextBox 5">
            <a:extLst>
              <a:ext uri="{FF2B5EF4-FFF2-40B4-BE49-F238E27FC236}">
                <a16:creationId xmlns:a16="http://schemas.microsoft.com/office/drawing/2014/main" id="{621FBEDF-1ADF-DF44-B11B-986CF0487B29}"/>
              </a:ext>
            </a:extLst>
          </p:cNvPr>
          <p:cNvSpPr txBox="1"/>
          <p:nvPr/>
        </p:nvSpPr>
        <p:spPr>
          <a:xfrm>
            <a:off x="258854" y="889810"/>
            <a:ext cx="8218598" cy="3139321"/>
          </a:xfrm>
          <a:prstGeom prst="rect">
            <a:avLst/>
          </a:prstGeom>
          <a:noFill/>
        </p:spPr>
        <p:txBody>
          <a:bodyPr wrap="square">
            <a:spAutoFit/>
          </a:bodyPr>
          <a:lstStyle/>
          <a:p>
            <a:pPr marL="0" indent="0">
              <a:buFont typeface="Wingdings" panose="05000000000000000000" pitchFamily="2" charset="2"/>
              <a:buNone/>
            </a:pPr>
            <a:r>
              <a:rPr lang="en-GB" altLang="en-US" sz="1800" dirty="0"/>
              <a:t>From the NNG:</a:t>
            </a:r>
          </a:p>
          <a:p>
            <a:pPr marL="0" indent="0">
              <a:buFont typeface="Wingdings" panose="05000000000000000000" pitchFamily="2" charset="2"/>
              <a:buNone/>
            </a:pPr>
            <a:endParaRPr lang="en-GB" altLang="en-US" dirty="0"/>
          </a:p>
          <a:p>
            <a:pPr marL="0" indent="0">
              <a:buFont typeface="Wingdings" panose="05000000000000000000" pitchFamily="2" charset="2"/>
              <a:buNone/>
            </a:pPr>
            <a:r>
              <a:rPr lang="en-GB" altLang="en-US" sz="1800" dirty="0"/>
              <a:t>“The no observed adverse effect level (NOAEL) is a concept from toxicology, and is defined as the greatest concentration which causes no detectable adverse alteration of morphology, functional capacity, growth, development or lifespan of the target organism. For the topic of night noise (where the adversity of effects is not always clear) this concept is less useful. Instead, the observed effect thresholds are provided: the level above which an effect starts to occur or </a:t>
            </a:r>
            <a:r>
              <a:rPr lang="en-GB" altLang="en-US" sz="1800" b="1" dirty="0"/>
              <a:t>shows itself to be dependent on the exposure level</a:t>
            </a:r>
            <a:r>
              <a:rPr lang="en-GB" altLang="en-US" sz="1800" dirty="0"/>
              <a:t>. It can also be a serious pathological effect, such as myocardial infarctions, or a changed physiological effect, such as increased body movement.”</a:t>
            </a:r>
          </a:p>
        </p:txBody>
      </p:sp>
    </p:spTree>
    <p:extLst>
      <p:ext uri="{BB962C8B-B14F-4D97-AF65-F5344CB8AC3E}">
        <p14:creationId xmlns:p14="http://schemas.microsoft.com/office/powerpoint/2010/main" val="119914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915816" y="6073775"/>
            <a:ext cx="6228184" cy="647700"/>
          </a:xfrm>
        </p:spPr>
        <p:txBody>
          <a:bodyPr/>
          <a:lstStyle/>
          <a:p>
            <a:pPr algn="l" eaLnBrk="1" hangingPunct="1"/>
            <a:r>
              <a:rPr lang="en-US" altLang="en-US" sz="2400" dirty="0">
                <a:solidFill>
                  <a:srgbClr val="00B0F0"/>
                </a:solidFill>
              </a:rPr>
              <a:t>Community Noise, 1995</a:t>
            </a:r>
          </a:p>
        </p:txBody>
      </p:sp>
      <p:pic>
        <p:nvPicPr>
          <p:cNvPr id="2" name="Picture 1">
            <a:extLst>
              <a:ext uri="{FF2B5EF4-FFF2-40B4-BE49-F238E27FC236}">
                <a16:creationId xmlns:a16="http://schemas.microsoft.com/office/drawing/2014/main" id="{318CCC49-8EEF-44F1-95B0-264C2FE0558F}"/>
              </a:ext>
            </a:extLst>
          </p:cNvPr>
          <p:cNvPicPr>
            <a:picLocks noChangeAspect="1"/>
          </p:cNvPicPr>
          <p:nvPr/>
        </p:nvPicPr>
        <p:blipFill>
          <a:blip r:embed="rId3"/>
          <a:stretch>
            <a:fillRect/>
          </a:stretch>
        </p:blipFill>
        <p:spPr>
          <a:xfrm>
            <a:off x="773341" y="548680"/>
            <a:ext cx="7938611" cy="5274850"/>
          </a:xfrm>
          <a:prstGeom prst="rect">
            <a:avLst/>
          </a:prstGeom>
        </p:spPr>
      </p:pic>
      <p:sp>
        <p:nvSpPr>
          <p:cNvPr id="3" name="Slide Number Placeholder 2">
            <a:extLst>
              <a:ext uri="{FF2B5EF4-FFF2-40B4-BE49-F238E27FC236}">
                <a16:creationId xmlns:a16="http://schemas.microsoft.com/office/drawing/2014/main" id="{7C78259E-CD1D-408C-A057-F9F613913FBE}"/>
              </a:ext>
            </a:extLst>
          </p:cNvPr>
          <p:cNvSpPr>
            <a:spLocks noGrp="1"/>
          </p:cNvSpPr>
          <p:nvPr>
            <p:ph type="sldNum" sz="quarter" idx="11"/>
          </p:nvPr>
        </p:nvSpPr>
        <p:spPr/>
        <p:txBody>
          <a:bodyPr/>
          <a:lstStyle/>
          <a:p>
            <a:pPr>
              <a:defRPr/>
            </a:pPr>
            <a:fld id="{37B128E7-0323-4877-B3EE-A9CBDEE48F84}" type="slidenum">
              <a:rPr lang="en-GB" altLang="en-US" smtClean="0"/>
              <a:pPr>
                <a:defRPr/>
              </a:pPr>
              <a:t>4</a:t>
            </a:fld>
            <a:endParaRPr lang="en-GB" altLang="en-US" dirty="0"/>
          </a:p>
        </p:txBody>
      </p:sp>
    </p:spTree>
    <p:extLst>
      <p:ext uri="{BB962C8B-B14F-4D97-AF65-F5344CB8AC3E}">
        <p14:creationId xmlns:p14="http://schemas.microsoft.com/office/powerpoint/2010/main" val="321629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Night Noise Guidelines for Europe</a:t>
            </a:r>
          </a:p>
        </p:txBody>
      </p:sp>
      <p:sp>
        <p:nvSpPr>
          <p:cNvPr id="2" name="Slide Number Placeholder 1">
            <a:extLst>
              <a:ext uri="{FF2B5EF4-FFF2-40B4-BE49-F238E27FC236}">
                <a16:creationId xmlns:a16="http://schemas.microsoft.com/office/drawing/2014/main" id="{C2DD52B0-7479-4C8F-A1E0-583529200F3C}"/>
              </a:ext>
            </a:extLst>
          </p:cNvPr>
          <p:cNvSpPr>
            <a:spLocks noGrp="1"/>
          </p:cNvSpPr>
          <p:nvPr>
            <p:ph type="sldNum" sz="quarter" idx="11"/>
          </p:nvPr>
        </p:nvSpPr>
        <p:spPr/>
        <p:txBody>
          <a:bodyPr/>
          <a:lstStyle/>
          <a:p>
            <a:pPr>
              <a:defRPr/>
            </a:pPr>
            <a:fld id="{37B128E7-0323-4877-B3EE-A9CBDEE48F84}" type="slidenum">
              <a:rPr lang="en-GB" altLang="en-US" smtClean="0"/>
              <a:pPr>
                <a:defRPr/>
              </a:pPr>
              <a:t>5</a:t>
            </a:fld>
            <a:endParaRPr lang="en-GB" altLang="en-US" dirty="0"/>
          </a:p>
        </p:txBody>
      </p:sp>
      <p:sp>
        <p:nvSpPr>
          <p:cNvPr id="6" name="Content Placeholder 1">
            <a:extLst>
              <a:ext uri="{FF2B5EF4-FFF2-40B4-BE49-F238E27FC236}">
                <a16:creationId xmlns:a16="http://schemas.microsoft.com/office/drawing/2014/main" id="{E9FAD937-A1CC-433E-90C4-58CFC04A0733}"/>
              </a:ext>
            </a:extLst>
          </p:cNvPr>
          <p:cNvSpPr txBox="1">
            <a:spLocks/>
          </p:cNvSpPr>
          <p:nvPr/>
        </p:nvSpPr>
        <p:spPr bwMode="auto">
          <a:xfrm>
            <a:off x="468312" y="105273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buFont typeface="Wingdings" panose="05000000000000000000" pitchFamily="2" charset="2"/>
              <a:buNone/>
            </a:pPr>
            <a:r>
              <a:rPr lang="en-GB" altLang="en-US" sz="1800" kern="0" dirty="0"/>
              <a:t>LOAEL (lowest observed adverse effect level)	40 dB </a:t>
            </a:r>
            <a:r>
              <a:rPr lang="en-GB" altLang="en-US" sz="1800" kern="0" dirty="0" err="1"/>
              <a:t>L</a:t>
            </a:r>
            <a:r>
              <a:rPr lang="en-GB" altLang="en-US" sz="1800" kern="0" baseline="-25000" dirty="0" err="1"/>
              <a:t>night</a:t>
            </a:r>
            <a:r>
              <a:rPr lang="en-GB" altLang="en-US" sz="1800" kern="0" baseline="-25000" dirty="0"/>
              <a:t>, outside	</a:t>
            </a:r>
          </a:p>
          <a:p>
            <a:pPr>
              <a:buFont typeface="Wingdings" panose="05000000000000000000" pitchFamily="2" charset="2"/>
              <a:buNone/>
            </a:pPr>
            <a:r>
              <a:rPr lang="en-GB" altLang="en-US" sz="1800" kern="0" dirty="0"/>
              <a:t>(Night noise guideline)</a:t>
            </a:r>
          </a:p>
          <a:p>
            <a:pPr>
              <a:buFont typeface="Wingdings" panose="05000000000000000000" pitchFamily="2" charset="2"/>
              <a:buNone/>
            </a:pPr>
            <a:endParaRPr lang="en-GB" altLang="en-US" sz="1800" kern="0" dirty="0"/>
          </a:p>
          <a:p>
            <a:pPr>
              <a:buFont typeface="Wingdings" panose="05000000000000000000" pitchFamily="2" charset="2"/>
              <a:buNone/>
            </a:pPr>
            <a:r>
              <a:rPr lang="en-GB" altLang="en-US" sz="1800" kern="0" dirty="0"/>
              <a:t>“Above 55 dB the cardiovascular effects become the major public health concern”		</a:t>
            </a:r>
          </a:p>
          <a:p>
            <a:pPr>
              <a:buFont typeface="Wingdings" panose="05000000000000000000" pitchFamily="2" charset="2"/>
              <a:buNone/>
            </a:pPr>
            <a:r>
              <a:rPr lang="en-GB" altLang="en-US" sz="1800" kern="0" dirty="0"/>
              <a:t>(Interim target)</a:t>
            </a:r>
          </a:p>
          <a:p>
            <a:pPr>
              <a:buFont typeface="Wingdings" panose="05000000000000000000" pitchFamily="2" charset="2"/>
              <a:buNone/>
            </a:pPr>
            <a:endParaRPr lang="en-GB" altLang="en-US" sz="1800" kern="0" dirty="0"/>
          </a:p>
          <a:p>
            <a:pPr>
              <a:buFont typeface="Wingdings" panose="05000000000000000000" pitchFamily="2" charset="2"/>
              <a:buNone/>
            </a:pPr>
            <a:r>
              <a:rPr lang="en-GB" sz="1800" kern="0" dirty="0"/>
              <a:t>“we propose to assume that </a:t>
            </a:r>
            <a:r>
              <a:rPr lang="en-GB" sz="1800" kern="0" dirty="0" err="1"/>
              <a:t>NOEL</a:t>
            </a:r>
            <a:r>
              <a:rPr lang="en-GB" sz="1800" kern="0" baseline="-25000" dirty="0" err="1"/>
              <a:t>Amax</a:t>
            </a:r>
            <a:r>
              <a:rPr lang="en-GB" sz="1800" kern="0" dirty="0"/>
              <a:t>= 32 dB(A) [in the sleeping room] and set a health-based night-time noise limit that is tolerant for transportation noise events with LAmax~32 dB(A).</a:t>
            </a:r>
          </a:p>
          <a:p>
            <a:pPr>
              <a:buFont typeface="Wingdings" panose="05000000000000000000" pitchFamily="2" charset="2"/>
              <a:buNone/>
            </a:pPr>
            <a:endParaRPr lang="en-GB" sz="1800" kern="0" dirty="0"/>
          </a:p>
          <a:p>
            <a:pPr>
              <a:buFont typeface="Wingdings" panose="05000000000000000000" pitchFamily="2" charset="2"/>
              <a:buNone/>
            </a:pPr>
            <a:r>
              <a:rPr lang="en-GB" sz="1800" kern="0" dirty="0"/>
              <a:t>“we propose to assume that </a:t>
            </a:r>
            <a:r>
              <a:rPr lang="en-GB" sz="1800" kern="0" dirty="0" err="1"/>
              <a:t>NOAEL</a:t>
            </a:r>
            <a:r>
              <a:rPr lang="en-GB" sz="1800" kern="0" baseline="-25000" dirty="0" err="1"/>
              <a:t>Amax</a:t>
            </a:r>
            <a:r>
              <a:rPr lang="en-GB" sz="1800" kern="0" dirty="0"/>
              <a:t>= 42 dB(A) [in the sleeping room] and set a health-based night-time noise limit that does not tolerate transportation noise events with </a:t>
            </a:r>
            <a:r>
              <a:rPr lang="en-GB" sz="1800" kern="0" dirty="0" err="1"/>
              <a:t>L</a:t>
            </a:r>
            <a:r>
              <a:rPr lang="en-GB" sz="1800" kern="0" baseline="-25000" dirty="0" err="1"/>
              <a:t>Amax</a:t>
            </a:r>
            <a:r>
              <a:rPr lang="en-GB" sz="1800" kern="0" dirty="0"/>
              <a:t>&gt; 42 dB(A).”</a:t>
            </a:r>
            <a:endParaRPr lang="en-GB" altLang="en-US" sz="1800" kern="0" dirty="0"/>
          </a:p>
        </p:txBody>
      </p:sp>
    </p:spTree>
    <p:extLst>
      <p:ext uri="{BB962C8B-B14F-4D97-AF65-F5344CB8AC3E}">
        <p14:creationId xmlns:p14="http://schemas.microsoft.com/office/powerpoint/2010/main" val="84467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Environmental Noise Guidelines for the European Region 2018 - Status</a:t>
            </a:r>
          </a:p>
        </p:txBody>
      </p:sp>
      <p:sp>
        <p:nvSpPr>
          <p:cNvPr id="5123" name="Rectangle 3"/>
          <p:cNvSpPr>
            <a:spLocks noGrp="1" noChangeArrowheads="1"/>
          </p:cNvSpPr>
          <p:nvPr>
            <p:ph type="subTitle" idx="1"/>
          </p:nvPr>
        </p:nvSpPr>
        <p:spPr>
          <a:xfrm>
            <a:off x="1149388" y="1700808"/>
            <a:ext cx="6840760" cy="4226024"/>
          </a:xfrm>
        </p:spPr>
        <p:txBody>
          <a:bodyPr/>
          <a:lstStyle/>
          <a:p>
            <a:pPr marL="914400" lvl="1" indent="-457200" algn="l" eaLnBrk="1" hangingPunct="1">
              <a:buAutoNum type="arabicPeriod"/>
            </a:pPr>
            <a:endParaRPr lang="en-US" altLang="en-US" sz="2400" b="1" dirty="0">
              <a:solidFill>
                <a:srgbClr val="A394BE"/>
              </a:solidFill>
              <a:ea typeface="+mn-ea"/>
              <a:cs typeface="+mn-cs"/>
            </a:endParaRPr>
          </a:p>
          <a:p>
            <a:pPr eaLnBrk="1" hangingPunct="1"/>
            <a:r>
              <a:rPr lang="en-GB" sz="2000" dirty="0"/>
              <a:t>“The current environmental noise guidelines for the European Region supersede the CNG from 1999. Nevertheless, the GDG recommends that all CNG indoor guideline values and any values not covered by the current guidelines (such as industrial noise and shopping areas) remain valid.”</a:t>
            </a:r>
          </a:p>
          <a:p>
            <a:pPr eaLnBrk="1" hangingPunct="1"/>
            <a:endParaRPr lang="en-GB" altLang="en-US" sz="2000" b="1" dirty="0">
              <a:solidFill>
                <a:srgbClr val="A394BE"/>
              </a:solidFill>
            </a:endParaRPr>
          </a:p>
          <a:p>
            <a:pPr eaLnBrk="1" hangingPunct="1"/>
            <a:r>
              <a:rPr lang="en-GB" altLang="en-US" sz="2000" dirty="0"/>
              <a:t>“the current guidelines complement the NNG from 2009”</a:t>
            </a:r>
            <a:endParaRPr lang="en-US" altLang="en-US" sz="2000" dirty="0"/>
          </a:p>
          <a:p>
            <a:pPr eaLnBrk="1" hangingPunct="1"/>
            <a:endParaRPr lang="en-US" altLang="en-US" sz="2000" b="1" dirty="0">
              <a:solidFill>
                <a:srgbClr val="A394BE"/>
              </a:solidFill>
            </a:endParaRPr>
          </a:p>
          <a:p>
            <a:pPr eaLnBrk="1" hangingPunct="1"/>
            <a:endParaRPr lang="en-US" altLang="en-US" sz="2400" b="1" dirty="0">
              <a:solidFill>
                <a:srgbClr val="A394BE"/>
              </a:solidFill>
            </a:endParaRPr>
          </a:p>
          <a:p>
            <a:pPr eaLnBrk="1" hangingPunct="1"/>
            <a:endParaRPr lang="en-US" altLang="en-US" sz="2400" b="1" dirty="0">
              <a:solidFill>
                <a:srgbClr val="A394BE"/>
              </a:solidFill>
            </a:endParaRPr>
          </a:p>
        </p:txBody>
      </p:sp>
      <p:sp>
        <p:nvSpPr>
          <p:cNvPr id="2" name="Slide Number Placeholder 1">
            <a:extLst>
              <a:ext uri="{FF2B5EF4-FFF2-40B4-BE49-F238E27FC236}">
                <a16:creationId xmlns:a16="http://schemas.microsoft.com/office/drawing/2014/main" id="{C2DD52B0-7479-4C8F-A1E0-583529200F3C}"/>
              </a:ext>
            </a:extLst>
          </p:cNvPr>
          <p:cNvSpPr>
            <a:spLocks noGrp="1"/>
          </p:cNvSpPr>
          <p:nvPr>
            <p:ph type="sldNum" sz="quarter" idx="11"/>
          </p:nvPr>
        </p:nvSpPr>
        <p:spPr/>
        <p:txBody>
          <a:bodyPr/>
          <a:lstStyle/>
          <a:p>
            <a:pPr>
              <a:defRPr/>
            </a:pPr>
            <a:fld id="{37B128E7-0323-4877-B3EE-A9CBDEE48F84}" type="slidenum">
              <a:rPr lang="en-GB" altLang="en-US" smtClean="0"/>
              <a:pPr>
                <a:defRPr/>
              </a:pPr>
              <a:t>6</a:t>
            </a:fld>
            <a:endParaRPr lang="en-GB" altLang="en-US" dirty="0"/>
          </a:p>
        </p:txBody>
      </p:sp>
    </p:spTree>
    <p:extLst>
      <p:ext uri="{BB962C8B-B14F-4D97-AF65-F5344CB8AC3E}">
        <p14:creationId xmlns:p14="http://schemas.microsoft.com/office/powerpoint/2010/main" val="89393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24013" y="260350"/>
            <a:ext cx="7772400" cy="647700"/>
          </a:xfrm>
        </p:spPr>
        <p:txBody>
          <a:bodyPr/>
          <a:lstStyle/>
          <a:p>
            <a:pPr eaLnBrk="1" hangingPunct="1"/>
            <a:r>
              <a:rPr lang="en-US" altLang="en-US" sz="3200" dirty="0">
                <a:solidFill>
                  <a:srgbClr val="00B0F0"/>
                </a:solidFill>
              </a:rPr>
              <a:t>Environmental Noise Guidelines for the European Region 2018 – </a:t>
            </a:r>
            <a:r>
              <a:rPr lang="en-GB" altLang="en-US" sz="3200" dirty="0">
                <a:solidFill>
                  <a:srgbClr val="00B0F0"/>
                </a:solidFill>
              </a:rPr>
              <a:t>KEY POINTS</a:t>
            </a:r>
            <a:endParaRPr lang="en-US" altLang="en-US" sz="3200" dirty="0">
              <a:solidFill>
                <a:srgbClr val="00B0F0"/>
              </a:solidFill>
            </a:endParaRPr>
          </a:p>
        </p:txBody>
      </p:sp>
      <p:sp>
        <p:nvSpPr>
          <p:cNvPr id="5123" name="Rectangle 3"/>
          <p:cNvSpPr>
            <a:spLocks noGrp="1" noChangeArrowheads="1"/>
          </p:cNvSpPr>
          <p:nvPr>
            <p:ph type="subTitle" idx="1"/>
          </p:nvPr>
        </p:nvSpPr>
        <p:spPr>
          <a:xfrm>
            <a:off x="1151620" y="1124395"/>
            <a:ext cx="6840760" cy="4796879"/>
          </a:xfrm>
        </p:spPr>
        <p:txBody>
          <a:bodyPr/>
          <a:lstStyle/>
          <a:p>
            <a:pPr marL="285750" indent="-285750" algn="l" eaLnBrk="1" hangingPunct="1">
              <a:buFont typeface="Wingdings" pitchFamily="2" charset="2"/>
              <a:buChar char="v"/>
            </a:pPr>
            <a:r>
              <a:rPr lang="en-GB" sz="1600" dirty="0"/>
              <a:t>The recommended levels are only valid for the specific sources in isolation – road, rail, aircraft, wind farms and leisure</a:t>
            </a:r>
          </a:p>
          <a:p>
            <a:pPr marL="285750" indent="-285750" algn="l" eaLnBrk="1" hangingPunct="1">
              <a:buFont typeface="Wingdings" pitchFamily="2" charset="2"/>
              <a:buChar char="v"/>
            </a:pPr>
            <a:endParaRPr lang="en-GB" sz="1600" dirty="0"/>
          </a:p>
          <a:p>
            <a:pPr marL="285750" indent="-285750" algn="l" eaLnBrk="1" hangingPunct="1">
              <a:buFont typeface="Wingdings" pitchFamily="2" charset="2"/>
              <a:buChar char="v"/>
            </a:pPr>
            <a:r>
              <a:rPr lang="en-GB" sz="1600" dirty="0"/>
              <a:t>Combination of effects can by done through DALYs (with caution)</a:t>
            </a:r>
          </a:p>
          <a:p>
            <a:pPr marL="285750" indent="-285750" algn="l" eaLnBrk="1" hangingPunct="1">
              <a:buFont typeface="Wingdings" pitchFamily="2" charset="2"/>
              <a:buChar char="v"/>
            </a:pPr>
            <a:endParaRPr lang="en-GB" sz="1600" dirty="0"/>
          </a:p>
          <a:p>
            <a:pPr marL="285750" indent="-285750" algn="l" eaLnBrk="1" hangingPunct="1">
              <a:buFont typeface="Wingdings" pitchFamily="2" charset="2"/>
              <a:buChar char="v"/>
            </a:pPr>
            <a:r>
              <a:rPr lang="en-GB" sz="1600" dirty="0"/>
              <a:t>The noise levels recommended are  </a:t>
            </a:r>
            <a:r>
              <a:rPr lang="en-GB" altLang="en-US" sz="1600" b="1" u="sng" dirty="0">
                <a:solidFill>
                  <a:srgbClr val="A394BE"/>
                </a:solidFill>
              </a:rPr>
              <a:t>incident sound</a:t>
            </a:r>
            <a:r>
              <a:rPr lang="en-GB" altLang="en-US" sz="1600" b="1" dirty="0">
                <a:solidFill>
                  <a:srgbClr val="A394BE"/>
                </a:solidFill>
              </a:rPr>
              <a:t> </a:t>
            </a:r>
            <a:endParaRPr lang="en-US" altLang="en-US" sz="1600" b="1" dirty="0">
              <a:solidFill>
                <a:srgbClr val="A394BE"/>
              </a:solidFill>
            </a:endParaRPr>
          </a:p>
          <a:p>
            <a:pPr marL="285750" indent="-285750" eaLnBrk="1" hangingPunct="1">
              <a:buFont typeface="Wingdings" pitchFamily="2" charset="2"/>
              <a:buChar char="v"/>
            </a:pPr>
            <a:endParaRPr lang="en-US" altLang="en-US" sz="1600" b="1" dirty="0">
              <a:solidFill>
                <a:srgbClr val="A394BE"/>
              </a:solidFill>
            </a:endParaRPr>
          </a:p>
          <a:p>
            <a:pPr marL="285750" indent="-285750" algn="l" eaLnBrk="1" hangingPunct="1">
              <a:buFont typeface="Wingdings" pitchFamily="2" charset="2"/>
              <a:buChar char="v"/>
            </a:pPr>
            <a:r>
              <a:rPr lang="en-GB" sz="1600" dirty="0"/>
              <a:t>It is explicitly stated that the recommended levels are </a:t>
            </a:r>
            <a:r>
              <a:rPr lang="en-GB" sz="1600" b="1" u="sng" dirty="0">
                <a:solidFill>
                  <a:schemeClr val="accent2">
                    <a:lumMod val="40000"/>
                    <a:lumOff val="60000"/>
                  </a:schemeClr>
                </a:solidFill>
              </a:rPr>
              <a:t>not LOAEL</a:t>
            </a:r>
            <a:r>
              <a:rPr lang="en-GB" sz="1600" dirty="0"/>
              <a:t>s</a:t>
            </a:r>
          </a:p>
          <a:p>
            <a:pPr marL="285750" indent="-285750" algn="l" eaLnBrk="1" hangingPunct="1">
              <a:buFont typeface="Wingdings" pitchFamily="2" charset="2"/>
              <a:buChar char="v"/>
            </a:pPr>
            <a:endParaRPr lang="en-GB" sz="1600" dirty="0"/>
          </a:p>
          <a:p>
            <a:pPr marL="285750" indent="-285750" algn="l" eaLnBrk="1" hangingPunct="1">
              <a:buFont typeface="Wingdings" pitchFamily="2" charset="2"/>
              <a:buChar char="v"/>
            </a:pPr>
            <a:r>
              <a:rPr lang="en-GB" altLang="en-US" sz="1600" dirty="0"/>
              <a:t>While the CNG indoor levels survive, compliance with them does not avoid the 2018 recommendations if outdoor levels are still exceeded</a:t>
            </a:r>
          </a:p>
          <a:p>
            <a:pPr marL="285750" indent="-285750" algn="l" eaLnBrk="1" hangingPunct="1">
              <a:buFont typeface="Wingdings" pitchFamily="2" charset="2"/>
              <a:buChar char="v"/>
            </a:pPr>
            <a:endParaRPr lang="en-GB" altLang="en-US" sz="1600" dirty="0"/>
          </a:p>
          <a:p>
            <a:pPr marL="285750" indent="-285750" algn="l" eaLnBrk="1" hangingPunct="1">
              <a:buFont typeface="Wingdings" pitchFamily="2" charset="2"/>
              <a:buChar char="v"/>
            </a:pPr>
            <a:r>
              <a:rPr lang="en-GB" altLang="en-US" sz="1600" dirty="0"/>
              <a:t>The benchmarks that produce the lowest recommended levels are not necessarily the most important – incidence of IHD for road traffic</a:t>
            </a:r>
          </a:p>
          <a:p>
            <a:pPr marL="285750" indent="-285750" algn="l" eaLnBrk="1" hangingPunct="1">
              <a:buFont typeface="Wingdings" pitchFamily="2" charset="2"/>
              <a:buChar char="v"/>
            </a:pPr>
            <a:endParaRPr lang="en-GB" altLang="en-US" sz="1600" dirty="0"/>
          </a:p>
          <a:p>
            <a:pPr marL="285750" indent="-285750" algn="l" eaLnBrk="1" hangingPunct="1">
              <a:buFont typeface="Wingdings" pitchFamily="2" charset="2"/>
              <a:buChar char="v"/>
            </a:pPr>
            <a:r>
              <a:rPr lang="en-GB" altLang="en-US" sz="1600" dirty="0"/>
              <a:t>Local is best – most relevant for aircraft noise in the UK</a:t>
            </a:r>
            <a:endParaRPr lang="en-US" altLang="en-US" sz="1600" dirty="0"/>
          </a:p>
        </p:txBody>
      </p:sp>
      <p:sp>
        <p:nvSpPr>
          <p:cNvPr id="2" name="Slide Number Placeholder 1">
            <a:extLst>
              <a:ext uri="{FF2B5EF4-FFF2-40B4-BE49-F238E27FC236}">
                <a16:creationId xmlns:a16="http://schemas.microsoft.com/office/drawing/2014/main" id="{C2DD52B0-7479-4C8F-A1E0-583529200F3C}"/>
              </a:ext>
            </a:extLst>
          </p:cNvPr>
          <p:cNvSpPr>
            <a:spLocks noGrp="1"/>
          </p:cNvSpPr>
          <p:nvPr>
            <p:ph type="sldNum" sz="quarter" idx="11"/>
          </p:nvPr>
        </p:nvSpPr>
        <p:spPr/>
        <p:txBody>
          <a:bodyPr/>
          <a:lstStyle/>
          <a:p>
            <a:pPr>
              <a:defRPr/>
            </a:pPr>
            <a:fld id="{37B128E7-0323-4877-B3EE-A9CBDEE48F84}" type="slidenum">
              <a:rPr lang="en-GB" altLang="en-US" smtClean="0"/>
              <a:pPr>
                <a:defRPr/>
              </a:pPr>
              <a:t>7</a:t>
            </a:fld>
            <a:endParaRPr lang="en-GB" altLang="en-US" dirty="0"/>
          </a:p>
        </p:txBody>
      </p:sp>
    </p:spTree>
    <p:extLst>
      <p:ext uri="{BB962C8B-B14F-4D97-AF65-F5344CB8AC3E}">
        <p14:creationId xmlns:p14="http://schemas.microsoft.com/office/powerpoint/2010/main" val="95680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Environmental Noise Guidelines for the European Region 2018 - Status</a:t>
            </a:r>
          </a:p>
        </p:txBody>
      </p:sp>
      <p:sp>
        <p:nvSpPr>
          <p:cNvPr id="5123" name="Rectangle 3"/>
          <p:cNvSpPr>
            <a:spLocks noGrp="1" noChangeArrowheads="1"/>
          </p:cNvSpPr>
          <p:nvPr>
            <p:ph type="subTitle" idx="1"/>
          </p:nvPr>
        </p:nvSpPr>
        <p:spPr>
          <a:xfrm>
            <a:off x="1149388" y="1700808"/>
            <a:ext cx="6840760" cy="4226024"/>
          </a:xfrm>
        </p:spPr>
        <p:txBody>
          <a:bodyPr/>
          <a:lstStyle/>
          <a:p>
            <a:pPr marL="914400" lvl="1" indent="-457200" algn="l" eaLnBrk="1" hangingPunct="1">
              <a:buAutoNum type="arabicPeriod"/>
            </a:pPr>
            <a:endParaRPr lang="en-US" altLang="en-US" sz="2400" b="1" dirty="0">
              <a:solidFill>
                <a:srgbClr val="A394BE"/>
              </a:solidFill>
              <a:ea typeface="+mn-ea"/>
              <a:cs typeface="+mn-cs"/>
            </a:endParaRPr>
          </a:p>
          <a:p>
            <a:pPr eaLnBrk="1" hangingPunct="1"/>
            <a:r>
              <a:rPr lang="en-GB" sz="2000" dirty="0"/>
              <a:t>The 2018 ENG contain two types of recommendation:</a:t>
            </a:r>
          </a:p>
          <a:p>
            <a:pPr eaLnBrk="1" hangingPunct="1"/>
            <a:endParaRPr lang="en-GB" altLang="en-US" sz="2000" dirty="0"/>
          </a:p>
          <a:p>
            <a:pPr marL="342900" indent="-342900" algn="l" eaLnBrk="1" hangingPunct="1">
              <a:buFont typeface="Arial" panose="020B0604020202020204" pitchFamily="34" charset="0"/>
              <a:buChar char="•"/>
            </a:pPr>
            <a:r>
              <a:rPr lang="en-GB" altLang="en-US" sz="2000" dirty="0"/>
              <a:t>Benchmarks – what is an acceptable percentage highly annoyed?</a:t>
            </a:r>
          </a:p>
          <a:p>
            <a:pPr marL="342900" indent="-342900" algn="l" eaLnBrk="1" hangingPunct="1">
              <a:buFont typeface="Arial" panose="020B0604020202020204" pitchFamily="34" charset="0"/>
              <a:buChar char="•"/>
            </a:pPr>
            <a:r>
              <a:rPr lang="en-GB" altLang="en-US" sz="2000" dirty="0"/>
              <a:t>Exposure response functions (ERFs) – what noise levels go with the benchmarks? </a:t>
            </a:r>
          </a:p>
          <a:p>
            <a:pPr eaLnBrk="1" hangingPunct="1"/>
            <a:endParaRPr lang="en-US" altLang="en-US" sz="2000" dirty="0"/>
          </a:p>
          <a:p>
            <a:pPr eaLnBrk="1" hangingPunct="1"/>
            <a:endParaRPr lang="en-US" altLang="en-US" sz="2000" b="1" dirty="0">
              <a:solidFill>
                <a:srgbClr val="A394BE"/>
              </a:solidFill>
            </a:endParaRPr>
          </a:p>
          <a:p>
            <a:pPr eaLnBrk="1" hangingPunct="1"/>
            <a:endParaRPr lang="en-US" altLang="en-US" sz="2400" b="1" dirty="0">
              <a:solidFill>
                <a:srgbClr val="A394BE"/>
              </a:solidFill>
            </a:endParaRPr>
          </a:p>
          <a:p>
            <a:pPr eaLnBrk="1" hangingPunct="1"/>
            <a:endParaRPr lang="en-US" altLang="en-US" sz="2400" b="1" dirty="0">
              <a:solidFill>
                <a:srgbClr val="A394BE"/>
              </a:solidFill>
            </a:endParaRPr>
          </a:p>
        </p:txBody>
      </p:sp>
      <p:sp>
        <p:nvSpPr>
          <p:cNvPr id="2" name="Slide Number Placeholder 1">
            <a:extLst>
              <a:ext uri="{FF2B5EF4-FFF2-40B4-BE49-F238E27FC236}">
                <a16:creationId xmlns:a16="http://schemas.microsoft.com/office/drawing/2014/main" id="{C2DD52B0-7479-4C8F-A1E0-583529200F3C}"/>
              </a:ext>
            </a:extLst>
          </p:cNvPr>
          <p:cNvSpPr>
            <a:spLocks noGrp="1"/>
          </p:cNvSpPr>
          <p:nvPr>
            <p:ph type="sldNum" sz="quarter" idx="11"/>
          </p:nvPr>
        </p:nvSpPr>
        <p:spPr/>
        <p:txBody>
          <a:bodyPr/>
          <a:lstStyle/>
          <a:p>
            <a:pPr>
              <a:defRPr/>
            </a:pPr>
            <a:fld id="{37B128E7-0323-4877-B3EE-A9CBDEE48F84}" type="slidenum">
              <a:rPr lang="en-GB" altLang="en-US" smtClean="0"/>
              <a:pPr>
                <a:defRPr/>
              </a:pPr>
              <a:t>8</a:t>
            </a:fld>
            <a:endParaRPr lang="en-GB" altLang="en-US" dirty="0"/>
          </a:p>
        </p:txBody>
      </p:sp>
    </p:spTree>
    <p:extLst>
      <p:ext uri="{BB962C8B-B14F-4D97-AF65-F5344CB8AC3E}">
        <p14:creationId xmlns:p14="http://schemas.microsoft.com/office/powerpoint/2010/main" val="172266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60350"/>
            <a:ext cx="7772400" cy="647700"/>
          </a:xfrm>
        </p:spPr>
        <p:txBody>
          <a:bodyPr/>
          <a:lstStyle/>
          <a:p>
            <a:pPr eaLnBrk="1" hangingPunct="1"/>
            <a:r>
              <a:rPr lang="en-US" altLang="en-US" sz="3200" dirty="0">
                <a:solidFill>
                  <a:srgbClr val="00B0F0"/>
                </a:solidFill>
              </a:rPr>
              <a:t>The benchmarks</a:t>
            </a:r>
          </a:p>
        </p:txBody>
      </p:sp>
      <p:graphicFrame>
        <p:nvGraphicFramePr>
          <p:cNvPr id="3" name="Table 2">
            <a:extLst>
              <a:ext uri="{FF2B5EF4-FFF2-40B4-BE49-F238E27FC236}">
                <a16:creationId xmlns:a16="http://schemas.microsoft.com/office/drawing/2014/main" id="{66B7ED63-2638-48A8-91B8-617CB2ECE351}"/>
              </a:ext>
            </a:extLst>
          </p:cNvPr>
          <p:cNvGraphicFramePr>
            <a:graphicFrameLocks noGrp="1"/>
          </p:cNvGraphicFramePr>
          <p:nvPr>
            <p:extLst/>
          </p:nvPr>
        </p:nvGraphicFramePr>
        <p:xfrm>
          <a:off x="1763688" y="1546860"/>
          <a:ext cx="5725160" cy="2849880"/>
        </p:xfrm>
        <a:graphic>
          <a:graphicData uri="http://schemas.openxmlformats.org/drawingml/2006/table">
            <a:tbl>
              <a:tblPr firstRow="1" firstCol="1" bandRow="1">
                <a:tableStyleId>{5C22544A-7EE6-4342-B048-85BDC9FD1C3A}</a:tableStyleId>
              </a:tblPr>
              <a:tblGrid>
                <a:gridCol w="3035300">
                  <a:extLst>
                    <a:ext uri="{9D8B030D-6E8A-4147-A177-3AD203B41FA5}">
                      <a16:colId xmlns:a16="http://schemas.microsoft.com/office/drawing/2014/main" val="939695029"/>
                    </a:ext>
                  </a:extLst>
                </a:gridCol>
                <a:gridCol w="2689860">
                  <a:extLst>
                    <a:ext uri="{9D8B030D-6E8A-4147-A177-3AD203B41FA5}">
                      <a16:colId xmlns:a16="http://schemas.microsoft.com/office/drawing/2014/main" val="1197427195"/>
                    </a:ext>
                  </a:extLst>
                </a:gridCol>
              </a:tblGrid>
              <a:tr h="0">
                <a:tc gridSpan="2">
                  <a:txBody>
                    <a:bodyPr/>
                    <a:lstStyle/>
                    <a:p>
                      <a:pPr>
                        <a:spcAft>
                          <a:spcPts val="0"/>
                        </a:spcAft>
                      </a:pPr>
                      <a:r>
                        <a:rPr lang="en-GB" sz="1100" dirty="0">
                          <a:solidFill>
                            <a:schemeClr val="tx1"/>
                          </a:solidFill>
                          <a:effectLst/>
                        </a:rPr>
                        <a:t>Priority health outcomes and relevant risk increases for setting guideline levels</a:t>
                      </a:r>
                    </a:p>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934404760"/>
                  </a:ext>
                </a:extLst>
              </a:tr>
              <a:tr h="0">
                <a:tc>
                  <a:txBody>
                    <a:bodyPr/>
                    <a:lstStyle/>
                    <a:p>
                      <a:pPr>
                        <a:spcAft>
                          <a:spcPts val="0"/>
                        </a:spcAft>
                      </a:pPr>
                      <a:r>
                        <a:rPr lang="en-GB" sz="1100" dirty="0">
                          <a:solidFill>
                            <a:schemeClr val="tx1"/>
                          </a:solidFill>
                          <a:effectLst/>
                        </a:rPr>
                        <a:t>Priority health outcome measure (associated DW) </a:t>
                      </a:r>
                    </a:p>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dirty="0">
                          <a:solidFill>
                            <a:schemeClr val="tx1"/>
                          </a:solidFill>
                          <a:effectLst/>
                        </a:rPr>
                        <a:t>Relevant risk increase considered for setting of guideline level</a:t>
                      </a:r>
                    </a:p>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06625445"/>
                  </a:ext>
                </a:extLst>
              </a:tr>
              <a:tr h="0">
                <a:tc>
                  <a:txBody>
                    <a:bodyPr/>
                    <a:lstStyle/>
                    <a:p>
                      <a:pPr>
                        <a:spcAft>
                          <a:spcPts val="0"/>
                        </a:spcAft>
                      </a:pPr>
                      <a:r>
                        <a:rPr lang="en-GB" sz="1100">
                          <a:solidFill>
                            <a:schemeClr val="tx1"/>
                          </a:solidFill>
                          <a:effectLst/>
                        </a:rPr>
                        <a:t>Incidence of IHD (DW: 0.405) 5% RR increase</a:t>
                      </a:r>
                    </a:p>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5% RR increase</a:t>
                      </a:r>
                    </a:p>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00622093"/>
                  </a:ext>
                </a:extLst>
              </a:tr>
              <a:tr h="0">
                <a:tc>
                  <a:txBody>
                    <a:bodyPr/>
                    <a:lstStyle/>
                    <a:p>
                      <a:pPr>
                        <a:spcAft>
                          <a:spcPts val="0"/>
                        </a:spcAft>
                      </a:pPr>
                      <a:r>
                        <a:rPr lang="en-GB" sz="1100">
                          <a:solidFill>
                            <a:schemeClr val="tx1"/>
                          </a:solidFill>
                          <a:effectLst/>
                        </a:rPr>
                        <a:t>Incidence of hypertension (DW: 0.117)</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10% RR increase</a:t>
                      </a:r>
                    </a:p>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97330668"/>
                  </a:ext>
                </a:extLst>
              </a:tr>
              <a:tr h="0">
                <a:tc>
                  <a:txBody>
                    <a:bodyPr/>
                    <a:lstStyle/>
                    <a:p>
                      <a:pPr>
                        <a:spcAft>
                          <a:spcPts val="0"/>
                        </a:spcAft>
                      </a:pPr>
                      <a:r>
                        <a:rPr lang="en-GB" sz="1100">
                          <a:solidFill>
                            <a:schemeClr val="tx1"/>
                          </a:solidFill>
                          <a:effectLst/>
                        </a:rPr>
                        <a:t>%HA (DW: 0.02)</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10% absolute risk</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47590521"/>
                  </a:ext>
                </a:extLst>
              </a:tr>
              <a:tr h="0">
                <a:tc>
                  <a:txBody>
                    <a:bodyPr/>
                    <a:lstStyle/>
                    <a:p>
                      <a:pPr>
                        <a:spcAft>
                          <a:spcPts val="0"/>
                        </a:spcAft>
                      </a:pPr>
                      <a:r>
                        <a:rPr lang="en-GB" sz="1100">
                          <a:solidFill>
                            <a:schemeClr val="tx1"/>
                          </a:solidFill>
                          <a:effectLst/>
                        </a:rPr>
                        <a:t>%HSD (DW: 0.07)</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3% absolute risk</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3527163"/>
                  </a:ext>
                </a:extLst>
              </a:tr>
              <a:tr h="0">
                <a:tc>
                  <a:txBody>
                    <a:bodyPr/>
                    <a:lstStyle/>
                    <a:p>
                      <a:pPr>
                        <a:spcAft>
                          <a:spcPts val="0"/>
                        </a:spcAft>
                      </a:pPr>
                      <a:r>
                        <a:rPr lang="en-GB" sz="1100">
                          <a:solidFill>
                            <a:schemeClr val="tx1"/>
                          </a:solidFill>
                          <a:effectLst/>
                        </a:rPr>
                        <a:t>Permanent hearing impairment (DW: 0.0150)</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a:solidFill>
                            <a:schemeClr val="tx1"/>
                          </a:solidFill>
                          <a:effectLst/>
                        </a:rPr>
                        <a:t>No risk increase due to environmental noise</a:t>
                      </a:r>
                    </a:p>
                    <a:p>
                      <a:pPr>
                        <a:spcAft>
                          <a:spcPts val="0"/>
                        </a:spcAft>
                      </a:pPr>
                      <a:r>
                        <a:rPr lang="en-GB" sz="1100">
                          <a:solidFill>
                            <a:schemeClr val="tx1"/>
                          </a:solidFill>
                          <a:effectLst/>
                        </a:rPr>
                        <a:t> </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30867247"/>
                  </a:ext>
                </a:extLst>
              </a:tr>
              <a:tr h="0">
                <a:tc>
                  <a:txBody>
                    <a:bodyPr/>
                    <a:lstStyle/>
                    <a:p>
                      <a:pPr>
                        <a:spcAft>
                          <a:spcPts val="0"/>
                        </a:spcAft>
                      </a:pPr>
                      <a:r>
                        <a:rPr lang="en-GB" sz="1100">
                          <a:solidFill>
                            <a:schemeClr val="tx1"/>
                          </a:solidFill>
                          <a:effectLst/>
                        </a:rPr>
                        <a:t>Reading and oral comprehension (DW: 0.006)</a:t>
                      </a:r>
                      <a:endParaRPr lang="en-GB" sz="1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GB" sz="1100" dirty="0">
                          <a:solidFill>
                            <a:schemeClr val="tx1"/>
                          </a:solidFill>
                          <a:effectLst/>
                        </a:rPr>
                        <a:t>One-month delay in terms of reading age</a:t>
                      </a:r>
                    </a:p>
                    <a:p>
                      <a:pPr>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39617038"/>
                  </a:ext>
                </a:extLst>
              </a:tr>
            </a:tbl>
          </a:graphicData>
        </a:graphic>
      </p:graphicFrame>
      <p:sp>
        <p:nvSpPr>
          <p:cNvPr id="2" name="Slide Number Placeholder 1">
            <a:extLst>
              <a:ext uri="{FF2B5EF4-FFF2-40B4-BE49-F238E27FC236}">
                <a16:creationId xmlns:a16="http://schemas.microsoft.com/office/drawing/2014/main" id="{DBCC10B2-844A-45D0-99BB-CEA123139BD0}"/>
              </a:ext>
            </a:extLst>
          </p:cNvPr>
          <p:cNvSpPr>
            <a:spLocks noGrp="1"/>
          </p:cNvSpPr>
          <p:nvPr>
            <p:ph type="sldNum" sz="quarter" idx="11"/>
          </p:nvPr>
        </p:nvSpPr>
        <p:spPr/>
        <p:txBody>
          <a:bodyPr/>
          <a:lstStyle/>
          <a:p>
            <a:pPr>
              <a:defRPr/>
            </a:pPr>
            <a:fld id="{37B128E7-0323-4877-B3EE-A9CBDEE48F84}" type="slidenum">
              <a:rPr lang="en-GB" altLang="en-US" smtClean="0"/>
              <a:pPr>
                <a:defRPr/>
              </a:pPr>
              <a:t>9</a:t>
            </a:fld>
            <a:endParaRPr lang="en-GB" altLang="en-US" dirty="0"/>
          </a:p>
        </p:txBody>
      </p:sp>
    </p:spTree>
    <p:extLst>
      <p:ext uri="{BB962C8B-B14F-4D97-AF65-F5344CB8AC3E}">
        <p14:creationId xmlns:p14="http://schemas.microsoft.com/office/powerpoint/2010/main" val="10844806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15482</TotalTime>
  <Words>2319</Words>
  <Application>Microsoft Office PowerPoint</Application>
  <PresentationFormat>On-screen Show (4:3)</PresentationFormat>
  <Paragraphs>397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 The challenges posed by the WHO Environmental Noise Guidelines for the European Region 2018 </vt:lpstr>
      <vt:lpstr>Status of the WHO Guidelines</vt:lpstr>
      <vt:lpstr>WHO Guidelines for Community Noise in a nutshell</vt:lpstr>
      <vt:lpstr>Community Noise, 1995</vt:lpstr>
      <vt:lpstr>Night Noise Guidelines for Europe</vt:lpstr>
      <vt:lpstr>Environmental Noise Guidelines for the European Region 2018 - Status</vt:lpstr>
      <vt:lpstr>Environmental Noise Guidelines for the European Region 2018 – KEY POINTS</vt:lpstr>
      <vt:lpstr>Environmental Noise Guidelines for the European Region 2018 - Status</vt:lpstr>
      <vt:lpstr>The benchmarks</vt:lpstr>
      <vt:lpstr>Outside-inside, façade, free-field or incident?</vt:lpstr>
      <vt:lpstr>Outdoor - Indoor</vt:lpstr>
      <vt:lpstr>Status of the guidelines</vt:lpstr>
      <vt:lpstr>ISO 1996-2:2017</vt:lpstr>
      <vt:lpstr>Road traffic noise</vt:lpstr>
      <vt:lpstr>Railway Noise</vt:lpstr>
      <vt:lpstr>Aircraft Noise</vt:lpstr>
      <vt:lpstr>Combined exposure</vt:lpstr>
      <vt:lpstr>Combined exposure</vt:lpstr>
      <vt:lpstr>Combined exposure</vt:lpstr>
      <vt:lpstr>The recommended levels</vt:lpstr>
      <vt:lpstr>The old guideline values</vt:lpstr>
      <vt:lpstr>What’s left of the CNG</vt:lpstr>
      <vt:lpstr>What’s left of the CNG and what’s new in the ENG</vt:lpstr>
      <vt:lpstr>Interventions</vt:lpstr>
      <vt:lpstr>Interventions</vt:lpstr>
      <vt:lpstr>HM Government’s position</vt:lpstr>
      <vt:lpstr>HM Government’s position</vt:lpstr>
      <vt:lpstr>HM Government’s position</vt:lpstr>
      <vt:lpstr>LOAEL and SOAEL</vt:lpstr>
      <vt:lpstr>5.5 Methodological guidance for health risk assessment of environmental noise</vt:lpstr>
      <vt:lpstr>The challenges posed</vt:lpstr>
      <vt:lpstr>The challenges posed</vt:lpstr>
      <vt:lpstr>The challenges posed</vt:lpstr>
      <vt:lpstr>The challenges posed</vt:lpstr>
      <vt:lpstr>The challenges posed</vt:lpstr>
    </vt:vector>
  </TitlesOfParts>
  <Company>Rupert Taylor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Thornely-Taylor</dc:creator>
  <cp:lastModifiedBy>Rupert Thornely-Taylor</cp:lastModifiedBy>
  <cp:revision>259</cp:revision>
  <dcterms:created xsi:type="dcterms:W3CDTF">2009-09-21T07:10:04Z</dcterms:created>
  <dcterms:modified xsi:type="dcterms:W3CDTF">2019-06-03T10:21:10Z</dcterms:modified>
</cp:coreProperties>
</file>