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4"/>
  </p:notesMasterIdLst>
  <p:sldIdLst>
    <p:sldId id="257" r:id="rId2"/>
    <p:sldId id="260" r:id="rId3"/>
    <p:sldId id="304" r:id="rId4"/>
    <p:sldId id="305" r:id="rId5"/>
    <p:sldId id="306" r:id="rId6"/>
    <p:sldId id="308" r:id="rId7"/>
    <p:sldId id="271" r:id="rId8"/>
    <p:sldId id="285" r:id="rId9"/>
    <p:sldId id="281" r:id="rId10"/>
    <p:sldId id="309" r:id="rId11"/>
    <p:sldId id="312" r:id="rId12"/>
    <p:sldId id="319" r:id="rId13"/>
    <p:sldId id="314" r:id="rId14"/>
    <p:sldId id="265" r:id="rId15"/>
    <p:sldId id="316" r:id="rId16"/>
    <p:sldId id="290" r:id="rId17"/>
    <p:sldId id="313" r:id="rId18"/>
    <p:sldId id="315" r:id="rId19"/>
    <p:sldId id="317" r:id="rId20"/>
    <p:sldId id="318" r:id="rId21"/>
    <p:sldId id="320" r:id="rId22"/>
    <p:sldId id="301" r:id="rId23"/>
    <p:sldId id="296" r:id="rId24"/>
    <p:sldId id="322" r:id="rId25"/>
    <p:sldId id="293" r:id="rId26"/>
    <p:sldId id="295" r:id="rId27"/>
    <p:sldId id="288" r:id="rId28"/>
    <p:sldId id="299" r:id="rId29"/>
    <p:sldId id="303" r:id="rId30"/>
    <p:sldId id="323" r:id="rId31"/>
    <p:sldId id="325" r:id="rId32"/>
    <p:sldId id="32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Clark" initials="CC" lastIdx="1" clrIdx="0">
    <p:extLst>
      <p:ext uri="{19B8F6BF-5375-455C-9EA6-DF929625EA0E}">
        <p15:presenceInfo xmlns:p15="http://schemas.microsoft.com/office/powerpoint/2012/main" userId="S-1-5-21-515967899-492894223-725345543-11738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A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p:cViewPr varScale="1">
        <p:scale>
          <a:sx n="98" d="100"/>
          <a:sy n="98" d="100"/>
        </p:scale>
        <p:origin x="504" y="3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F2B83-92D7-4147-8BBD-7EE8AB70BD80}" type="datetimeFigureOut">
              <a:rPr lang="en-GB" smtClean="0"/>
              <a:t>03/06/2019</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7C6F5-0FB9-475E-A8A4-96F9CCD7C77A}" type="slidenum">
              <a:rPr lang="en-GB" smtClean="0"/>
              <a:t>‹#›</a:t>
            </a:fld>
            <a:endParaRPr lang="en-GB" dirty="0"/>
          </a:p>
        </p:txBody>
      </p:sp>
    </p:spTree>
    <p:extLst>
      <p:ext uri="{BB962C8B-B14F-4D97-AF65-F5344CB8AC3E}">
        <p14:creationId xmlns:p14="http://schemas.microsoft.com/office/powerpoint/2010/main" val="4000713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Definition: Noise exposure levels above which the WHO is confident there is an increased risk of adverse health effects</a:t>
            </a:r>
          </a:p>
          <a:p>
            <a:endParaRPr lang="en-GB" sz="1400" dirty="0"/>
          </a:p>
          <a:p>
            <a:pPr marL="457200" indent="-457200">
              <a:buFont typeface="+mj-lt"/>
              <a:buAutoNum type="arabicPeriod"/>
            </a:pPr>
            <a:r>
              <a:rPr lang="en-GB" dirty="0"/>
              <a:t>Assessment of validity of exposure-response functions (ERF) from systematic reviews</a:t>
            </a:r>
          </a:p>
          <a:p>
            <a:pPr marL="457200" indent="-457200">
              <a:buFont typeface="+mj-lt"/>
              <a:buAutoNum type="arabicPeriod"/>
            </a:pPr>
            <a:r>
              <a:rPr lang="en-GB" dirty="0"/>
              <a:t>Assessment of lowest noise level measured in the studies reviewed</a:t>
            </a:r>
          </a:p>
          <a:p>
            <a:pPr marL="457200" indent="-457200">
              <a:buFont typeface="+mj-lt"/>
              <a:buAutoNum type="arabicPeriod"/>
            </a:pPr>
            <a:r>
              <a:rPr lang="en-GB" dirty="0"/>
              <a:t>Assessment of the smallest relevant risk increase for each adverse health outcome</a:t>
            </a:r>
          </a:p>
          <a:p>
            <a:pPr marL="457200" indent="-457200">
              <a:buFont typeface="+mj-lt"/>
              <a:buAutoNum type="arabicPeriod"/>
            </a:pPr>
            <a:r>
              <a:rPr lang="en-GB" dirty="0"/>
              <a:t>Determination of guideline exposure level based on ERF, starting from lowest level measured and associated with smallest relevant risk increase for adverse health outcomes</a:t>
            </a:r>
          </a:p>
          <a:p>
            <a:pPr marL="457200" indent="-457200">
              <a:buFont typeface="+mj-lt"/>
              <a:buAutoNum type="arabicPeriod"/>
            </a:pPr>
            <a:r>
              <a:rPr lang="en-GB" dirty="0"/>
              <a:t>Selection of guideline level for each noise source based on priority health outcome with lowest exposure level for that source</a:t>
            </a:r>
          </a:p>
          <a:p>
            <a:endParaRPr lang="en-GB" dirty="0"/>
          </a:p>
          <a:p>
            <a:r>
              <a:rPr lang="en-GB" dirty="0"/>
              <a:t>Benchmark values, </a:t>
            </a:r>
            <a:r>
              <a:rPr lang="en-GB" u="sng" dirty="0"/>
              <a:t>not effect thresholds </a:t>
            </a:r>
          </a:p>
          <a:p>
            <a:endParaRPr lang="en-GB" dirty="0"/>
          </a:p>
        </p:txBody>
      </p:sp>
      <p:sp>
        <p:nvSpPr>
          <p:cNvPr id="4" name="Slide Number Placeholder 3"/>
          <p:cNvSpPr>
            <a:spLocks noGrp="1"/>
          </p:cNvSpPr>
          <p:nvPr>
            <p:ph type="sldNum" sz="quarter" idx="10"/>
          </p:nvPr>
        </p:nvSpPr>
        <p:spPr/>
        <p:txBody>
          <a:bodyPr/>
          <a:lstStyle/>
          <a:p>
            <a:fld id="{D687C6F5-0FB9-475E-A8A4-96F9CCD7C77A}" type="slidenum">
              <a:rPr lang="en-GB" smtClean="0"/>
              <a:t>10</a:t>
            </a:fld>
            <a:endParaRPr lang="en-GB" dirty="0"/>
          </a:p>
        </p:txBody>
      </p:sp>
    </p:spTree>
    <p:extLst>
      <p:ext uri="{BB962C8B-B14F-4D97-AF65-F5344CB8AC3E}">
        <p14:creationId xmlns:p14="http://schemas.microsoft.com/office/powerpoint/2010/main" val="1274299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Covers publications 2000- 2014</a:t>
            </a:r>
          </a:p>
          <a:p>
            <a:r>
              <a:rPr lang="en-GB" sz="1200" dirty="0"/>
              <a:t>New meta-analyses and exposure-response functions for air, road, railway, and wind-turbine noise</a:t>
            </a:r>
          </a:p>
          <a:p>
            <a:r>
              <a:rPr lang="en-GB" sz="1200" dirty="0"/>
              <a:t>GRADE quality of evidence of exposure‐response relations between noise levels and %HA is moderate (aircraft and railway) or low (road traffic and wind turbines).</a:t>
            </a:r>
          </a:p>
          <a:p>
            <a:r>
              <a:rPr lang="en-GB" sz="1200" dirty="0"/>
              <a:t>The exposure-response relations for road and railway are similar to past reviews (EU, 2002) but markedly higher for aircraft noise. </a:t>
            </a:r>
          </a:p>
          <a:p>
            <a:endParaRPr lang="en-GB" dirty="0"/>
          </a:p>
        </p:txBody>
      </p:sp>
      <p:sp>
        <p:nvSpPr>
          <p:cNvPr id="4" name="Slide Number Placeholder 3"/>
          <p:cNvSpPr>
            <a:spLocks noGrp="1"/>
          </p:cNvSpPr>
          <p:nvPr>
            <p:ph type="sldNum" sz="quarter" idx="10"/>
          </p:nvPr>
        </p:nvSpPr>
        <p:spPr/>
        <p:txBody>
          <a:bodyPr/>
          <a:lstStyle/>
          <a:p>
            <a:fld id="{D687C6F5-0FB9-475E-A8A4-96F9CCD7C77A}" type="slidenum">
              <a:rPr lang="en-GB" smtClean="0"/>
              <a:t>22</a:t>
            </a:fld>
            <a:endParaRPr lang="en-GB" dirty="0"/>
          </a:p>
        </p:txBody>
      </p:sp>
    </p:spTree>
    <p:extLst>
      <p:ext uri="{BB962C8B-B14F-4D97-AF65-F5344CB8AC3E}">
        <p14:creationId xmlns:p14="http://schemas.microsoft.com/office/powerpoint/2010/main" val="3261245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Covers publications January 2000-August 2015</a:t>
            </a:r>
          </a:p>
          <a:p>
            <a:r>
              <a:rPr lang="en-GB" sz="1200" dirty="0"/>
              <a:t>New meta-analyses for a range of cardiovascular outcomes</a:t>
            </a:r>
          </a:p>
          <a:p>
            <a:r>
              <a:rPr lang="en-GB" sz="1200" dirty="0"/>
              <a:t>Lots of studies show an association but many are not methodologically robust</a:t>
            </a:r>
          </a:p>
          <a:p>
            <a:r>
              <a:rPr lang="en-GB" sz="1200" dirty="0"/>
              <a:t>GRADE – studies often low quality</a:t>
            </a:r>
          </a:p>
          <a:p>
            <a:r>
              <a:rPr lang="en-GB" sz="1200" dirty="0"/>
              <a:t>Concludes that the results of this updated review are similar to those of past reviews</a:t>
            </a:r>
          </a:p>
          <a:p>
            <a:endParaRPr lang="en-GB" dirty="0"/>
          </a:p>
        </p:txBody>
      </p:sp>
      <p:sp>
        <p:nvSpPr>
          <p:cNvPr id="4" name="Slide Number Placeholder 3"/>
          <p:cNvSpPr>
            <a:spLocks noGrp="1"/>
          </p:cNvSpPr>
          <p:nvPr>
            <p:ph type="sldNum" sz="quarter" idx="10"/>
          </p:nvPr>
        </p:nvSpPr>
        <p:spPr/>
        <p:txBody>
          <a:bodyPr/>
          <a:lstStyle/>
          <a:p>
            <a:fld id="{D687C6F5-0FB9-475E-A8A4-96F9CCD7C77A}" type="slidenum">
              <a:rPr lang="en-GB" smtClean="0"/>
              <a:t>27</a:t>
            </a:fld>
            <a:endParaRPr lang="en-GB" dirty="0"/>
          </a:p>
        </p:txBody>
      </p:sp>
    </p:spTree>
    <p:extLst>
      <p:ext uri="{BB962C8B-B14F-4D97-AF65-F5344CB8AC3E}">
        <p14:creationId xmlns:p14="http://schemas.microsoft.com/office/powerpoint/2010/main" val="415411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3 Arup Main Title">
    <p:spTree>
      <p:nvGrpSpPr>
        <p:cNvPr id="1" name=""/>
        <p:cNvGrpSpPr/>
        <p:nvPr/>
      </p:nvGrpSpPr>
      <p:grpSpPr>
        <a:xfrm>
          <a:off x="0" y="0"/>
          <a:ext cx="0" cy="0"/>
          <a:chOff x="0" y="0"/>
          <a:chExt cx="0" cy="0"/>
        </a:xfrm>
      </p:grpSpPr>
      <p:sp>
        <p:nvSpPr>
          <p:cNvPr id="3" name="Title 1"/>
          <p:cNvSpPr>
            <a:spLocks noGrp="1"/>
          </p:cNvSpPr>
          <p:nvPr>
            <p:ph type="title"/>
          </p:nvPr>
        </p:nvSpPr>
        <p:spPr>
          <a:xfrm>
            <a:off x="496861" y="252000"/>
            <a:ext cx="8146633" cy="471344"/>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3Arup Three Objects Option1">
    <p:spTree>
      <p:nvGrpSpPr>
        <p:cNvPr id="1" name=""/>
        <p:cNvGrpSpPr/>
        <p:nvPr/>
      </p:nvGrpSpPr>
      <p:grpSpPr>
        <a:xfrm>
          <a:off x="0" y="0"/>
          <a:ext cx="0" cy="0"/>
          <a:chOff x="0" y="0"/>
          <a:chExt cx="0" cy="0"/>
        </a:xfrm>
      </p:grpSpPr>
      <p:sp>
        <p:nvSpPr>
          <p:cNvPr id="12" name="Content Placeholder 7"/>
          <p:cNvSpPr>
            <a:spLocks noGrp="1"/>
          </p:cNvSpPr>
          <p:nvPr>
            <p:ph sz="quarter" idx="10" hasCustomPrompt="1"/>
          </p:nvPr>
        </p:nvSpPr>
        <p:spPr>
          <a:xfrm>
            <a:off x="396000"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7" name="Content Placeholder 7"/>
          <p:cNvSpPr>
            <a:spLocks noGrp="1"/>
          </p:cNvSpPr>
          <p:nvPr>
            <p:ph sz="quarter" idx="20" hasCustomPrompt="1"/>
          </p:nvPr>
        </p:nvSpPr>
        <p:spPr>
          <a:xfrm>
            <a:off x="4607668" y="324002"/>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4" name="Content Placeholder 7"/>
          <p:cNvSpPr>
            <a:spLocks noGrp="1"/>
          </p:cNvSpPr>
          <p:nvPr>
            <p:ph sz="quarter" idx="23" hasCustomPrompt="1"/>
          </p:nvPr>
        </p:nvSpPr>
        <p:spPr>
          <a:xfrm>
            <a:off x="4607668" y="3421874"/>
            <a:ext cx="3960000" cy="2496277"/>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1" name="Text Placeholder 2"/>
          <p:cNvSpPr>
            <a:spLocks noGrp="1"/>
          </p:cNvSpPr>
          <p:nvPr>
            <p:ph type="body" sz="quarter" idx="13" hasCustomPrompt="1"/>
          </p:nvPr>
        </p:nvSpPr>
        <p:spPr>
          <a:xfrm>
            <a:off x="394580" y="596119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2" name="Text Placeholder 2"/>
          <p:cNvSpPr>
            <a:spLocks noGrp="1"/>
          </p:cNvSpPr>
          <p:nvPr>
            <p:ph type="body" sz="quarter" idx="17" hasCustomPrompt="1"/>
          </p:nvPr>
        </p:nvSpPr>
        <p:spPr>
          <a:xfrm rot="16200000">
            <a:off x="-924483" y="467858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3" name="Text Placeholder 2"/>
          <p:cNvSpPr>
            <a:spLocks noGrp="1"/>
          </p:cNvSpPr>
          <p:nvPr>
            <p:ph type="body" sz="quarter" idx="34" hasCustomPrompt="1"/>
          </p:nvPr>
        </p:nvSpPr>
        <p:spPr>
          <a:xfrm>
            <a:off x="4604729" y="596581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3288607" y="4678585"/>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4729" y="2868161"/>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85666" y="161405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3 Arup Three Objects Option2">
    <p:spTree>
      <p:nvGrpSpPr>
        <p:cNvPr id="1" name=""/>
        <p:cNvGrpSpPr/>
        <p:nvPr/>
      </p:nvGrpSpPr>
      <p:grpSpPr>
        <a:xfrm>
          <a:off x="0" y="0"/>
          <a:ext cx="0" cy="0"/>
          <a:chOff x="0" y="0"/>
          <a:chExt cx="0" cy="0"/>
        </a:xfrm>
      </p:grpSpPr>
      <p:sp>
        <p:nvSpPr>
          <p:cNvPr id="17" name="Content Placeholder 7"/>
          <p:cNvSpPr>
            <a:spLocks noGrp="1"/>
          </p:cNvSpPr>
          <p:nvPr>
            <p:ph sz="quarter" idx="24" hasCustomPrompt="1"/>
          </p:nvPr>
        </p:nvSpPr>
        <p:spPr>
          <a:xfrm>
            <a:off x="4607668" y="323999"/>
            <a:ext cx="3960000" cy="55944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12" hasCustomPrompt="1"/>
          </p:nvPr>
        </p:nvSpPr>
        <p:spPr>
          <a:xfrm>
            <a:off x="391105"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3" name="Content Placeholder 7"/>
          <p:cNvSpPr>
            <a:spLocks noGrp="1"/>
          </p:cNvSpPr>
          <p:nvPr>
            <p:ph sz="quarter" idx="20" hasCustomPrompt="1"/>
          </p:nvPr>
        </p:nvSpPr>
        <p:spPr>
          <a:xfrm>
            <a:off x="391105"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1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78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383696" y="297074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924483" y="163226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619504" y="593188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88607" y="4577853"/>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3 Arup Four Objects">
    <p:spTree>
      <p:nvGrpSpPr>
        <p:cNvPr id="1" name=""/>
        <p:cNvGrpSpPr/>
        <p:nvPr/>
      </p:nvGrpSpPr>
      <p:grpSpPr>
        <a:xfrm>
          <a:off x="0" y="0"/>
          <a:ext cx="0" cy="0"/>
          <a:chOff x="0" y="0"/>
          <a:chExt cx="0" cy="0"/>
        </a:xfrm>
      </p:grpSpPr>
      <p:sp>
        <p:nvSpPr>
          <p:cNvPr id="17" name="Content Placeholder 7"/>
          <p:cNvSpPr>
            <a:spLocks noGrp="1"/>
          </p:cNvSpPr>
          <p:nvPr>
            <p:ph sz="quarter" idx="12" hasCustomPrompt="1"/>
          </p:nvPr>
        </p:nvSpPr>
        <p:spPr>
          <a:xfrm>
            <a:off x="390743"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4" name="Content Placeholder 7"/>
          <p:cNvSpPr>
            <a:spLocks noGrp="1"/>
          </p:cNvSpPr>
          <p:nvPr>
            <p:ph sz="quarter" idx="20" hasCustomPrompt="1"/>
          </p:nvPr>
        </p:nvSpPr>
        <p:spPr>
          <a:xfrm>
            <a:off x="390743"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30" name="Content Placeholder 7"/>
          <p:cNvSpPr>
            <a:spLocks noGrp="1"/>
          </p:cNvSpPr>
          <p:nvPr>
            <p:ph sz="quarter" idx="26" hasCustomPrompt="1"/>
          </p:nvPr>
        </p:nvSpPr>
        <p:spPr>
          <a:xfrm>
            <a:off x="4607668" y="323999"/>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0" name="Content Placeholder 7"/>
          <p:cNvSpPr>
            <a:spLocks noGrp="1"/>
          </p:cNvSpPr>
          <p:nvPr>
            <p:ph sz="quarter" idx="23" hasCustomPrompt="1"/>
          </p:nvPr>
        </p:nvSpPr>
        <p:spPr>
          <a:xfrm>
            <a:off x="4607668" y="3285010"/>
            <a:ext cx="3960000" cy="2638800"/>
          </a:xfrm>
          <a:prstGeom prst="rect">
            <a:avLst/>
          </a:prstGeom>
        </p:spPr>
        <p:txBody>
          <a:bodyPr lIns="0" tIns="0" rIns="0" bIns="0">
            <a:normAutofit/>
          </a:bodyPr>
          <a:lstStyle>
            <a:lvl1pPr marL="0" indent="0">
              <a:lnSpc>
                <a:spcPts val="2000"/>
              </a:lnSpc>
              <a:spcBef>
                <a:spcPts val="0"/>
              </a:spcBef>
              <a:buFontTx/>
              <a:buNone/>
              <a:defRPr sz="1800" baseline="0">
                <a:latin typeface="Times New Roman"/>
                <a:cs typeface="Times New Roman"/>
              </a:defRPr>
            </a:lvl1pPr>
          </a:lstStyle>
          <a:p>
            <a:pPr lvl="0"/>
            <a:r>
              <a:rPr lang="en-US" dirty="0"/>
              <a:t>Use to insert images / graphical content by clicking on the icons below</a:t>
            </a:r>
          </a:p>
          <a:p>
            <a:pPr lvl="0"/>
            <a:r>
              <a:rPr lang="en-US" dirty="0"/>
              <a:t>Or small amount of text to compliment images</a:t>
            </a:r>
          </a:p>
        </p:txBody>
      </p:sp>
      <p:sp>
        <p:nvSpPr>
          <p:cNvPr id="2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23" name="Text Placeholder 2"/>
          <p:cNvSpPr>
            <a:spLocks noGrp="1"/>
          </p:cNvSpPr>
          <p:nvPr>
            <p:ph type="body" sz="quarter" idx="13" hasCustomPrompt="1"/>
          </p:nvPr>
        </p:nvSpPr>
        <p:spPr>
          <a:xfrm>
            <a:off x="394580"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17" hasCustomPrompt="1"/>
          </p:nvPr>
        </p:nvSpPr>
        <p:spPr>
          <a:xfrm rot="16200000">
            <a:off x="-924483"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9" name="Text Placeholder 2"/>
          <p:cNvSpPr>
            <a:spLocks noGrp="1"/>
          </p:cNvSpPr>
          <p:nvPr>
            <p:ph type="body" sz="quarter" idx="34" hasCustomPrompt="1"/>
          </p:nvPr>
        </p:nvSpPr>
        <p:spPr>
          <a:xfrm>
            <a:off x="4607669" y="592076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5" hasCustomPrompt="1"/>
          </p:nvPr>
        </p:nvSpPr>
        <p:spPr>
          <a:xfrm rot="16200000">
            <a:off x="3288607"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4" name="Text Placeholder 2"/>
          <p:cNvSpPr>
            <a:spLocks noGrp="1"/>
          </p:cNvSpPr>
          <p:nvPr>
            <p:ph type="body" sz="quarter" idx="36" hasCustomPrompt="1"/>
          </p:nvPr>
        </p:nvSpPr>
        <p:spPr>
          <a:xfrm>
            <a:off x="394580" y="2967826"/>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5" name="Text Placeholder 2"/>
          <p:cNvSpPr>
            <a:spLocks noGrp="1"/>
          </p:cNvSpPr>
          <p:nvPr>
            <p:ph type="body" sz="quarter" idx="37" hasCustomPrompt="1"/>
          </p:nvPr>
        </p:nvSpPr>
        <p:spPr>
          <a:xfrm rot="16200000">
            <a:off x="-924483" y="1620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6" name="Text Placeholder 2"/>
          <p:cNvSpPr>
            <a:spLocks noGrp="1"/>
          </p:cNvSpPr>
          <p:nvPr>
            <p:ph type="body" sz="quarter" idx="38" hasCustomPrompt="1"/>
          </p:nvPr>
        </p:nvSpPr>
        <p:spPr>
          <a:xfrm>
            <a:off x="4592012" y="2967823"/>
            <a:ext cx="3453519" cy="145068"/>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7" name="Text Placeholder 2"/>
          <p:cNvSpPr>
            <a:spLocks noGrp="1"/>
          </p:cNvSpPr>
          <p:nvPr>
            <p:ph type="body" sz="quarter" idx="39" hasCustomPrompt="1"/>
          </p:nvPr>
        </p:nvSpPr>
        <p:spPr>
          <a:xfrm rot="16200000">
            <a:off x="3272950" y="1620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3 Arup Single Image">
    <p:spTree>
      <p:nvGrpSpPr>
        <p:cNvPr id="1" name=""/>
        <p:cNvGrpSpPr/>
        <p:nvPr/>
      </p:nvGrpSpPr>
      <p:grpSpPr>
        <a:xfrm>
          <a:off x="0" y="0"/>
          <a:ext cx="0" cy="0"/>
          <a:chOff x="0" y="0"/>
          <a:chExt cx="0" cy="0"/>
        </a:xfrm>
      </p:grpSpPr>
      <p:sp>
        <p:nvSpPr>
          <p:cNvPr id="20" name="Picture Placeholder 2"/>
          <p:cNvSpPr>
            <a:spLocks noGrp="1" noChangeAspect="1"/>
          </p:cNvSpPr>
          <p:nvPr>
            <p:ph type="pic" sz="quarter" idx="11" hasCustomPrompt="1"/>
          </p:nvPr>
        </p:nvSpPr>
        <p:spPr>
          <a:xfrm>
            <a:off x="396001" y="383150"/>
            <a:ext cx="8278100" cy="55920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br>
              <a:rPr lang="en-US" dirty="0"/>
            </a:br>
            <a:br>
              <a:rPr lang="en-US" dirty="0"/>
            </a:br>
            <a:br>
              <a:rPr lang="en-US" dirty="0"/>
            </a:br>
            <a:endParaRPr lang="en-US" dirty="0"/>
          </a:p>
          <a:p>
            <a:endParaRPr lang="en-US" dirty="0"/>
          </a:p>
          <a:p>
            <a:endParaRPr lang="en-US" dirty="0"/>
          </a:p>
        </p:txBody>
      </p:sp>
      <p:sp>
        <p:nvSpPr>
          <p:cNvPr id="1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7" name="Text Placeholder 2"/>
          <p:cNvSpPr>
            <a:spLocks noGrp="1"/>
          </p:cNvSpPr>
          <p:nvPr>
            <p:ph type="body" sz="quarter" idx="13" hasCustomPrompt="1"/>
          </p:nvPr>
        </p:nvSpPr>
        <p:spPr>
          <a:xfrm>
            <a:off x="396002" y="5966490"/>
            <a:ext cx="7104393" cy="207581"/>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9" name="Text Placeholder 2"/>
          <p:cNvSpPr>
            <a:spLocks noGrp="1"/>
          </p:cNvSpPr>
          <p:nvPr>
            <p:ph type="body" sz="quarter" idx="17" hasCustomPrompt="1"/>
          </p:nvPr>
        </p:nvSpPr>
        <p:spPr>
          <a:xfrm rot="16200000">
            <a:off x="-923061"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3 Arup Two Images">
    <p:spTree>
      <p:nvGrpSpPr>
        <p:cNvPr id="1" name=""/>
        <p:cNvGrpSpPr/>
        <p:nvPr/>
      </p:nvGrpSpPr>
      <p:grpSpPr>
        <a:xfrm>
          <a:off x="0" y="0"/>
          <a:ext cx="0" cy="0"/>
          <a:chOff x="0" y="0"/>
          <a:chExt cx="0" cy="0"/>
        </a:xfrm>
      </p:grpSpPr>
      <p:sp>
        <p:nvSpPr>
          <p:cNvPr id="13" name="Picture Placeholder 2"/>
          <p:cNvSpPr>
            <a:spLocks noGrp="1" noChangeAspect="1"/>
          </p:cNvSpPr>
          <p:nvPr>
            <p:ph type="pic" sz="quarter" idx="12" hasCustomPrompt="1"/>
          </p:nvPr>
        </p:nvSpPr>
        <p:spPr>
          <a:xfrm>
            <a:off x="39109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8" name="Picture Placeholder 2"/>
          <p:cNvSpPr>
            <a:spLocks noGrp="1" noChangeAspect="1"/>
          </p:cNvSpPr>
          <p:nvPr>
            <p:ph type="pic" sz="quarter" idx="13" hasCustomPrompt="1"/>
          </p:nvPr>
        </p:nvSpPr>
        <p:spPr>
          <a:xfrm>
            <a:off x="4609391"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1" name="Text Placeholder 2"/>
          <p:cNvSpPr>
            <a:spLocks noGrp="1"/>
          </p:cNvSpPr>
          <p:nvPr>
            <p:ph type="body" sz="quarter" idx="34" hasCustomPrompt="1"/>
          </p:nvPr>
        </p:nvSpPr>
        <p:spPr>
          <a:xfrm>
            <a:off x="391094" y="593176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2" name="Text Placeholder 2"/>
          <p:cNvSpPr>
            <a:spLocks noGrp="1"/>
          </p:cNvSpPr>
          <p:nvPr>
            <p:ph type="body" sz="quarter" idx="17" hasCustomPrompt="1"/>
          </p:nvPr>
        </p:nvSpPr>
        <p:spPr>
          <a:xfrm rot="16200000">
            <a:off x="-927967"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5" hasCustomPrompt="1"/>
          </p:nvPr>
        </p:nvSpPr>
        <p:spPr>
          <a:xfrm>
            <a:off x="4609391" y="5931765"/>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0" name="Text Placeholder 2"/>
          <p:cNvSpPr>
            <a:spLocks noGrp="1"/>
          </p:cNvSpPr>
          <p:nvPr>
            <p:ph type="body" sz="quarter" idx="36" hasCustomPrompt="1"/>
          </p:nvPr>
        </p:nvSpPr>
        <p:spPr>
          <a:xfrm rot="16200000">
            <a:off x="3290331" y="4612002"/>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0" name="Rectangle 9"/>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3 Arup Three Images Option1">
    <p:spTree>
      <p:nvGrpSpPr>
        <p:cNvPr id="1" name=""/>
        <p:cNvGrpSpPr/>
        <p:nvPr/>
      </p:nvGrpSpPr>
      <p:grpSpPr>
        <a:xfrm>
          <a:off x="0" y="0"/>
          <a:ext cx="0" cy="0"/>
          <a:chOff x="0" y="0"/>
          <a:chExt cx="0" cy="0"/>
        </a:xfrm>
      </p:grpSpPr>
      <p:sp>
        <p:nvSpPr>
          <p:cNvPr id="2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no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4" name="Picture Placeholder 2"/>
          <p:cNvSpPr>
            <a:spLocks noGrp="1" noChangeAspect="1"/>
          </p:cNvSpPr>
          <p:nvPr>
            <p:ph type="pic" sz="quarter" idx="12" hasCustomPrompt="1"/>
          </p:nvPr>
        </p:nvSpPr>
        <p:spPr>
          <a:xfrm>
            <a:off x="394043" y="323999"/>
            <a:ext cx="3960000" cy="5594400"/>
          </a:xfrm>
          <a:prstGeom prst="rect">
            <a:avLst/>
          </a:prstGeom>
        </p:spPr>
        <p:txBody>
          <a:bodyPr vert="horz" lIns="0" tIns="0" rIns="0" bIns="0" anchor="t">
            <a:normAutofit/>
          </a:bodyPr>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8"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4" name="Text Placeholder 2"/>
          <p:cNvSpPr>
            <a:spLocks noGrp="1"/>
          </p:cNvSpPr>
          <p:nvPr>
            <p:ph type="body" sz="quarter" idx="13" hasCustomPrompt="1"/>
          </p:nvPr>
        </p:nvSpPr>
        <p:spPr>
          <a:xfrm>
            <a:off x="394580"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5" name="Text Placeholder 2"/>
          <p:cNvSpPr>
            <a:spLocks noGrp="1"/>
          </p:cNvSpPr>
          <p:nvPr>
            <p:ph type="body" sz="quarter" idx="17" hasCustomPrompt="1"/>
          </p:nvPr>
        </p:nvSpPr>
        <p:spPr>
          <a:xfrm rot="16200000">
            <a:off x="-924483"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6" name="Text Placeholder 2"/>
          <p:cNvSpPr>
            <a:spLocks noGrp="1"/>
          </p:cNvSpPr>
          <p:nvPr>
            <p:ph type="body" sz="quarter" idx="34" hasCustomPrompt="1"/>
          </p:nvPr>
        </p:nvSpPr>
        <p:spPr>
          <a:xfrm>
            <a:off x="4622621"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7" name="Text Placeholder 2"/>
          <p:cNvSpPr>
            <a:spLocks noGrp="1"/>
          </p:cNvSpPr>
          <p:nvPr>
            <p:ph type="body" sz="quarter" idx="35" hasCustomPrompt="1"/>
          </p:nvPr>
        </p:nvSpPr>
        <p:spPr>
          <a:xfrm rot="16200000">
            <a:off x="3303560" y="457200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8" name="Text Placeholder 2"/>
          <p:cNvSpPr>
            <a:spLocks noGrp="1"/>
          </p:cNvSpPr>
          <p:nvPr>
            <p:ph type="body" sz="quarter" idx="36" hasCustomPrompt="1"/>
          </p:nvPr>
        </p:nvSpPr>
        <p:spPr>
          <a:xfrm>
            <a:off x="4597565" y="296328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9" name="Text Placeholder 2"/>
          <p:cNvSpPr>
            <a:spLocks noGrp="1"/>
          </p:cNvSpPr>
          <p:nvPr>
            <p:ph type="body" sz="quarter" idx="37" hasCustomPrompt="1"/>
          </p:nvPr>
        </p:nvSpPr>
        <p:spPr>
          <a:xfrm rot="16200000">
            <a:off x="3278503" y="159722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3 Arup Three Images Option2">
    <p:spTree>
      <p:nvGrpSpPr>
        <p:cNvPr id="1" name=""/>
        <p:cNvGrpSpPr/>
        <p:nvPr/>
      </p:nvGrpSpPr>
      <p:grpSpPr>
        <a:xfrm>
          <a:off x="0" y="0"/>
          <a:ext cx="0" cy="0"/>
          <a:chOff x="0" y="0"/>
          <a:chExt cx="0" cy="0"/>
        </a:xfrm>
      </p:grpSpPr>
      <p:sp>
        <p:nvSpPr>
          <p:cNvPr id="27" name="Picture Placeholder 2"/>
          <p:cNvSpPr>
            <a:spLocks noGrp="1" noChangeAspect="1"/>
          </p:cNvSpPr>
          <p:nvPr>
            <p:ph type="pic" sz="quarter" idx="16" hasCustomPrompt="1"/>
          </p:nvPr>
        </p:nvSpPr>
        <p:spPr>
          <a:xfrm>
            <a:off x="391441" y="3285009"/>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37" name="Picture Placeholder 2"/>
          <p:cNvSpPr>
            <a:spLocks noGrp="1" noChangeAspect="1"/>
          </p:cNvSpPr>
          <p:nvPr>
            <p:ph type="pic" sz="quarter" idx="12" hasCustomPrompt="1"/>
          </p:nvPr>
        </p:nvSpPr>
        <p:spPr>
          <a:xfrm>
            <a:off x="4609392" y="323999"/>
            <a:ext cx="3962578" cy="55944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69" name="Picture Placeholder 2"/>
          <p:cNvSpPr>
            <a:spLocks noGrp="1" noChangeAspect="1"/>
          </p:cNvSpPr>
          <p:nvPr>
            <p:ph type="pic" sz="quarter" idx="15" hasCustomPrompt="1"/>
          </p:nvPr>
        </p:nvSpPr>
        <p:spPr>
          <a:xfrm>
            <a:off x="391441"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1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Text Placeholder 2"/>
          <p:cNvSpPr>
            <a:spLocks noGrp="1"/>
          </p:cNvSpPr>
          <p:nvPr>
            <p:ph type="body" sz="quarter" idx="13" hasCustomPrompt="1"/>
          </p:nvPr>
        </p:nvSpPr>
        <p:spPr>
          <a:xfrm>
            <a:off x="394580" y="59207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17" hasCustomPrompt="1"/>
          </p:nvPr>
        </p:nvSpPr>
        <p:spPr>
          <a:xfrm rot="16200000">
            <a:off x="-924483" y="45778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9" name="Text Placeholder 2"/>
          <p:cNvSpPr>
            <a:spLocks noGrp="1"/>
          </p:cNvSpPr>
          <p:nvPr>
            <p:ph type="body" sz="quarter" idx="34" hasCustomPrompt="1"/>
          </p:nvPr>
        </p:nvSpPr>
        <p:spPr>
          <a:xfrm>
            <a:off x="383696" y="2963337"/>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4" name="Text Placeholder 2"/>
          <p:cNvSpPr>
            <a:spLocks noGrp="1"/>
          </p:cNvSpPr>
          <p:nvPr>
            <p:ph type="body" sz="quarter" idx="35" hasCustomPrompt="1"/>
          </p:nvPr>
        </p:nvSpPr>
        <p:spPr>
          <a:xfrm rot="16200000">
            <a:off x="-935365" y="1631999"/>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5" name="Text Placeholder 2"/>
          <p:cNvSpPr>
            <a:spLocks noGrp="1"/>
          </p:cNvSpPr>
          <p:nvPr>
            <p:ph type="body" sz="quarter" idx="36" hasCustomPrompt="1"/>
          </p:nvPr>
        </p:nvSpPr>
        <p:spPr>
          <a:xfrm>
            <a:off x="4609391" y="5920774"/>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6" name="Text Placeholder 2"/>
          <p:cNvSpPr>
            <a:spLocks noGrp="1"/>
          </p:cNvSpPr>
          <p:nvPr>
            <p:ph type="body" sz="quarter" idx="37" hasCustomPrompt="1"/>
          </p:nvPr>
        </p:nvSpPr>
        <p:spPr>
          <a:xfrm rot="16200000">
            <a:off x="3290330" y="457786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6" name="Rectangle 15"/>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3 Arup Four Images">
    <p:spTree>
      <p:nvGrpSpPr>
        <p:cNvPr id="1" name=""/>
        <p:cNvGrpSpPr/>
        <p:nvPr/>
      </p:nvGrpSpPr>
      <p:grpSpPr>
        <a:xfrm>
          <a:off x="0" y="0"/>
          <a:ext cx="0" cy="0"/>
          <a:chOff x="0" y="0"/>
          <a:chExt cx="0" cy="0"/>
        </a:xfrm>
      </p:grpSpPr>
      <p:sp>
        <p:nvSpPr>
          <p:cNvPr id="35" name="Picture Placeholder 2"/>
          <p:cNvSpPr>
            <a:spLocks noGrp="1" noChangeAspect="1"/>
          </p:cNvSpPr>
          <p:nvPr>
            <p:ph type="pic" sz="quarter" idx="16" hasCustomPrompt="1"/>
          </p:nvPr>
        </p:nvSpPr>
        <p:spPr>
          <a:xfrm>
            <a:off x="399155"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1" name="Picture Placeholder 2"/>
          <p:cNvSpPr>
            <a:spLocks noGrp="1" noChangeAspect="1"/>
          </p:cNvSpPr>
          <p:nvPr>
            <p:ph type="pic" sz="quarter" idx="15" hasCustomPrompt="1"/>
          </p:nvPr>
        </p:nvSpPr>
        <p:spPr>
          <a:xfrm>
            <a:off x="4609043"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2" name="Picture Placeholder 2"/>
          <p:cNvSpPr>
            <a:spLocks noGrp="1" noChangeAspect="1"/>
          </p:cNvSpPr>
          <p:nvPr>
            <p:ph type="pic" sz="quarter" idx="16" hasCustomPrompt="1"/>
          </p:nvPr>
        </p:nvSpPr>
        <p:spPr>
          <a:xfrm>
            <a:off x="4609043" y="3284984"/>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47" name="Picture Placeholder 2"/>
          <p:cNvSpPr>
            <a:spLocks noGrp="1" noChangeAspect="1"/>
          </p:cNvSpPr>
          <p:nvPr>
            <p:ph type="pic" sz="quarter" idx="32" hasCustomPrompt="1"/>
          </p:nvPr>
        </p:nvSpPr>
        <p:spPr>
          <a:xfrm>
            <a:off x="399155" y="324000"/>
            <a:ext cx="3960000" cy="2638800"/>
          </a:xfrm>
          <a:prstGeom prst="rect">
            <a:avLst/>
          </a:prstGeom>
        </p:spPr>
        <p:txBody>
          <a:bodyPr vert="horz" lIns="0" tIns="0" rIns="0" bIns="0" anchor="t"/>
          <a:lstStyle>
            <a:lvl1pPr marL="0" indent="0">
              <a:lnSpc>
                <a:spcPts val="2000"/>
              </a:lnSpc>
              <a:spcBef>
                <a:spcPts val="0"/>
              </a:spcBef>
              <a:buNone/>
              <a:defRPr sz="1800" baseline="0">
                <a:latin typeface="Times New Roman"/>
                <a:cs typeface="Times New Roman"/>
              </a:defRPr>
            </a:lvl1pPr>
          </a:lstStyle>
          <a:p>
            <a:pPr lvl="0"/>
            <a:endParaRPr lang="en-US" dirty="0"/>
          </a:p>
          <a:p>
            <a:pPr lvl="0"/>
            <a:endParaRPr lang="en-US" dirty="0"/>
          </a:p>
          <a:p>
            <a:pPr lvl="0"/>
            <a:endParaRPr lang="en-US" dirty="0"/>
          </a:p>
          <a:p>
            <a:pPr lvl="0"/>
            <a:endParaRPr lang="en-US" dirty="0"/>
          </a:p>
        </p:txBody>
      </p:sp>
      <p:sp>
        <p:nvSpPr>
          <p:cNvPr id="20"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6" name="Text Placeholder 2"/>
          <p:cNvSpPr>
            <a:spLocks noGrp="1"/>
          </p:cNvSpPr>
          <p:nvPr>
            <p:ph type="body" sz="quarter" idx="13" hasCustomPrompt="1"/>
          </p:nvPr>
        </p:nvSpPr>
        <p:spPr>
          <a:xfrm>
            <a:off x="394580" y="5920749"/>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7" name="Text Placeholder 2"/>
          <p:cNvSpPr>
            <a:spLocks noGrp="1"/>
          </p:cNvSpPr>
          <p:nvPr>
            <p:ph type="body" sz="quarter" idx="17" hasCustomPrompt="1"/>
          </p:nvPr>
        </p:nvSpPr>
        <p:spPr>
          <a:xfrm rot="16200000">
            <a:off x="-924483" y="457783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21" name="Text Placeholder 2"/>
          <p:cNvSpPr>
            <a:spLocks noGrp="1"/>
          </p:cNvSpPr>
          <p:nvPr>
            <p:ph type="body" sz="quarter" idx="34" hasCustomPrompt="1"/>
          </p:nvPr>
        </p:nvSpPr>
        <p:spPr>
          <a:xfrm>
            <a:off x="383696" y="2988960"/>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28" name="Text Placeholder 2"/>
          <p:cNvSpPr>
            <a:spLocks noGrp="1"/>
          </p:cNvSpPr>
          <p:nvPr>
            <p:ph type="body" sz="quarter" idx="35" hasCustomPrompt="1"/>
          </p:nvPr>
        </p:nvSpPr>
        <p:spPr>
          <a:xfrm rot="16200000">
            <a:off x="-935365" y="1634474"/>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0" name="Text Placeholder 2"/>
          <p:cNvSpPr>
            <a:spLocks noGrp="1"/>
          </p:cNvSpPr>
          <p:nvPr>
            <p:ph type="body" sz="quarter" idx="36" hasCustomPrompt="1"/>
          </p:nvPr>
        </p:nvSpPr>
        <p:spPr>
          <a:xfrm>
            <a:off x="4609043" y="5921313"/>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1" name="Text Placeholder 2"/>
          <p:cNvSpPr>
            <a:spLocks noGrp="1"/>
          </p:cNvSpPr>
          <p:nvPr>
            <p:ph type="body" sz="quarter" idx="37" hasCustomPrompt="1"/>
          </p:nvPr>
        </p:nvSpPr>
        <p:spPr>
          <a:xfrm rot="16200000">
            <a:off x="3289982" y="4578400"/>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32" name="Text Placeholder 2"/>
          <p:cNvSpPr>
            <a:spLocks noGrp="1"/>
          </p:cNvSpPr>
          <p:nvPr>
            <p:ph type="body" sz="quarter" idx="38" hasCustomPrompt="1"/>
          </p:nvPr>
        </p:nvSpPr>
        <p:spPr>
          <a:xfrm>
            <a:off x="4609921" y="2988872"/>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33" name="Text Placeholder 2"/>
          <p:cNvSpPr>
            <a:spLocks noGrp="1"/>
          </p:cNvSpPr>
          <p:nvPr>
            <p:ph type="body" sz="quarter" idx="39" hasCustomPrompt="1"/>
          </p:nvPr>
        </p:nvSpPr>
        <p:spPr>
          <a:xfrm rot="16200000">
            <a:off x="3290860" y="161123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8" name="Rectangle 1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3 Arup TenImages Value Statement">
    <p:spTree>
      <p:nvGrpSpPr>
        <p:cNvPr id="1" name=""/>
        <p:cNvGrpSpPr/>
        <p:nvPr/>
      </p:nvGrpSpPr>
      <p:grpSpPr>
        <a:xfrm>
          <a:off x="0" y="0"/>
          <a:ext cx="0" cy="0"/>
          <a:chOff x="0" y="0"/>
          <a:chExt cx="0" cy="0"/>
        </a:xfrm>
      </p:grpSpPr>
      <p:sp>
        <p:nvSpPr>
          <p:cNvPr id="14" name="Rectangle 13"/>
          <p:cNvSpPr/>
          <p:nvPr/>
        </p:nvSpPr>
        <p:spPr>
          <a:xfrm>
            <a:off x="5943600" y="2185200"/>
            <a:ext cx="2743200" cy="37249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2134"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80843" y="3240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9611"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0499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04755"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80843" y="2185200"/>
            <a:ext cx="2743200" cy="1843200"/>
          </a:xfrm>
          <a:prstGeom prst="rect">
            <a:avLst/>
          </a:prstGeom>
        </p:spPr>
        <p:txBody>
          <a:bodyPr lIns="0" tIns="0" r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43600" y="2185200"/>
            <a:ext cx="2743200" cy="3724444"/>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You may enter a short value statement here. You may highlight a specific point in white as appropriate. Max approx 20-25 words.</a:t>
            </a:r>
            <a:endParaRPr lang="en-US" sz="2133" baseline="0" dirty="0"/>
          </a:p>
        </p:txBody>
      </p:sp>
      <p:sp>
        <p:nvSpPr>
          <p:cNvPr id="19"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3 Arup Eleven Images Value Statement">
    <p:spTree>
      <p:nvGrpSpPr>
        <p:cNvPr id="1" name=""/>
        <p:cNvGrpSpPr/>
        <p:nvPr/>
      </p:nvGrpSpPr>
      <p:grpSpPr>
        <a:xfrm>
          <a:off x="0" y="0"/>
          <a:ext cx="0" cy="0"/>
          <a:chOff x="0" y="0"/>
          <a:chExt cx="0" cy="0"/>
        </a:xfrm>
      </p:grpSpPr>
      <p:sp>
        <p:nvSpPr>
          <p:cNvPr id="14" name="Rectangle 13"/>
          <p:cNvSpPr/>
          <p:nvPr/>
        </p:nvSpPr>
        <p:spPr>
          <a:xfrm>
            <a:off x="5947200" y="2185200"/>
            <a:ext cx="2743200" cy="184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Picture Placeholder 7"/>
          <p:cNvSpPr>
            <a:spLocks noGrp="1" noChangeAspect="1"/>
          </p:cNvSpPr>
          <p:nvPr>
            <p:ph type="pic" sz="quarter" idx="27" hasCustomPrompt="1"/>
          </p:nvPr>
        </p:nvSpPr>
        <p:spPr>
          <a:xfrm>
            <a:off x="5945643"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6" name="Picture Placeholder 7"/>
          <p:cNvSpPr>
            <a:spLocks noGrp="1" noChangeAspect="1"/>
          </p:cNvSpPr>
          <p:nvPr>
            <p:ph type="pic" sz="quarter" idx="20" hasCustomPrompt="1"/>
          </p:nvPr>
        </p:nvSpPr>
        <p:spPr>
          <a:xfrm>
            <a:off x="3178039" y="3240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78039"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410270" y="324000"/>
            <a:ext cx="2743200" cy="1843200"/>
          </a:xfrm>
          <a:prstGeom prst="rect">
            <a:avLst/>
          </a:prstGeom>
        </p:spPr>
        <p:txBody>
          <a:bodyPr lIns="0" tIns="0" rIns="0" bIns="0" anchor="t">
            <a:noAutofit/>
          </a:bodyPr>
          <a:lstStyle>
            <a:lvl1pPr marL="0" marR="0" indent="0" algn="l" defTabSz="1197317" rtl="0" eaLnBrk="1" fontAlgn="auto" latinLnBrk="0" hangingPunct="1">
              <a:lnSpc>
                <a:spcPts val="1467"/>
              </a:lnSpc>
              <a:spcBef>
                <a:spcPts val="0"/>
              </a:spcBef>
              <a:spcAft>
                <a:spcPts val="0"/>
              </a:spcAft>
              <a:buClrTx/>
              <a:buSzTx/>
              <a:buFont typeface="Arial" pitchFamily="34" charset="0"/>
              <a:buNone/>
              <a:tabLst/>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41027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410270"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47200" y="40464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78039" y="2185200"/>
            <a:ext cx="2743200" cy="1843200"/>
          </a:xfrm>
          <a:prstGeom prst="rect">
            <a:avLst/>
          </a:prstGeom>
        </p:spPr>
        <p:txBody>
          <a:bodyPr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6" name="Text Placeholder 3"/>
          <p:cNvSpPr>
            <a:spLocks noGrp="1"/>
          </p:cNvSpPr>
          <p:nvPr>
            <p:ph type="body" sz="quarter" idx="33" hasCustomPrompt="1"/>
          </p:nvPr>
        </p:nvSpPr>
        <p:spPr>
          <a:xfrm>
            <a:off x="5909739" y="2185200"/>
            <a:ext cx="2743200" cy="1844500"/>
          </a:xfrm>
          <a:prstGeom prst="rect">
            <a:avLst/>
          </a:prstGeom>
        </p:spPr>
        <p:txBody>
          <a:bodyPr vert="horz" lIns="180000" tIns="180000" rIns="180000" bIns="180000">
            <a:noAutofit/>
          </a:bodyPr>
          <a:lstStyle>
            <a:lvl1pPr marL="0" marR="0" indent="0" algn="l" defTabSz="1197317" rtl="0" eaLnBrk="1" fontAlgn="auto" latinLnBrk="0" hangingPunct="1">
              <a:lnSpc>
                <a:spcPts val="2000"/>
              </a:lnSpc>
              <a:spcBef>
                <a:spcPts val="0"/>
              </a:spcBef>
              <a:spcAft>
                <a:spcPts val="0"/>
              </a:spcAft>
              <a:buClrTx/>
              <a:buSzTx/>
              <a:buFont typeface="Arial" pitchFamily="34" charset="0"/>
              <a:buNone/>
              <a:tabLst/>
              <a:defRPr sz="1800" b="0" i="0" baseline="0">
                <a:solidFill>
                  <a:schemeClr val="tx1"/>
                </a:solidFill>
                <a:latin typeface="Times New Roman"/>
                <a:cs typeface="Times New Roman"/>
              </a:defRPr>
            </a:lvl1pPr>
          </a:lstStyle>
          <a:p>
            <a:r>
              <a:rPr lang="en-US" sz="2400" baseline="0" dirty="0"/>
              <a:t>Enter a short value statement here. Highlight a specific point in white. Max approx 10 -15 words.</a:t>
            </a:r>
          </a:p>
        </p:txBody>
      </p:sp>
      <p:sp>
        <p:nvSpPr>
          <p:cNvPr id="17"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8" name="Rectangle 1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4:3 Arup Main Title 2">
    <p:spTree>
      <p:nvGrpSpPr>
        <p:cNvPr id="1" name=""/>
        <p:cNvGrpSpPr/>
        <p:nvPr/>
      </p:nvGrpSpPr>
      <p:grpSpPr>
        <a:xfrm>
          <a:off x="0" y="0"/>
          <a:ext cx="0" cy="0"/>
          <a:chOff x="0" y="0"/>
          <a:chExt cx="0" cy="0"/>
        </a:xfrm>
      </p:grpSpPr>
      <p:sp>
        <p:nvSpPr>
          <p:cNvPr id="6" name="Title 1"/>
          <p:cNvSpPr>
            <a:spLocks noGrp="1"/>
          </p:cNvSpPr>
          <p:nvPr>
            <p:ph type="title"/>
          </p:nvPr>
        </p:nvSpPr>
        <p:spPr>
          <a:xfrm>
            <a:off x="827781" y="1390641"/>
            <a:ext cx="7833820" cy="683948"/>
          </a:xfrm>
          <a:prstGeom prst="rect">
            <a:avLst/>
          </a:prstGeom>
        </p:spPr>
        <p:txBody>
          <a:bodyPr lIns="0" tIns="0" rIns="0" bIns="0">
            <a:noAutofit/>
          </a:bodyPr>
          <a:lstStyle>
            <a:lvl1pPr>
              <a:lnSpc>
                <a:spcPts val="5333"/>
              </a:lnSpc>
              <a:spcBef>
                <a:spcPts val="0"/>
              </a:spcBef>
              <a:defRPr sz="3800">
                <a:solidFill>
                  <a:schemeClr val="accent2"/>
                </a:solidFill>
                <a:latin typeface="Times New Roman"/>
                <a:cs typeface="Times New Roman"/>
              </a:defRPr>
            </a:lvl1p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829380" y="3822177"/>
            <a:ext cx="7832405" cy="346249"/>
          </a:xfrm>
          <a:prstGeom prst="rect">
            <a:avLst/>
          </a:prstGeom>
        </p:spPr>
        <p:txBody>
          <a:bodyPr vert="horz" lIns="0" tIns="0" rIns="0" bIns="0">
            <a:noAutofit/>
          </a:bodyPr>
          <a:lstStyle>
            <a:lvl1pPr marL="0" indent="0">
              <a:lnSpc>
                <a:spcPts val="2000"/>
              </a:lnSpc>
              <a:spcBef>
                <a:spcPts val="0"/>
              </a:spcBef>
              <a:buNone/>
              <a:defRPr sz="1800" baseline="0">
                <a:latin typeface="Times New Roman"/>
                <a:cs typeface="Times New Roman"/>
              </a:defRPr>
            </a:lvl1pPr>
          </a:lstStyle>
          <a:p>
            <a:r>
              <a:rPr lang="en-US" sz="2400" dirty="0">
                <a:solidFill>
                  <a:schemeClr val="tx1"/>
                </a:solidFill>
              </a:rPr>
              <a:t>Click to edit master title style</a:t>
            </a:r>
            <a:endParaRPr lang="en-US" sz="1867" dirty="0">
              <a:solidFill>
                <a:schemeClr val="tx1"/>
              </a:solidFill>
            </a:endParaRPr>
          </a:p>
        </p:txBody>
      </p:sp>
      <p:pic>
        <p:nvPicPr>
          <p:cNvPr id="5" name="Picture 4" descr="ArupLogo2010_k_OvaWord1000mm_CompoundTransparent_100kGreyscale3May2012.wm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7600" y="6444030"/>
            <a:ext cx="864000" cy="2612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3 Arup Twelve Images">
    <p:spTree>
      <p:nvGrpSpPr>
        <p:cNvPr id="1" name=""/>
        <p:cNvGrpSpPr/>
        <p:nvPr/>
      </p:nvGrpSpPr>
      <p:grpSpPr>
        <a:xfrm>
          <a:off x="0" y="0"/>
          <a:ext cx="0" cy="0"/>
          <a:chOff x="0" y="0"/>
          <a:chExt cx="0" cy="0"/>
        </a:xfrm>
      </p:grpSpPr>
      <p:sp>
        <p:nvSpPr>
          <p:cNvPr id="35" name="Picture Placeholder 7"/>
          <p:cNvSpPr>
            <a:spLocks noGrp="1" noChangeAspect="1"/>
          </p:cNvSpPr>
          <p:nvPr>
            <p:ph type="pic" sz="quarter" idx="27" hasCustomPrompt="1"/>
          </p:nvPr>
        </p:nvSpPr>
        <p:spPr>
          <a:xfrm>
            <a:off x="5924337"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defRPr>
            </a:lvl1pPr>
          </a:lstStyle>
          <a:p>
            <a:endParaRPr lang="en-US" dirty="0"/>
          </a:p>
        </p:txBody>
      </p:sp>
      <p:sp>
        <p:nvSpPr>
          <p:cNvPr id="36" name="Picture Placeholder 7"/>
          <p:cNvSpPr>
            <a:spLocks noGrp="1" noChangeAspect="1"/>
          </p:cNvSpPr>
          <p:nvPr>
            <p:ph type="pic" sz="quarter" idx="20" hasCustomPrompt="1"/>
          </p:nvPr>
        </p:nvSpPr>
        <p:spPr>
          <a:xfrm>
            <a:off x="315845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7" name="Picture Placeholder 7"/>
          <p:cNvSpPr>
            <a:spLocks noGrp="1" noChangeAspect="1"/>
          </p:cNvSpPr>
          <p:nvPr>
            <p:ph type="pic" sz="quarter" idx="26" hasCustomPrompt="1"/>
          </p:nvPr>
        </p:nvSpPr>
        <p:spPr>
          <a:xfrm>
            <a:off x="5924337"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38" name="Picture Placeholder 7"/>
          <p:cNvSpPr>
            <a:spLocks noGrp="1" noChangeAspect="1"/>
          </p:cNvSpPr>
          <p:nvPr>
            <p:ph type="pic" sz="quarter" idx="22" hasCustomPrompt="1"/>
          </p:nvPr>
        </p:nvSpPr>
        <p:spPr>
          <a:xfrm>
            <a:off x="315845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0" name="Picture Placeholder 7"/>
          <p:cNvSpPr>
            <a:spLocks noGrp="1" noChangeAspect="1"/>
          </p:cNvSpPr>
          <p:nvPr>
            <p:ph type="pic" sz="quarter" idx="11" hasCustomPrompt="1"/>
          </p:nvPr>
        </p:nvSpPr>
        <p:spPr>
          <a:xfrm>
            <a:off x="396000" y="3240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1" name="Picture Placeholder 7"/>
          <p:cNvSpPr>
            <a:spLocks noGrp="1" noChangeAspect="1"/>
          </p:cNvSpPr>
          <p:nvPr>
            <p:ph type="pic" sz="quarter" idx="25" hasCustomPrompt="1"/>
          </p:nvPr>
        </p:nvSpPr>
        <p:spPr>
          <a:xfrm>
            <a:off x="396000"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3" name="Picture Placeholder 7"/>
          <p:cNvSpPr>
            <a:spLocks noGrp="1" noChangeAspect="1"/>
          </p:cNvSpPr>
          <p:nvPr>
            <p:ph type="pic" sz="quarter" idx="28" hasCustomPrompt="1"/>
          </p:nvPr>
        </p:nvSpPr>
        <p:spPr>
          <a:xfrm>
            <a:off x="396000" y="21853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7" name="Picture Placeholder 7"/>
          <p:cNvSpPr>
            <a:spLocks noGrp="1" noChangeAspect="1"/>
          </p:cNvSpPr>
          <p:nvPr>
            <p:ph type="pic" sz="quarter" idx="30" hasCustomPrompt="1"/>
          </p:nvPr>
        </p:nvSpPr>
        <p:spPr>
          <a:xfrm>
            <a:off x="5924337" y="4046400"/>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49" name="Picture Placeholder 7"/>
          <p:cNvSpPr>
            <a:spLocks noGrp="1" noChangeAspect="1"/>
          </p:cNvSpPr>
          <p:nvPr>
            <p:ph type="pic" sz="quarter" idx="31" hasCustomPrompt="1"/>
          </p:nvPr>
        </p:nvSpPr>
        <p:spPr>
          <a:xfrm>
            <a:off x="3158450" y="2184843"/>
            <a:ext cx="2743200" cy="1843200"/>
          </a:xfrm>
          <a:prstGeom prst="rect">
            <a:avLst/>
          </a:prstGeom>
        </p:spPr>
        <p:txBody>
          <a:bodyPr wrap="square" lIns="0" tIns="0" rIns="0" bIns="0" anchor="t">
            <a:noAutofit/>
          </a:bodyPr>
          <a:lstStyle>
            <a:lvl1pPr marL="0" indent="0" algn="l">
              <a:lnSpc>
                <a:spcPts val="1467"/>
              </a:lnSpc>
              <a:spcBef>
                <a:spcPts val="0"/>
              </a:spcBef>
              <a:buNone/>
              <a:defRPr sz="1200" baseline="0">
                <a:solidFill>
                  <a:schemeClr val="bg1">
                    <a:lumMod val="65000"/>
                  </a:schemeClr>
                </a:solidFill>
                <a:latin typeface="Times New Roman"/>
                <a:cs typeface="Times New Roman"/>
              </a:defRPr>
            </a:lvl1pPr>
          </a:lstStyle>
          <a:p>
            <a:endParaRPr lang="en-US" dirty="0"/>
          </a:p>
        </p:txBody>
      </p:sp>
      <p:sp>
        <p:nvSpPr>
          <p:cNvPr id="15" name="Text Placeholder 3"/>
          <p:cNvSpPr>
            <a:spLocks noGrp="1"/>
          </p:cNvSpPr>
          <p:nvPr>
            <p:ph type="body" sz="quarter" idx="34"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13" name="Rectangle 12"/>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3 Arup Title Colour Divider">
    <p:bg>
      <p:bgPr>
        <a:solidFill>
          <a:schemeClr val="accent2"/>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828000" y="1399349"/>
            <a:ext cx="7504033" cy="683948"/>
          </a:xfrm>
          <a:prstGeom prst="rect">
            <a:avLst/>
          </a:prstGeom>
        </p:spPr>
        <p:txBody>
          <a:bodyPr lIns="0" tIns="0" rIns="0" bIns="0">
            <a:noAutofit/>
          </a:bodyPr>
          <a:lstStyle>
            <a:lvl1pPr>
              <a:lnSpc>
                <a:spcPts val="4000"/>
              </a:lnSpc>
              <a:spcBef>
                <a:spcPts val="0"/>
              </a:spcBef>
              <a:defRPr sz="3800">
                <a:solidFill>
                  <a:schemeClr val="bg1"/>
                </a:solidFill>
                <a:latin typeface="Times New Roman"/>
                <a:cs typeface="Times New Roman"/>
              </a:defRPr>
            </a:lvl1p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828000" y="3830885"/>
            <a:ext cx="7502678" cy="346249"/>
          </a:xfrm>
          <a:prstGeom prst="rect">
            <a:avLst/>
          </a:prstGeom>
        </p:spPr>
        <p:txBody>
          <a:bodyPr vert="horz" lIns="0" tIns="0" rIns="0" bIns="0">
            <a:noAutofit/>
          </a:bodyPr>
          <a:lstStyle>
            <a:lvl1pPr marL="0" indent="0">
              <a:lnSpc>
                <a:spcPts val="2000"/>
              </a:lnSpc>
              <a:spcBef>
                <a:spcPts val="0"/>
              </a:spcBef>
              <a:buNone/>
              <a:defRPr sz="1800" baseline="0">
                <a:solidFill>
                  <a:schemeClr val="bg1"/>
                </a:solidFill>
                <a:latin typeface="Times New Roman"/>
                <a:cs typeface="Times New Roman"/>
              </a:defRPr>
            </a:lvl1pPr>
          </a:lstStyle>
          <a:p>
            <a:r>
              <a:rPr lang="en-US" sz="2400" dirty="0">
                <a:solidFill>
                  <a:schemeClr val="bg1"/>
                </a:solidFill>
              </a:rPr>
              <a:t>Click to edit master title style</a:t>
            </a:r>
            <a:endParaRPr lang="en-US" sz="1867"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3 Arup Text Divider">
    <p:bg>
      <p:bgPr>
        <a:solidFill>
          <a:schemeClr val="accent2"/>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09982" y="328936"/>
            <a:ext cx="8305200" cy="5600226"/>
          </a:xfrm>
          <a:prstGeom prst="rect">
            <a:avLst/>
          </a:prstGeom>
        </p:spPr>
        <p:txBody>
          <a:bodyPr lIns="0" tIns="0" rIns="0" bIns="0">
            <a:noAutofit/>
          </a:bodyPr>
          <a:lstStyle>
            <a:lvl1pPr>
              <a:lnSpc>
                <a:spcPts val="4500"/>
              </a:lnSpc>
              <a:spcBef>
                <a:spcPts val="0"/>
              </a:spcBef>
              <a:defRPr sz="4300" baseline="0">
                <a:solidFill>
                  <a:schemeClr val="tx1"/>
                </a:solidFill>
                <a:latin typeface="Times New Roman"/>
                <a:cs typeface="Times New Roman"/>
              </a:defRPr>
            </a:lvl1pPr>
          </a:lstStyle>
          <a:p>
            <a:r>
              <a:rPr lang="en-US" dirty="0"/>
              <a:t>Insert a value statement here. You may pick out specific points within your value statement by highlighting the specific point with white text where appropriate. 40 words maximum word count, nis
              lsed
              facilisis
              present iusto
              augue
              vero
              nisl
              sed
              facilisis.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3 Arup Bullet">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5" y="1892328"/>
            <a:ext cx="8255517" cy="4007958"/>
          </a:xfrm>
          <a:prstGeom prst="rect">
            <a:avLst/>
          </a:prstGeom>
        </p:spPr>
        <p:txBody>
          <a:bodyPr lIns="0" tIns="0" rIns="0" bIns="0">
            <a:noAutofit/>
          </a:bodyPr>
          <a:lstStyle>
            <a:lvl1pPr marL="0">
              <a:lnSpc>
                <a:spcPts val="2600"/>
              </a:lnSpc>
              <a:spcBef>
                <a:spcPts val="1200"/>
              </a:spcBef>
              <a:buClr>
                <a:schemeClr val="accent2"/>
              </a:buClr>
              <a:defRPr sz="2400">
                <a:latin typeface="Times New Roman"/>
                <a:cs typeface="Times New Roman"/>
              </a:defRPr>
            </a:lvl1pPr>
            <a:lvl2pPr marL="473937" indent="-236969">
              <a:lnSpc>
                <a:spcPts val="2600"/>
              </a:lnSpc>
              <a:spcBef>
                <a:spcPts val="288"/>
              </a:spcBef>
              <a:buClr>
                <a:schemeClr val="accent2"/>
              </a:buClr>
              <a:buFont typeface="Lucida Grande"/>
              <a:buChar char="-"/>
              <a:defRPr sz="2400">
                <a:latin typeface="Times New Roman"/>
                <a:cs typeface="Times New Roman"/>
              </a:defRPr>
            </a:lvl2pPr>
            <a:lvl3pPr marL="710906" indent="-236969">
              <a:lnSpc>
                <a:spcPts val="2200"/>
              </a:lnSpc>
              <a:buClr>
                <a:schemeClr val="accent2"/>
              </a:buClr>
              <a:buFont typeface="Lucida Grande"/>
              <a:buChar char="-"/>
              <a:defRPr sz="2200">
                <a:latin typeface="Times New Roman"/>
                <a:cs typeface="Times New Roman"/>
              </a:defRPr>
            </a:lvl3pPr>
            <a:lvl4pPr marL="721766" indent="-234945">
              <a:lnSpc>
                <a:spcPts val="2200"/>
              </a:lnSpc>
              <a:buClr>
                <a:schemeClr val="accent2"/>
              </a:buClr>
              <a:buFont typeface="Lucida Grande"/>
              <a:buChar char="-"/>
              <a:defRPr sz="2200">
                <a:latin typeface="Times New Roman"/>
                <a:cs typeface="Times New Roman"/>
              </a:defRPr>
            </a:lvl4pPr>
            <a:lvl5pPr marL="721766" indent="-234945">
              <a:lnSpc>
                <a:spcPts val="2200"/>
              </a:lnSpc>
              <a:buClr>
                <a:schemeClr val="accent2"/>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6003" y="252000"/>
            <a:ext cx="8257008"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7"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9" name="Rectangle 8"/>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3 Arup Bullet+GreyIntro">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397596" y="1892336"/>
            <a:ext cx="8236266" cy="1814343"/>
          </a:xfrm>
          <a:prstGeom prst="rect">
            <a:avLst/>
          </a:prstGeom>
        </p:spPr>
        <p:txBody>
          <a:bodyPr wrap="square" lIns="0" tIns="0" rIns="0" bIns="0">
            <a:spAutoFit/>
          </a:bodyPr>
          <a:lstStyle>
            <a:lvl1pPr marL="0" indent="0">
              <a:buClr>
                <a:srgbClr val="F05023"/>
              </a:buClr>
              <a:buFontTx/>
              <a:buNone/>
              <a:defRPr sz="2400">
                <a:solidFill>
                  <a:srgbClr val="666666"/>
                </a:solidFill>
                <a:latin typeface="Times New Roman"/>
                <a:cs typeface="Times New Roman"/>
              </a:defRPr>
            </a:lvl1pPr>
            <a:lvl2pPr marL="237061" indent="-237061">
              <a:lnSpc>
                <a:spcPts val="2400"/>
              </a:lnSpc>
              <a:spcBef>
                <a:spcPts val="1200"/>
              </a:spcBef>
              <a:buClr>
                <a:schemeClr val="accent2"/>
              </a:buClr>
              <a:buFont typeface="Arial"/>
              <a:buChar char="•"/>
              <a:defRPr sz="2200">
                <a:latin typeface="Times New Roman"/>
                <a:cs typeface="Times New Roman"/>
              </a:defRPr>
            </a:lvl2pPr>
            <a:lvl3pPr marL="482588" indent="-245527">
              <a:lnSpc>
                <a:spcPts val="2400"/>
              </a:lnSpc>
              <a:buClr>
                <a:schemeClr val="accent2"/>
              </a:buClr>
              <a:buFont typeface="Lucida Grande"/>
              <a:buChar char="-"/>
              <a:defRPr sz="2200">
                <a:latin typeface="Times New Roman"/>
                <a:cs typeface="Times New Roman"/>
              </a:defRPr>
            </a:lvl3pPr>
            <a:lvl4pPr marL="482588" indent="-245527">
              <a:lnSpc>
                <a:spcPts val="2400"/>
              </a:lnSpc>
              <a:buClr>
                <a:srgbClr val="28AAE1"/>
              </a:buClr>
              <a:buFont typeface="Lucida Grande"/>
              <a:buChar char="-"/>
              <a:defRPr sz="2200">
                <a:latin typeface="Times New Roman"/>
                <a:cs typeface="Times New Roman"/>
              </a:defRPr>
            </a:lvl4pPr>
            <a:lvl5pPr marL="482588" indent="-245527">
              <a:lnSpc>
                <a:spcPts val="2400"/>
              </a:lnSpc>
              <a:buClr>
                <a:srgbClr val="28AAE1"/>
              </a:buClr>
              <a:buFont typeface="Lucida Grande"/>
              <a:buChar char="-"/>
              <a:defRPr sz="2200">
                <a:latin typeface="Times New Roman"/>
                <a:cs typeface="Times New Roman"/>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396003" y="252000"/>
            <a:ext cx="8237754" cy="581356"/>
          </a:xfrm>
          <a:prstGeom prst="rect">
            <a:avLst/>
          </a:prstGeom>
        </p:spPr>
        <p:txBody>
          <a:bodyPr lIns="0" tIns="0" rIns="0" bIns="0">
            <a:noAutofit/>
          </a:bodyPr>
          <a:lstStyle>
            <a:lvl1pPr>
              <a:lnSpc>
                <a:spcPts val="3400"/>
              </a:lnSpc>
              <a:spcBef>
                <a:spcPts val="0"/>
              </a:spcBef>
              <a:defRPr sz="3200">
                <a:solidFill>
                  <a:schemeClr val="accent2"/>
                </a:solidFill>
                <a:latin typeface="Times New Roman"/>
                <a:cs typeface="Times New Roman"/>
              </a:defRPr>
            </a:lvl1pPr>
          </a:lstStyle>
          <a:p>
            <a:r>
              <a:rPr lang="en-US"/>
              <a:t>Click to edit Master title style</a:t>
            </a:r>
            <a:endParaRPr lang="en-US" dirty="0"/>
          </a:p>
        </p:txBody>
      </p:sp>
      <p:sp>
        <p:nvSpPr>
          <p:cNvPr id="9" name="Slide Number Placeholder 14"/>
          <p:cNvSpPr txBox="1"/>
          <p:nvPr/>
        </p:nvSpPr>
        <p:spPr>
          <a:xfrm>
            <a:off x="0" y="6580032"/>
            <a:ext cx="287338" cy="254441"/>
          </a:xfrm>
          <a:prstGeom prst="rect">
            <a:avLst/>
          </a:prstGeom>
        </p:spPr>
        <p:txBody>
          <a:bodyPr lIns="0" tIns="0" rIns="0" bIns="192000" anchor="ctr" anchorCtr="0"/>
          <a:lstStyle>
            <a:defPPr>
              <a:defRPr lang="en-US"/>
            </a:defPPr>
            <a:lvl1pPr marL="0" algn="l" defTabSz="898010" rtl="0" eaLnBrk="1" latinLnBrk="0" hangingPunct="1">
              <a:defRPr sz="1800" kern="1200">
                <a:solidFill>
                  <a:schemeClr val="tx1"/>
                </a:solidFill>
                <a:latin typeface="+mn-lt"/>
                <a:ea typeface="+mn-ea"/>
                <a:cs typeface="+mn-cs"/>
              </a:defRPr>
            </a:lvl1pPr>
            <a:lvl2pPr marL="449005" algn="l" defTabSz="898010" rtl="0" eaLnBrk="1" latinLnBrk="0" hangingPunct="1">
              <a:defRPr sz="1800" kern="1200">
                <a:solidFill>
                  <a:schemeClr val="tx1"/>
                </a:solidFill>
                <a:latin typeface="+mn-lt"/>
                <a:ea typeface="+mn-ea"/>
                <a:cs typeface="+mn-cs"/>
              </a:defRPr>
            </a:lvl2pPr>
            <a:lvl3pPr marL="898010" algn="l" defTabSz="898010" rtl="0" eaLnBrk="1" latinLnBrk="0" hangingPunct="1">
              <a:defRPr sz="1800" kern="1200">
                <a:solidFill>
                  <a:schemeClr val="tx1"/>
                </a:solidFill>
                <a:latin typeface="+mn-lt"/>
                <a:ea typeface="+mn-ea"/>
                <a:cs typeface="+mn-cs"/>
              </a:defRPr>
            </a:lvl3pPr>
            <a:lvl4pPr marL="1347015" algn="l" defTabSz="898010" rtl="0" eaLnBrk="1" latinLnBrk="0" hangingPunct="1">
              <a:defRPr sz="1800" kern="1200">
                <a:solidFill>
                  <a:schemeClr val="tx1"/>
                </a:solidFill>
                <a:latin typeface="+mn-lt"/>
                <a:ea typeface="+mn-ea"/>
                <a:cs typeface="+mn-cs"/>
              </a:defRPr>
            </a:lvl4pPr>
            <a:lvl5pPr marL="1796019" algn="l" defTabSz="898010" rtl="0" eaLnBrk="1" latinLnBrk="0" hangingPunct="1">
              <a:defRPr sz="1800" kern="1200">
                <a:solidFill>
                  <a:schemeClr val="tx1"/>
                </a:solidFill>
                <a:latin typeface="+mn-lt"/>
                <a:ea typeface="+mn-ea"/>
                <a:cs typeface="+mn-cs"/>
              </a:defRPr>
            </a:lvl5pPr>
            <a:lvl6pPr marL="2245024" algn="l" defTabSz="898010" rtl="0" eaLnBrk="1" latinLnBrk="0" hangingPunct="1">
              <a:defRPr sz="1800" kern="1200">
                <a:solidFill>
                  <a:schemeClr val="tx1"/>
                </a:solidFill>
                <a:latin typeface="+mn-lt"/>
                <a:ea typeface="+mn-ea"/>
                <a:cs typeface="+mn-cs"/>
              </a:defRPr>
            </a:lvl6pPr>
            <a:lvl7pPr marL="2694029" algn="l" defTabSz="898010" rtl="0" eaLnBrk="1" latinLnBrk="0" hangingPunct="1">
              <a:defRPr sz="1800" kern="1200">
                <a:solidFill>
                  <a:schemeClr val="tx1"/>
                </a:solidFill>
                <a:latin typeface="+mn-lt"/>
                <a:ea typeface="+mn-ea"/>
                <a:cs typeface="+mn-cs"/>
              </a:defRPr>
            </a:lvl7pPr>
            <a:lvl8pPr marL="3143034" algn="l" defTabSz="898010" rtl="0" eaLnBrk="1" latinLnBrk="0" hangingPunct="1">
              <a:defRPr sz="1800" kern="1200">
                <a:solidFill>
                  <a:schemeClr val="tx1"/>
                </a:solidFill>
                <a:latin typeface="+mn-lt"/>
                <a:ea typeface="+mn-ea"/>
                <a:cs typeface="+mn-cs"/>
              </a:defRPr>
            </a:lvl8pPr>
            <a:lvl9pPr marL="3592038" algn="l" defTabSz="898010" rtl="0" eaLnBrk="1" latinLnBrk="0" hangingPunct="1">
              <a:defRPr sz="1800" kern="1200">
                <a:solidFill>
                  <a:schemeClr val="tx1"/>
                </a:solidFill>
                <a:latin typeface="+mn-lt"/>
                <a:ea typeface="+mn-ea"/>
                <a:cs typeface="+mn-cs"/>
              </a:defRPr>
            </a:lvl9pPr>
          </a:lstStyle>
          <a:p>
            <a:pPr algn="ctr" eaLnBrk="1" fontAlgn="auto" hangingPunct="1">
              <a:lnSpc>
                <a:spcPts val="1333"/>
              </a:lnSpc>
              <a:spcBef>
                <a:spcPts val="0"/>
              </a:spcBef>
              <a:spcAft>
                <a:spcPts val="0"/>
              </a:spcAft>
              <a:defRPr/>
            </a:pPr>
            <a:endParaRPr lang="en-US" sz="1067" b="0" i="1" dirty="0">
              <a:solidFill>
                <a:srgbClr val="FFFFFF"/>
              </a:solidFill>
              <a:latin typeface="Arial"/>
              <a:cs typeface="ＭＳ Ｐゴシック"/>
            </a:endParaRPr>
          </a:p>
        </p:txBody>
      </p:sp>
      <p:sp>
        <p:nvSpPr>
          <p:cNvPr id="10"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8" name="Rectangle 7"/>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3 Arup Blank">
    <p:spTree>
      <p:nvGrpSpPr>
        <p:cNvPr id="1" name=""/>
        <p:cNvGrpSpPr/>
        <p:nvPr/>
      </p:nvGrpSpPr>
      <p:grpSpPr>
        <a:xfrm>
          <a:off x="0" y="0"/>
          <a:ext cx="0" cy="0"/>
          <a:chOff x="0" y="0"/>
          <a:chExt cx="0" cy="0"/>
        </a:xfrm>
      </p:grpSpPr>
      <p:sp>
        <p:nvSpPr>
          <p:cNvPr id="6" name="Slide Number Placeholder 14"/>
          <p:cNvSpPr txBox="1"/>
          <p:nvPr/>
        </p:nvSpPr>
        <p:spPr>
          <a:xfrm>
            <a:off x="1304037" y="3054600"/>
            <a:ext cx="287338" cy="748800"/>
          </a:xfrm>
          <a:prstGeom prst="rect">
            <a:avLst/>
          </a:prstGeom>
        </p:spPr>
        <p:txBody>
          <a:bodyPr lIns="0" tIns="0" rIns="0" bIns="264000" anchor="b" anchorCtr="0"/>
          <a:lstStyle>
            <a:defPPr>
              <a:defRPr lang="en-US"/>
            </a:defPPr>
            <a:lvl1pPr algn="ctr" rtl="0" eaLnBrk="0" fontAlgn="base" hangingPunct="0">
              <a:spcBef>
                <a:spcPct val="0"/>
              </a:spcBef>
              <a:spcAft>
                <a:spcPct val="0"/>
              </a:spcAft>
              <a:defRPr sz="2400" b="1" kern="1200">
                <a:solidFill>
                  <a:schemeClr val="tx1"/>
                </a:solidFill>
                <a:latin typeface="Arial" charset="0"/>
                <a:ea typeface="+mn-ea"/>
                <a:cs typeface="Arial" charset="0"/>
              </a:defRPr>
            </a:lvl1pPr>
            <a:lvl2pPr marL="457200" algn="ctr" rtl="0" eaLnBrk="0" fontAlgn="base" hangingPunct="0">
              <a:spcBef>
                <a:spcPct val="0"/>
              </a:spcBef>
              <a:spcAft>
                <a:spcPct val="0"/>
              </a:spcAft>
              <a:defRPr sz="2400" b="1" kern="1200">
                <a:solidFill>
                  <a:schemeClr val="tx1"/>
                </a:solidFill>
                <a:latin typeface="Arial" charset="0"/>
                <a:ea typeface="+mn-ea"/>
                <a:cs typeface="Arial" charset="0"/>
              </a:defRPr>
            </a:lvl2pPr>
            <a:lvl3pPr marL="914400" algn="ctr" rtl="0" eaLnBrk="0" fontAlgn="base" hangingPunct="0">
              <a:spcBef>
                <a:spcPct val="0"/>
              </a:spcBef>
              <a:spcAft>
                <a:spcPct val="0"/>
              </a:spcAft>
              <a:defRPr sz="2400" b="1" kern="1200">
                <a:solidFill>
                  <a:schemeClr val="tx1"/>
                </a:solidFill>
                <a:latin typeface="Arial" charset="0"/>
                <a:ea typeface="+mn-ea"/>
                <a:cs typeface="Arial" charset="0"/>
              </a:defRPr>
            </a:lvl3pPr>
            <a:lvl4pPr marL="1371600" algn="ctr" rtl="0" eaLnBrk="0" fontAlgn="base" hangingPunct="0">
              <a:spcBef>
                <a:spcPct val="0"/>
              </a:spcBef>
              <a:spcAft>
                <a:spcPct val="0"/>
              </a:spcAft>
              <a:defRPr sz="2400" b="1" kern="1200">
                <a:solidFill>
                  <a:schemeClr val="tx1"/>
                </a:solidFill>
                <a:latin typeface="Arial" charset="0"/>
                <a:ea typeface="+mn-ea"/>
                <a:cs typeface="Arial" charset="0"/>
              </a:defRPr>
            </a:lvl4pPr>
            <a:lvl5pPr marL="1828800" algn="ctr" rtl="0" eaLnBrk="0" fontAlgn="base" hangingPunct="0">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a:lstStyle>
          <a:p>
            <a:pPr eaLnBrk="1" fontAlgn="auto" hangingPunct="1">
              <a:spcBef>
                <a:spcPts val="0"/>
              </a:spcBef>
              <a:spcAft>
                <a:spcPts val="0"/>
              </a:spcAft>
              <a:defRPr/>
            </a:pPr>
            <a:fld id="{84ADEA5E-D855-46E6-A607-27446C644854}" type="slidenum">
              <a:rPr lang="en-US" sz="3200" b="0" dirty="0">
                <a:solidFill>
                  <a:srgbClr val="FFFFFF"/>
                </a:solidFill>
                <a:latin typeface="Arial"/>
                <a:cs typeface="ＭＳ Ｐゴシック"/>
              </a:rPr>
              <a:pPr eaLnBrk="1" fontAlgn="auto" hangingPunct="1">
                <a:spcBef>
                  <a:spcPts val="0"/>
                </a:spcBef>
                <a:spcAft>
                  <a:spcPts val="0"/>
                </a:spcAft>
                <a:defRPr/>
              </a:pPr>
              <a:t>‹#›</a:t>
            </a:fld>
            <a:r>
              <a:rPr lang="en-US" sz="3200" b="0" i="1" dirty="0">
                <a:solidFill>
                  <a:srgbClr val="FFFFFF"/>
                </a:solidFill>
                <a:latin typeface="Arial"/>
                <a:cs typeface="ＭＳ Ｐゴシック"/>
              </a:rPr>
              <a:t>
              </a:t>
            </a:r>
          </a:p>
        </p:txBody>
      </p:sp>
      <p:sp>
        <p:nvSpPr>
          <p:cNvPr id="8" name="Text Placeholder 3"/>
          <p:cNvSpPr>
            <a:spLocks noGrp="1"/>
          </p:cNvSpPr>
          <p:nvPr>
            <p:ph type="body" sz="quarter" idx="33" hasCustomPrompt="1"/>
          </p:nvPr>
        </p:nvSpPr>
        <p:spPr>
          <a:xfrm>
            <a:off x="396001"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9" name="Rectangle 8"/>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3 Arup Single Object">
    <p:spTree>
      <p:nvGrpSpPr>
        <p:cNvPr id="1" name=""/>
        <p:cNvGrpSpPr/>
        <p:nvPr/>
      </p:nvGrpSpPr>
      <p:grpSpPr>
        <a:xfrm>
          <a:off x="0" y="0"/>
          <a:ext cx="0" cy="0"/>
          <a:chOff x="0" y="0"/>
          <a:chExt cx="0" cy="0"/>
        </a:xfrm>
      </p:grpSpPr>
      <p:sp>
        <p:nvSpPr>
          <p:cNvPr id="7" name="Content Placeholder 7"/>
          <p:cNvSpPr>
            <a:spLocks noGrp="1"/>
          </p:cNvSpPr>
          <p:nvPr>
            <p:ph sz="quarter" idx="10" hasCustomPrompt="1"/>
          </p:nvPr>
        </p:nvSpPr>
        <p:spPr>
          <a:xfrm>
            <a:off x="396001" y="331202"/>
            <a:ext cx="8278100" cy="5474969"/>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this layout for tables, charts/graphs images and multimedia by clicking on the icons below.</a:t>
            </a:r>
          </a:p>
          <a:p>
            <a:pPr lvl="0"/>
            <a:r>
              <a:rPr lang="en-US" dirty="0"/>
              <a:t>For a bullet slide with text, from the ‘Home’ menu choose:</a:t>
            </a:r>
          </a:p>
          <a:p>
            <a:pPr lvl="0"/>
            <a:r>
              <a:rPr lang="en-US" dirty="0"/>
              <a:t>New slide | Arup Bullet Layout</a:t>
            </a:r>
          </a:p>
          <a:p>
            <a:pPr lvl="0"/>
            <a:r>
              <a:rPr lang="en-US" dirty="0"/>
              <a:t>Do not use this layout for text.</a:t>
            </a:r>
          </a:p>
        </p:txBody>
      </p:sp>
      <p:sp>
        <p:nvSpPr>
          <p:cNvPr id="6" name="Text Placeholder 2"/>
          <p:cNvSpPr>
            <a:spLocks noGrp="1"/>
          </p:cNvSpPr>
          <p:nvPr>
            <p:ph type="body" sz="quarter" idx="13" hasCustomPrompt="1"/>
          </p:nvPr>
        </p:nvSpPr>
        <p:spPr>
          <a:xfrm>
            <a:off x="394581" y="5806179"/>
            <a:ext cx="7796920" cy="226339"/>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1" name="Text Placeholder 2"/>
          <p:cNvSpPr>
            <a:spLocks noGrp="1"/>
          </p:cNvSpPr>
          <p:nvPr>
            <p:ph type="body" sz="quarter" idx="17" hasCustomPrompt="1"/>
          </p:nvPr>
        </p:nvSpPr>
        <p:spPr>
          <a:xfrm rot="16200000">
            <a:off x="-924480" y="4497991"/>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9"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a:cs typeface="Times New Roman"/>
              </a:defRPr>
            </a:lvl1pPr>
          </a:lstStyle>
          <a:p>
            <a:r>
              <a:rPr lang="en-US" sz="2133" baseline="0" dirty="0"/>
              <a:t>Footer title</a:t>
            </a:r>
            <a:endParaRPr lang="en-US" sz="2400" baseline="0" dirty="0"/>
          </a:p>
        </p:txBody>
      </p:sp>
      <p:sp>
        <p:nvSpPr>
          <p:cNvPr id="12" name="Rectangle 11"/>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3 Arup Two Objects">
    <p:spTree>
      <p:nvGrpSpPr>
        <p:cNvPr id="1" name=""/>
        <p:cNvGrpSpPr/>
        <p:nvPr/>
      </p:nvGrpSpPr>
      <p:grpSpPr>
        <a:xfrm>
          <a:off x="0" y="0"/>
          <a:ext cx="0" cy="0"/>
          <a:chOff x="0" y="0"/>
          <a:chExt cx="0" cy="0"/>
        </a:xfrm>
      </p:grpSpPr>
      <p:sp>
        <p:nvSpPr>
          <p:cNvPr id="21" name="Content Placeholder 7"/>
          <p:cNvSpPr>
            <a:spLocks noGrp="1"/>
          </p:cNvSpPr>
          <p:nvPr>
            <p:ph sz="quarter" idx="16" hasCustomPrompt="1"/>
          </p:nvPr>
        </p:nvSpPr>
        <p:spPr>
          <a:xfrm>
            <a:off x="46080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
        <p:nvSpPr>
          <p:cNvPr id="13" name="Text Placeholder 3"/>
          <p:cNvSpPr>
            <a:spLocks noGrp="1"/>
          </p:cNvSpPr>
          <p:nvPr>
            <p:ph type="body" sz="quarter" idx="33" hasCustomPrompt="1"/>
          </p:nvPr>
        </p:nvSpPr>
        <p:spPr>
          <a:xfrm>
            <a:off x="396000"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baseline="0">
                <a:solidFill>
                  <a:schemeClr val="bg1"/>
                </a:solidFill>
                <a:latin typeface="Times New Roman" panose="02020603050405020304" pitchFamily="18" charset="0"/>
                <a:cs typeface="Times New Roman"/>
              </a:defRPr>
            </a:lvl1pPr>
          </a:lstStyle>
          <a:p>
            <a:r>
              <a:rPr lang="en-US" sz="2133" baseline="0" dirty="0"/>
              <a:t>Footer title</a:t>
            </a:r>
            <a:endParaRPr lang="en-US" sz="2400" baseline="0" dirty="0"/>
          </a:p>
        </p:txBody>
      </p:sp>
      <p:sp>
        <p:nvSpPr>
          <p:cNvPr id="6" name="Text Placeholder 2"/>
          <p:cNvSpPr>
            <a:spLocks noGrp="1"/>
          </p:cNvSpPr>
          <p:nvPr>
            <p:ph type="body" sz="quarter" idx="13" hasCustomPrompt="1"/>
          </p:nvPr>
        </p:nvSpPr>
        <p:spPr>
          <a:xfrm>
            <a:off x="394580" y="5972428"/>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7" name="Text Placeholder 2"/>
          <p:cNvSpPr>
            <a:spLocks noGrp="1"/>
          </p:cNvSpPr>
          <p:nvPr>
            <p:ph type="body" sz="quarter" idx="17" hasCustomPrompt="1"/>
          </p:nvPr>
        </p:nvSpPr>
        <p:spPr>
          <a:xfrm rot="16200000">
            <a:off x="-924483" y="463401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2" name="Text Placeholder 2"/>
          <p:cNvSpPr>
            <a:spLocks noGrp="1"/>
          </p:cNvSpPr>
          <p:nvPr>
            <p:ph type="body" sz="quarter" idx="34" hasCustomPrompt="1"/>
          </p:nvPr>
        </p:nvSpPr>
        <p:spPr>
          <a:xfrm>
            <a:off x="4618901" y="5972786"/>
            <a:ext cx="3453519" cy="175533"/>
          </a:xfrm>
          <a:prstGeom prst="rect">
            <a:avLst/>
          </a:prstGeom>
        </p:spPr>
        <p:txBody>
          <a:bodyPr vert="horz" wrap="square" lIns="0" tIns="36000" rIns="0" bIns="36000">
            <a:noAutofit/>
          </a:bodyPr>
          <a:lstStyle>
            <a:lvl1pPr marL="0" indent="0" algn="l">
              <a:lnSpc>
                <a:spcPts val="1000"/>
              </a:lnSpc>
              <a:spcBef>
                <a:spcPts val="480"/>
              </a:spcBef>
              <a:buNone/>
              <a:defRPr sz="800" baseline="0">
                <a:latin typeface="Times New Roman"/>
                <a:cs typeface="Times New Roman"/>
              </a:defRPr>
            </a:lvl1pPr>
            <a:lvl2pPr>
              <a:defRPr sz="800"/>
            </a:lvl2pPr>
            <a:lvl3pPr>
              <a:defRPr sz="800"/>
            </a:lvl3pPr>
            <a:lvl4pPr>
              <a:defRPr sz="800"/>
            </a:lvl4pPr>
            <a:lvl5pPr>
              <a:defRPr sz="800"/>
            </a:lvl5pPr>
          </a:lstStyle>
          <a:p>
            <a:r>
              <a:rPr lang="en-US" sz="1333" dirty="0"/>
              <a:t>Caption</a:t>
            </a:r>
            <a:endParaRPr lang="en-US" sz="800" dirty="0"/>
          </a:p>
        </p:txBody>
      </p:sp>
      <p:sp>
        <p:nvSpPr>
          <p:cNvPr id="14" name="Text Placeholder 2"/>
          <p:cNvSpPr>
            <a:spLocks noGrp="1"/>
          </p:cNvSpPr>
          <p:nvPr>
            <p:ph type="body" sz="quarter" idx="35" hasCustomPrompt="1"/>
          </p:nvPr>
        </p:nvSpPr>
        <p:spPr>
          <a:xfrm rot="16200000">
            <a:off x="3299840" y="4661366"/>
            <a:ext cx="2520000" cy="96357"/>
          </a:xfrm>
          <a:prstGeom prst="rect">
            <a:avLst/>
          </a:prstGeom>
        </p:spPr>
        <p:txBody>
          <a:bodyPr vert="horz" lIns="0" tIns="0" rIns="0" bIns="0">
            <a:noAutofit/>
          </a:bodyPr>
          <a:lstStyle>
            <a:lvl1pPr marL="0" indent="0" algn="l">
              <a:lnSpc>
                <a:spcPts val="600"/>
              </a:lnSpc>
              <a:spcBef>
                <a:spcPts val="0"/>
              </a:spcBef>
              <a:buNone/>
              <a:defRPr sz="500" baseline="0">
                <a:latin typeface="Times New Roman"/>
                <a:cs typeface="Times New Roman"/>
              </a:defRPr>
            </a:lvl1pPr>
            <a:lvl2pPr>
              <a:defRPr sz="500"/>
            </a:lvl2pPr>
            <a:lvl3pPr>
              <a:defRPr sz="500"/>
            </a:lvl3pPr>
            <a:lvl4pPr>
              <a:defRPr sz="500"/>
            </a:lvl4pPr>
            <a:lvl5pPr>
              <a:defRPr sz="500"/>
            </a:lvl5pPr>
          </a:lstStyle>
          <a:p>
            <a:r>
              <a:rPr lang="en-US" sz="800" dirty="0"/>
              <a:t>© Image Copyright</a:t>
            </a:r>
          </a:p>
        </p:txBody>
      </p:sp>
      <p:sp>
        <p:nvSpPr>
          <p:cNvPr id="11" name="Rectangle 10"/>
          <p:cNvSpPr/>
          <p:nvPr/>
        </p:nvSpPr>
        <p:spPr>
          <a:xfrm>
            <a:off x="0" y="6456921"/>
            <a:ext cx="396000" cy="246221"/>
          </a:xfrm>
          <a:prstGeom prst="rect">
            <a:avLst/>
          </a:prstGeom>
        </p:spPr>
        <p:txBody>
          <a:bodyPr wrap="square">
            <a:spAutoFit/>
          </a:bodyPr>
          <a:lstStyle/>
          <a:p>
            <a:fld id="{84ADEA5E-D855-46E6-A607-27446C644854}" type="slidenum">
              <a:rPr lang="en-US" sz="1000" b="0" dirty="0">
                <a:solidFill>
                  <a:srgbClr val="FFFFFF"/>
                </a:solidFill>
                <a:latin typeface="Arial"/>
                <a:cs typeface="ＭＳ Ｐゴシック"/>
              </a:rPr>
              <a:pPr/>
              <a:t>‹#›</a:t>
            </a:fld>
            <a:endParaRPr lang="en-US" sz="1000" dirty="0"/>
          </a:p>
        </p:txBody>
      </p:sp>
      <p:sp>
        <p:nvSpPr>
          <p:cNvPr id="15" name="Content Placeholder 7"/>
          <p:cNvSpPr>
            <a:spLocks noGrp="1"/>
          </p:cNvSpPr>
          <p:nvPr>
            <p:ph sz="quarter" idx="36" hasCustomPrompt="1"/>
          </p:nvPr>
        </p:nvSpPr>
        <p:spPr>
          <a:xfrm>
            <a:off x="429719" y="331200"/>
            <a:ext cx="3960000" cy="5594400"/>
          </a:xfrm>
          <a:prstGeom prst="rect">
            <a:avLst/>
          </a:prstGeom>
        </p:spPr>
        <p:txBody>
          <a:bodyPr lIns="0" tIns="0" rIns="0" bIns="0">
            <a:noAutofit/>
          </a:bodyPr>
          <a:lstStyle>
            <a:lvl1pPr marL="0" indent="0">
              <a:lnSpc>
                <a:spcPts val="2600"/>
              </a:lnSpc>
              <a:spcBef>
                <a:spcPts val="0"/>
              </a:spcBef>
              <a:buFontTx/>
              <a:buNone/>
              <a:defRPr sz="2400" baseline="0">
                <a:latin typeface="Times New Roman"/>
                <a:cs typeface="Times New Roman"/>
              </a:defRPr>
            </a:lvl1pPr>
          </a:lstStyle>
          <a:p>
            <a:pPr lvl="0"/>
            <a:r>
              <a:rPr lang="en-US" dirty="0"/>
              <a:t>Use to insert images / graphical content by clicking on the icons below. Or small amount of text to compliment images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6285600"/>
            <a:ext cx="9144000" cy="572400"/>
          </a:xfrm>
          <a:prstGeom prst="rect">
            <a:avLst/>
          </a:prstGeom>
          <a:solidFill>
            <a:schemeClr val="accent2"/>
          </a:solidFill>
          <a:ln>
            <a:noFill/>
          </a:ln>
          <a:effectLst/>
        </p:spPr>
        <p:style>
          <a:lnRef idx="2">
            <a:schemeClr val="accent2">
              <a:shade val="50000"/>
            </a:schemeClr>
          </a:lnRef>
          <a:fillRef idx="1">
            <a:schemeClr val="accent2"/>
          </a:fillRef>
          <a:effectRef idx="0">
            <a:schemeClr val="accent2"/>
          </a:effectRef>
          <a:fontRef idx="minor">
            <a:schemeClr val="lt1"/>
          </a:fontRef>
        </p:style>
      </p:sp>
      <p:pic>
        <p:nvPicPr>
          <p:cNvPr id="4" name="Picture 3" descr="ArupLogo2010_w_OvaWord1000mm_CompoundTransparent_3May2012.wm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97400" y="6443426"/>
            <a:ext cx="864000" cy="26127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1197317" rtl="0" eaLnBrk="1" latinLnBrk="0" hangingPunct="1">
        <a:lnSpc>
          <a:spcPct val="85000"/>
        </a:lnSpc>
        <a:spcBef>
          <a:spcPts val="261"/>
        </a:spcBef>
        <a:buNone/>
        <a:defRPr sz="5200" kern="1200">
          <a:solidFill>
            <a:schemeClr val="tx1"/>
          </a:solidFill>
          <a:latin typeface="+mn-lt"/>
          <a:ea typeface="+mj-ea"/>
          <a:cs typeface="+mj-cs"/>
        </a:defRPr>
      </a:lvl1pPr>
    </p:titleStyle>
    <p:body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197317" rtl="0" eaLnBrk="1" latinLnBrk="0" hangingPunct="1">
        <a:defRPr sz="2400" kern="1200">
          <a:solidFill>
            <a:schemeClr val="tx1"/>
          </a:solidFill>
          <a:latin typeface="+mn-lt"/>
          <a:ea typeface="+mn-ea"/>
          <a:cs typeface="+mn-cs"/>
        </a:defRPr>
      </a:lvl1pPr>
      <a:lvl2pPr marL="598658" algn="l" defTabSz="1197317" rtl="0" eaLnBrk="1" latinLnBrk="0" hangingPunct="1">
        <a:defRPr sz="2400" kern="1200">
          <a:solidFill>
            <a:schemeClr val="tx1"/>
          </a:solidFill>
          <a:latin typeface="+mn-lt"/>
          <a:ea typeface="+mn-ea"/>
          <a:cs typeface="+mn-cs"/>
        </a:defRPr>
      </a:lvl2pPr>
      <a:lvl3pPr marL="1197317" algn="l" defTabSz="1197317" rtl="0" eaLnBrk="1" latinLnBrk="0" hangingPunct="1">
        <a:defRPr sz="2400" kern="1200">
          <a:solidFill>
            <a:schemeClr val="tx1"/>
          </a:solidFill>
          <a:latin typeface="+mn-lt"/>
          <a:ea typeface="+mn-ea"/>
          <a:cs typeface="+mn-cs"/>
        </a:defRPr>
      </a:lvl3pPr>
      <a:lvl4pPr marL="1795975" algn="l" defTabSz="1197317" rtl="0" eaLnBrk="1" latinLnBrk="0" hangingPunct="1">
        <a:defRPr sz="2400" kern="1200">
          <a:solidFill>
            <a:schemeClr val="tx1"/>
          </a:solidFill>
          <a:latin typeface="+mn-lt"/>
          <a:ea typeface="+mn-ea"/>
          <a:cs typeface="+mn-cs"/>
        </a:defRPr>
      </a:lvl4pPr>
      <a:lvl5pPr marL="2394632" algn="l" defTabSz="1197317" rtl="0" eaLnBrk="1" latinLnBrk="0" hangingPunct="1">
        <a:defRPr sz="2400" kern="1200">
          <a:solidFill>
            <a:schemeClr val="tx1"/>
          </a:solidFill>
          <a:latin typeface="+mn-lt"/>
          <a:ea typeface="+mn-ea"/>
          <a:cs typeface="+mn-cs"/>
        </a:defRPr>
      </a:lvl5pPr>
      <a:lvl6pPr marL="2993290" algn="l" defTabSz="1197317" rtl="0" eaLnBrk="1" latinLnBrk="0" hangingPunct="1">
        <a:defRPr sz="2400" kern="1200">
          <a:solidFill>
            <a:schemeClr val="tx1"/>
          </a:solidFill>
          <a:latin typeface="+mn-lt"/>
          <a:ea typeface="+mn-ea"/>
          <a:cs typeface="+mn-cs"/>
        </a:defRPr>
      </a:lvl6pPr>
      <a:lvl7pPr marL="3591949" algn="l" defTabSz="1197317" rtl="0" eaLnBrk="1" latinLnBrk="0" hangingPunct="1">
        <a:defRPr sz="2400" kern="1200">
          <a:solidFill>
            <a:schemeClr val="tx1"/>
          </a:solidFill>
          <a:latin typeface="+mn-lt"/>
          <a:ea typeface="+mn-ea"/>
          <a:cs typeface="+mn-cs"/>
        </a:defRPr>
      </a:lvl7pPr>
      <a:lvl8pPr marL="4190607" algn="l" defTabSz="1197317" rtl="0" eaLnBrk="1" latinLnBrk="0" hangingPunct="1">
        <a:defRPr sz="2400" kern="1200">
          <a:solidFill>
            <a:schemeClr val="tx1"/>
          </a:solidFill>
          <a:latin typeface="+mn-lt"/>
          <a:ea typeface="+mn-ea"/>
          <a:cs typeface="+mn-cs"/>
        </a:defRPr>
      </a:lvl8pPr>
      <a:lvl9pPr marL="4789264" algn="l" defTabSz="119731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inedc.com/1-9180.html" TargetMode="External"/><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hyperlink" Target="https://creativecommons.org/licenses/by-nc-sa/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kevinregan.blogspot.com/2008_03_01_archive.html" TargetMode="External"/><Relationship Id="rId2" Type="http://schemas.openxmlformats.org/officeDocument/2006/relationships/image" Target="../media/image23.jpg"/><Relationship Id="rId1" Type="http://schemas.openxmlformats.org/officeDocument/2006/relationships/slideLayout" Target="../slideLayouts/slideLayout5.xml"/><Relationship Id="rId5" Type="http://schemas.openxmlformats.org/officeDocument/2006/relationships/hyperlink" Target="http://knittingdragonflies.blogspot.com/2009/05/sockotta-drawing.html" TargetMode="External"/><Relationship Id="rId4" Type="http://schemas.openxmlformats.org/officeDocument/2006/relationships/image" Target="../media/image24.gi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dpi.com/journal/ijerph/special_issues/WHO_reviews"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ipiustitia.com/2016_07_01_archive.html" TargetMode="Externa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hyperlink" Target="http://opencoffee.gr/"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E947-982F-41C9-A6BB-70904D2645F7}"/>
              </a:ext>
            </a:extLst>
          </p:cNvPr>
          <p:cNvSpPr>
            <a:spLocks noGrp="1"/>
          </p:cNvSpPr>
          <p:nvPr>
            <p:ph type="title"/>
          </p:nvPr>
        </p:nvSpPr>
        <p:spPr/>
        <p:txBody>
          <a:bodyPr/>
          <a:lstStyle/>
          <a:p>
            <a:br>
              <a:rPr lang="en-GB" dirty="0"/>
            </a:br>
            <a:r>
              <a:rPr lang="en-GB" dirty="0"/>
              <a:t>WHO Environmental Noise Guidelines for the European Region</a:t>
            </a:r>
            <a:br>
              <a:rPr lang="en-GB" dirty="0"/>
            </a:br>
            <a:br>
              <a:rPr lang="en-GB" dirty="0"/>
            </a:br>
            <a:br>
              <a:rPr lang="en-GB" dirty="0"/>
            </a:br>
            <a:r>
              <a:rPr lang="en-GB" sz="2000" dirty="0"/>
              <a:t>Charlotte Clark</a:t>
            </a:r>
            <a:br>
              <a:rPr lang="en-GB" sz="2000" dirty="0"/>
            </a:br>
            <a:r>
              <a:rPr lang="en-GB" sz="2000" dirty="0"/>
              <a:t>Associate, Acoustics</a:t>
            </a:r>
            <a:br>
              <a:rPr lang="en-GB" sz="2000" dirty="0"/>
            </a:br>
            <a:br>
              <a:rPr lang="en-GB" dirty="0"/>
            </a:br>
            <a:endParaRPr lang="en-GB" dirty="0"/>
          </a:p>
        </p:txBody>
      </p:sp>
      <p:pic>
        <p:nvPicPr>
          <p:cNvPr id="3" name="Picture 2">
            <a:extLst>
              <a:ext uri="{FF2B5EF4-FFF2-40B4-BE49-F238E27FC236}">
                <a16:creationId xmlns:a16="http://schemas.microsoft.com/office/drawing/2014/main" id="{83F9583F-97C0-4786-BFA9-3F1B726925DE}"/>
              </a:ext>
            </a:extLst>
          </p:cNvPr>
          <p:cNvPicPr>
            <a:picLocks noChangeAspect="1"/>
          </p:cNvPicPr>
          <p:nvPr/>
        </p:nvPicPr>
        <p:blipFill>
          <a:blip r:embed="rId2"/>
          <a:stretch>
            <a:fillRect/>
          </a:stretch>
        </p:blipFill>
        <p:spPr>
          <a:xfrm>
            <a:off x="5019990" y="1851949"/>
            <a:ext cx="2577678" cy="3402956"/>
          </a:xfrm>
          <a:prstGeom prst="rect">
            <a:avLst/>
          </a:prstGeom>
          <a:effectLst>
            <a:glow rad="127000">
              <a:schemeClr val="accent2"/>
            </a:glow>
          </a:effectLst>
        </p:spPr>
      </p:pic>
      <p:pic>
        <p:nvPicPr>
          <p:cNvPr id="4" name="Picture 3">
            <a:extLst>
              <a:ext uri="{FF2B5EF4-FFF2-40B4-BE49-F238E27FC236}">
                <a16:creationId xmlns:a16="http://schemas.microsoft.com/office/drawing/2014/main" id="{6342A358-9B65-4741-8BDC-F78BDAEA0182}"/>
              </a:ext>
            </a:extLst>
          </p:cNvPr>
          <p:cNvPicPr>
            <a:picLocks noChangeAspect="1"/>
          </p:cNvPicPr>
          <p:nvPr/>
        </p:nvPicPr>
        <p:blipFill>
          <a:blip r:embed="rId3"/>
          <a:stretch>
            <a:fillRect/>
          </a:stretch>
        </p:blipFill>
        <p:spPr>
          <a:xfrm>
            <a:off x="179512" y="5085184"/>
            <a:ext cx="2726794" cy="648072"/>
          </a:xfrm>
          <a:prstGeom prst="rect">
            <a:avLst/>
          </a:prstGeom>
        </p:spPr>
      </p:pic>
      <p:sp>
        <p:nvSpPr>
          <p:cNvPr id="5" name="TextBox 4">
            <a:extLst>
              <a:ext uri="{FF2B5EF4-FFF2-40B4-BE49-F238E27FC236}">
                <a16:creationId xmlns:a16="http://schemas.microsoft.com/office/drawing/2014/main" id="{1188A96A-860D-44C4-9408-BB3F21B579FE}"/>
              </a:ext>
            </a:extLst>
          </p:cNvPr>
          <p:cNvSpPr txBox="1"/>
          <p:nvPr/>
        </p:nvSpPr>
        <p:spPr>
          <a:xfrm>
            <a:off x="179512" y="5805264"/>
            <a:ext cx="5616624" cy="369332"/>
          </a:xfrm>
          <a:prstGeom prst="rect">
            <a:avLst/>
          </a:prstGeom>
          <a:noFill/>
        </p:spPr>
        <p:txBody>
          <a:bodyPr wrap="square" rtlCol="0">
            <a:spAutoFit/>
          </a:bodyPr>
          <a:lstStyle/>
          <a:p>
            <a:r>
              <a:rPr lang="en-GB" dirty="0">
                <a:solidFill>
                  <a:schemeClr val="accent6">
                    <a:lumMod val="75000"/>
                  </a:schemeClr>
                </a:solidFill>
              </a:rPr>
              <a:t>Annual Conference 6</a:t>
            </a:r>
            <a:r>
              <a:rPr lang="en-GB" baseline="30000" dirty="0">
                <a:solidFill>
                  <a:schemeClr val="accent6">
                    <a:lumMod val="75000"/>
                  </a:schemeClr>
                </a:solidFill>
              </a:rPr>
              <a:t>th</a:t>
            </a:r>
            <a:r>
              <a:rPr lang="en-GB" dirty="0">
                <a:solidFill>
                  <a:schemeClr val="accent6">
                    <a:lumMod val="75000"/>
                  </a:schemeClr>
                </a:solidFill>
              </a:rPr>
              <a:t> June 2019 Manchester</a:t>
            </a:r>
          </a:p>
        </p:txBody>
      </p:sp>
    </p:spTree>
    <p:extLst>
      <p:ext uri="{BB962C8B-B14F-4D97-AF65-F5344CB8AC3E}">
        <p14:creationId xmlns:p14="http://schemas.microsoft.com/office/powerpoint/2010/main" val="321728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E947-982F-41C9-A6BB-70904D2645F7}"/>
              </a:ext>
            </a:extLst>
          </p:cNvPr>
          <p:cNvSpPr>
            <a:spLocks noGrp="1"/>
          </p:cNvSpPr>
          <p:nvPr>
            <p:ph type="title"/>
          </p:nvPr>
        </p:nvSpPr>
        <p:spPr/>
        <p:txBody>
          <a:bodyPr/>
          <a:lstStyle/>
          <a:p>
            <a:br>
              <a:rPr lang="en-GB" dirty="0"/>
            </a:br>
            <a:br>
              <a:rPr lang="en-GB" dirty="0"/>
            </a:br>
            <a:endParaRPr lang="en-GB" dirty="0"/>
          </a:p>
        </p:txBody>
      </p:sp>
      <p:sp>
        <p:nvSpPr>
          <p:cNvPr id="4" name="TextBox 3">
            <a:extLst>
              <a:ext uri="{FF2B5EF4-FFF2-40B4-BE49-F238E27FC236}">
                <a16:creationId xmlns:a16="http://schemas.microsoft.com/office/drawing/2014/main" id="{CE2AD0B3-ED7B-400E-80F3-D23A65C111F2}"/>
              </a:ext>
            </a:extLst>
          </p:cNvPr>
          <p:cNvSpPr txBox="1"/>
          <p:nvPr/>
        </p:nvSpPr>
        <p:spPr>
          <a:xfrm>
            <a:off x="558273" y="301031"/>
            <a:ext cx="8085221" cy="1077218"/>
          </a:xfrm>
          <a:prstGeom prst="rect">
            <a:avLst/>
          </a:prstGeom>
          <a:noFill/>
        </p:spPr>
        <p:txBody>
          <a:bodyPr wrap="square" rtlCol="0">
            <a:spAutoFit/>
          </a:bodyPr>
          <a:lstStyle/>
          <a:p>
            <a:r>
              <a:rPr lang="en-GB" sz="3200" dirty="0">
                <a:solidFill>
                  <a:schemeClr val="accent2"/>
                </a:solidFill>
              </a:rPr>
              <a:t>Guidelines relate to a specific increase in risk for a health outcome </a:t>
            </a:r>
          </a:p>
        </p:txBody>
      </p:sp>
      <p:sp>
        <p:nvSpPr>
          <p:cNvPr id="5" name="Rectangle 4">
            <a:extLst>
              <a:ext uri="{FF2B5EF4-FFF2-40B4-BE49-F238E27FC236}">
                <a16:creationId xmlns:a16="http://schemas.microsoft.com/office/drawing/2014/main" id="{D53F2239-37CA-4568-A2AA-C8279CFAA232}"/>
              </a:ext>
            </a:extLst>
          </p:cNvPr>
          <p:cNvSpPr>
            <a:spLocks noGrp="1" noChangeArrowheads="1"/>
          </p:cNvSpPr>
          <p:nvPr/>
        </p:nvSpPr>
        <p:spPr>
          <a:xfrm>
            <a:off x="448105" y="1518262"/>
            <a:ext cx="8136904" cy="3821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fontAlgn="t">
              <a:spcBef>
                <a:spcPts val="0"/>
              </a:spcBef>
            </a:pPr>
            <a:r>
              <a:rPr lang="en-GB" sz="1800" b="1" dirty="0">
                <a:solidFill>
                  <a:srgbClr val="FFFFFF"/>
                </a:solidFill>
                <a:latin typeface="Calibri" panose="020F0502020204030204" pitchFamily="34" charset="0"/>
              </a:rPr>
              <a:t>Priority health outcomes (DW)</a:t>
            </a:r>
            <a:endParaRPr lang="en-GB" sz="1800" dirty="0">
              <a:latin typeface="Arial" panose="020B0604020202020204" pitchFamily="34" charset="0"/>
            </a:endParaRPr>
          </a:p>
          <a:p>
            <a:pPr marL="0" fontAlgn="t">
              <a:spcBef>
                <a:spcPts val="0"/>
              </a:spcBef>
            </a:pPr>
            <a:r>
              <a:rPr lang="en-GB" sz="1800" b="1" dirty="0">
                <a:solidFill>
                  <a:srgbClr val="FFFFFF"/>
                </a:solidFill>
                <a:latin typeface="Calibri" panose="020F0502020204030204" pitchFamily="34" charset="0"/>
              </a:rPr>
              <a:t>Relevant risk increase for setting guideline level</a:t>
            </a:r>
            <a:endParaRPr lang="en-GB" sz="1800" dirty="0">
              <a:latin typeface="Arial" panose="020B0604020202020204" pitchFamily="34" charset="0"/>
            </a:endParaRPr>
          </a:p>
          <a:p>
            <a:pPr eaLnBrk="1" hangingPunct="1">
              <a:buFontTx/>
              <a:buChar char="-"/>
            </a:pPr>
            <a:endParaRPr lang="en-GB" altLang="en-US" sz="1800" dirty="0">
              <a:latin typeface="+mn-lt"/>
              <a:cs typeface="Arial" charset="0"/>
            </a:endParaRPr>
          </a:p>
        </p:txBody>
      </p:sp>
      <p:pic>
        <p:nvPicPr>
          <p:cNvPr id="3" name="Picture 2">
            <a:extLst>
              <a:ext uri="{FF2B5EF4-FFF2-40B4-BE49-F238E27FC236}">
                <a16:creationId xmlns:a16="http://schemas.microsoft.com/office/drawing/2014/main" id="{0F95065B-87C6-42A9-91F8-75BA373D3430}"/>
              </a:ext>
            </a:extLst>
          </p:cNvPr>
          <p:cNvPicPr>
            <a:picLocks noChangeAspect="1"/>
          </p:cNvPicPr>
          <p:nvPr/>
        </p:nvPicPr>
        <p:blipFill>
          <a:blip r:embed="rId3"/>
          <a:stretch>
            <a:fillRect/>
          </a:stretch>
        </p:blipFill>
        <p:spPr>
          <a:xfrm>
            <a:off x="682303" y="1518262"/>
            <a:ext cx="6409977" cy="2271891"/>
          </a:xfrm>
          <a:prstGeom prst="rect">
            <a:avLst/>
          </a:prstGeom>
        </p:spPr>
      </p:pic>
      <p:sp>
        <p:nvSpPr>
          <p:cNvPr id="6" name="TextBox 5">
            <a:extLst>
              <a:ext uri="{FF2B5EF4-FFF2-40B4-BE49-F238E27FC236}">
                <a16:creationId xmlns:a16="http://schemas.microsoft.com/office/drawing/2014/main" id="{30DB1834-83BE-490D-9848-095492118BEA}"/>
              </a:ext>
            </a:extLst>
          </p:cNvPr>
          <p:cNvSpPr txBox="1"/>
          <p:nvPr/>
        </p:nvSpPr>
        <p:spPr>
          <a:xfrm>
            <a:off x="448105" y="3756604"/>
            <a:ext cx="7419975" cy="2862322"/>
          </a:xfrm>
          <a:prstGeom prst="rect">
            <a:avLst/>
          </a:prstGeom>
          <a:noFill/>
        </p:spPr>
        <p:txBody>
          <a:bodyPr wrap="square" rtlCol="0">
            <a:spAutoFit/>
          </a:bodyPr>
          <a:lstStyle/>
          <a:p>
            <a:pPr marL="285750" indent="-285750">
              <a:buFont typeface="Arial" panose="020B0604020202020204" pitchFamily="34" charset="0"/>
              <a:buChar char="•"/>
            </a:pPr>
            <a:r>
              <a:rPr lang="en-GB" dirty="0"/>
              <a:t>Most of the guidelines are actually set in relation to a 10% increase in annoyance and 3% increase in sleep disturbance.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Important to appreciate that the new Guidelines are not LOAEL or SOAEL  values or limits or caps - they do not indicate where noise effects begin for these health outcomes.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They are noise exposure levels above which the WHO is confident there is an increased risk of adverse health effects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900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E947-982F-41C9-A6BB-70904D2645F7}"/>
              </a:ext>
            </a:extLst>
          </p:cNvPr>
          <p:cNvSpPr>
            <a:spLocks noGrp="1"/>
          </p:cNvSpPr>
          <p:nvPr>
            <p:ph type="title"/>
          </p:nvPr>
        </p:nvSpPr>
        <p:spPr/>
        <p:txBody>
          <a:bodyPr/>
          <a:lstStyle/>
          <a:p>
            <a:br>
              <a:rPr lang="en-GB" dirty="0"/>
            </a:br>
            <a:br>
              <a:rPr lang="en-GB" dirty="0"/>
            </a:br>
            <a:endParaRPr lang="en-GB" dirty="0"/>
          </a:p>
        </p:txBody>
      </p:sp>
      <p:sp>
        <p:nvSpPr>
          <p:cNvPr id="4" name="TextBox 3">
            <a:extLst>
              <a:ext uri="{FF2B5EF4-FFF2-40B4-BE49-F238E27FC236}">
                <a16:creationId xmlns:a16="http://schemas.microsoft.com/office/drawing/2014/main" id="{CE2AD0B3-ED7B-400E-80F3-D23A65C111F2}"/>
              </a:ext>
            </a:extLst>
          </p:cNvPr>
          <p:cNvSpPr txBox="1"/>
          <p:nvPr/>
        </p:nvSpPr>
        <p:spPr>
          <a:xfrm>
            <a:off x="558273" y="301031"/>
            <a:ext cx="8085221" cy="584775"/>
          </a:xfrm>
          <a:prstGeom prst="rect">
            <a:avLst/>
          </a:prstGeom>
          <a:noFill/>
        </p:spPr>
        <p:txBody>
          <a:bodyPr wrap="square" rtlCol="0">
            <a:spAutoFit/>
          </a:bodyPr>
          <a:lstStyle/>
          <a:p>
            <a:r>
              <a:rPr lang="en-GB" sz="3200" dirty="0">
                <a:solidFill>
                  <a:schemeClr val="accent2"/>
                </a:solidFill>
              </a:rPr>
              <a:t>Strength of guideline recommendations</a:t>
            </a:r>
          </a:p>
        </p:txBody>
      </p:sp>
      <p:sp>
        <p:nvSpPr>
          <p:cNvPr id="5" name="Rectangle 4">
            <a:extLst>
              <a:ext uri="{FF2B5EF4-FFF2-40B4-BE49-F238E27FC236}">
                <a16:creationId xmlns:a16="http://schemas.microsoft.com/office/drawing/2014/main" id="{D53F2239-37CA-4568-A2AA-C8279CFAA232}"/>
              </a:ext>
            </a:extLst>
          </p:cNvPr>
          <p:cNvSpPr>
            <a:spLocks noGrp="1" noChangeArrowheads="1"/>
          </p:cNvSpPr>
          <p:nvPr/>
        </p:nvSpPr>
        <p:spPr>
          <a:xfrm>
            <a:off x="448105" y="1518262"/>
            <a:ext cx="8136904" cy="3821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fontAlgn="t">
              <a:spcBef>
                <a:spcPts val="0"/>
              </a:spcBef>
            </a:pPr>
            <a:r>
              <a:rPr lang="en-GB" sz="1800" b="1" dirty="0">
                <a:solidFill>
                  <a:srgbClr val="FFFFFF"/>
                </a:solidFill>
                <a:latin typeface="Calibri" panose="020F0502020204030204" pitchFamily="34" charset="0"/>
              </a:rPr>
              <a:t>Priority health outcomes (DW)</a:t>
            </a:r>
            <a:endParaRPr lang="en-GB" sz="1800" dirty="0">
              <a:latin typeface="Arial" panose="020B0604020202020204" pitchFamily="34" charset="0"/>
            </a:endParaRPr>
          </a:p>
          <a:p>
            <a:pPr marL="0" fontAlgn="t">
              <a:spcBef>
                <a:spcPts val="0"/>
              </a:spcBef>
            </a:pPr>
            <a:r>
              <a:rPr lang="en-GB" sz="1800" b="1" dirty="0">
                <a:solidFill>
                  <a:srgbClr val="FFFFFF"/>
                </a:solidFill>
                <a:latin typeface="Calibri" panose="020F0502020204030204" pitchFamily="34" charset="0"/>
              </a:rPr>
              <a:t>Relevant risk increase for setting guideline level</a:t>
            </a:r>
            <a:endParaRPr lang="en-GB" sz="1800" dirty="0">
              <a:latin typeface="Arial" panose="020B0604020202020204" pitchFamily="34" charset="0"/>
            </a:endParaRPr>
          </a:p>
          <a:p>
            <a:pPr eaLnBrk="1" hangingPunct="1">
              <a:buFontTx/>
              <a:buChar char="-"/>
            </a:pPr>
            <a:endParaRPr lang="en-GB" altLang="en-US" sz="1800" dirty="0">
              <a:latin typeface="+mn-lt"/>
              <a:cs typeface="Arial" charset="0"/>
            </a:endParaRPr>
          </a:p>
        </p:txBody>
      </p:sp>
      <p:sp>
        <p:nvSpPr>
          <p:cNvPr id="6" name="TextBox 5">
            <a:extLst>
              <a:ext uri="{FF2B5EF4-FFF2-40B4-BE49-F238E27FC236}">
                <a16:creationId xmlns:a16="http://schemas.microsoft.com/office/drawing/2014/main" id="{30DB1834-83BE-490D-9848-095492118BEA}"/>
              </a:ext>
            </a:extLst>
          </p:cNvPr>
          <p:cNvSpPr txBox="1"/>
          <p:nvPr/>
        </p:nvSpPr>
        <p:spPr>
          <a:xfrm>
            <a:off x="558273" y="1284852"/>
            <a:ext cx="7419975" cy="3693319"/>
          </a:xfrm>
          <a:prstGeom prst="rect">
            <a:avLst/>
          </a:prstGeom>
          <a:noFill/>
        </p:spPr>
        <p:txBody>
          <a:bodyPr wrap="square" rtlCol="0">
            <a:spAutoFit/>
          </a:bodyPr>
          <a:lstStyle/>
          <a:p>
            <a:r>
              <a:rPr lang="en-GB" dirty="0"/>
              <a:t>A </a:t>
            </a:r>
            <a:r>
              <a:rPr lang="en-GB" dirty="0">
                <a:solidFill>
                  <a:srgbClr val="FF0000"/>
                </a:solidFill>
              </a:rPr>
              <a:t>strong</a:t>
            </a:r>
            <a:r>
              <a:rPr lang="en-GB" dirty="0"/>
              <a:t> recommendation can be adopted as policy in most situations. The guideline is based on the confidence that the desirable effects of adherence to the recommendation outweigh the undesirable consequences. The quality of evidence for a net benefit combined with the other factors – inform this recommendation, which should be implemented in most circumstances</a:t>
            </a:r>
          </a:p>
          <a:p>
            <a:endParaRPr lang="en-GB" dirty="0"/>
          </a:p>
          <a:p>
            <a:endParaRPr lang="en-GB" dirty="0"/>
          </a:p>
          <a:p>
            <a:endParaRPr lang="en-GB" dirty="0"/>
          </a:p>
          <a:p>
            <a:r>
              <a:rPr lang="en-GB" dirty="0"/>
              <a:t>A </a:t>
            </a:r>
            <a:r>
              <a:rPr lang="en-GB" dirty="0">
                <a:solidFill>
                  <a:srgbClr val="00B050"/>
                </a:solidFill>
              </a:rPr>
              <a:t>conditional</a:t>
            </a:r>
            <a:r>
              <a:rPr lang="en-GB" dirty="0"/>
              <a:t> recommendation requires a policy-making process with substantial debate and involvement of various stakeholders. There is less certainty of efficacy due to lower quality evidence, opposing values and preferences, high resource implications… meaning there may be circumstances or settings in which it will not apply</a:t>
            </a:r>
          </a:p>
        </p:txBody>
      </p:sp>
    </p:spTree>
    <p:extLst>
      <p:ext uri="{BB962C8B-B14F-4D97-AF65-F5344CB8AC3E}">
        <p14:creationId xmlns:p14="http://schemas.microsoft.com/office/powerpoint/2010/main" val="309199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2195736" y="1354362"/>
            <a:ext cx="5528491" cy="4007958"/>
          </a:xfrm>
        </p:spPr>
        <p:txBody>
          <a:bodyPr/>
          <a:lstStyle/>
          <a:p>
            <a:pPr indent="0">
              <a:buNone/>
            </a:pPr>
            <a:r>
              <a:rPr lang="en-GB" sz="1800" dirty="0"/>
              <a:t>“The current environmental noise guidelines for the European Region supersede the Community Noise Guidelines from 1999. Nevertheless, the GDG recommends that all CNG indoor guideline values and any values not covered by the current guidelines (such as industrial noise and shopping areas) remain valid.”</a:t>
            </a:r>
          </a:p>
          <a:p>
            <a:endParaRPr lang="en-US" altLang="en-US" sz="1800" b="1" dirty="0">
              <a:solidFill>
                <a:srgbClr val="A394BE"/>
              </a:solidFill>
            </a:endParaRPr>
          </a:p>
          <a:p>
            <a:pPr indent="0">
              <a:buNone/>
            </a:pPr>
            <a:r>
              <a:rPr lang="en-GB" sz="1800" dirty="0"/>
              <a:t>The current environmental guidelines for the European region complement the Night Noise Guidelines 2009. </a:t>
            </a:r>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Where do the new Guidelines sit in relation to other WHO Guidelines?</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a:xfrm>
            <a:off x="-4361772" y="7469381"/>
            <a:ext cx="13944880" cy="1223207"/>
          </a:xfrm>
        </p:spPr>
        <p:txBody>
          <a:bodyPr/>
          <a:lstStyle/>
          <a:p>
            <a:endParaRPr lang="en-GB" dirty="0"/>
          </a:p>
        </p:txBody>
      </p:sp>
      <p:sp>
        <p:nvSpPr>
          <p:cNvPr id="5" name="TextBox 4">
            <a:extLst>
              <a:ext uri="{FF2B5EF4-FFF2-40B4-BE49-F238E27FC236}">
                <a16:creationId xmlns:a16="http://schemas.microsoft.com/office/drawing/2014/main" id="{D7F25E7A-1BFB-4A0B-8FED-F13C387213C5}"/>
              </a:ext>
            </a:extLst>
          </p:cNvPr>
          <p:cNvSpPr txBox="1"/>
          <p:nvPr/>
        </p:nvSpPr>
        <p:spPr>
          <a:xfrm>
            <a:off x="467544" y="6421334"/>
            <a:ext cx="6176564" cy="307777"/>
          </a:xfrm>
          <a:prstGeom prst="rect">
            <a:avLst/>
          </a:prstGeom>
          <a:noFill/>
        </p:spPr>
        <p:txBody>
          <a:bodyPr wrap="square" rtlCol="0">
            <a:spAutoFit/>
          </a:bodyPr>
          <a:lstStyle/>
          <a:p>
            <a:r>
              <a:rPr lang="en-GB" sz="1400" dirty="0">
                <a:solidFill>
                  <a:schemeClr val="bg1"/>
                </a:solidFill>
              </a:rPr>
              <a:t>GDG= Guideline Development Group</a:t>
            </a:r>
          </a:p>
        </p:txBody>
      </p:sp>
      <p:pic>
        <p:nvPicPr>
          <p:cNvPr id="6" name="Picture 5">
            <a:extLst>
              <a:ext uri="{FF2B5EF4-FFF2-40B4-BE49-F238E27FC236}">
                <a16:creationId xmlns:a16="http://schemas.microsoft.com/office/drawing/2014/main" id="{1567F4D0-C67E-4004-80DE-736331D322D0}"/>
              </a:ext>
            </a:extLst>
          </p:cNvPr>
          <p:cNvPicPr>
            <a:picLocks noChangeAspect="1"/>
          </p:cNvPicPr>
          <p:nvPr/>
        </p:nvPicPr>
        <p:blipFill>
          <a:blip r:embed="rId2"/>
          <a:stretch>
            <a:fillRect/>
          </a:stretch>
        </p:blipFill>
        <p:spPr>
          <a:xfrm>
            <a:off x="544244" y="3932260"/>
            <a:ext cx="1288428" cy="1933897"/>
          </a:xfrm>
          <a:prstGeom prst="rect">
            <a:avLst/>
          </a:prstGeom>
        </p:spPr>
      </p:pic>
      <p:pic>
        <p:nvPicPr>
          <p:cNvPr id="7" name="Picture 6">
            <a:extLst>
              <a:ext uri="{FF2B5EF4-FFF2-40B4-BE49-F238E27FC236}">
                <a16:creationId xmlns:a16="http://schemas.microsoft.com/office/drawing/2014/main" id="{525F3BB6-0AA8-470A-B4A6-CDFAB7AD2FD4}"/>
              </a:ext>
            </a:extLst>
          </p:cNvPr>
          <p:cNvPicPr>
            <a:picLocks noChangeAspect="1"/>
          </p:cNvPicPr>
          <p:nvPr/>
        </p:nvPicPr>
        <p:blipFill>
          <a:blip r:embed="rId3"/>
          <a:stretch>
            <a:fillRect/>
          </a:stretch>
        </p:blipFill>
        <p:spPr>
          <a:xfrm>
            <a:off x="467544" y="1340768"/>
            <a:ext cx="1344782" cy="1872208"/>
          </a:xfrm>
          <a:prstGeom prst="rect">
            <a:avLst/>
          </a:prstGeom>
          <a:ln>
            <a:solidFill>
              <a:srgbClr val="28AAE1"/>
            </a:solidFill>
          </a:ln>
        </p:spPr>
      </p:pic>
    </p:spTree>
    <p:extLst>
      <p:ext uri="{BB962C8B-B14F-4D97-AF65-F5344CB8AC3E}">
        <p14:creationId xmlns:p14="http://schemas.microsoft.com/office/powerpoint/2010/main" val="336121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760972" y="833356"/>
            <a:ext cx="5598225" cy="277781"/>
          </a:xfrm>
        </p:spPr>
        <p:txBody>
          <a:bodyPr/>
          <a:lstStyle/>
          <a:p>
            <a:endParaRPr lang="en-GB" sz="1800" dirty="0"/>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Don’t shoot the messenger….</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2050" name="Picture 2" descr="Image result for don't shoot the messenger">
            <a:extLst>
              <a:ext uri="{FF2B5EF4-FFF2-40B4-BE49-F238E27FC236}">
                <a16:creationId xmlns:a16="http://schemas.microsoft.com/office/drawing/2014/main" id="{2DEA45B8-9A0C-429A-9DBA-7DC823036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220" y="1111137"/>
            <a:ext cx="5787884" cy="459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36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6000" y="1549062"/>
            <a:ext cx="7528801" cy="600000"/>
          </a:xfrm>
        </p:spPr>
        <p:txBody>
          <a:bodyPr/>
          <a:lstStyle/>
          <a:p>
            <a:r>
              <a:rPr lang="en-GB" sz="1600" dirty="0"/>
              <a:t>New exposure-response functions for air, road traffic and railway noise for annoyance; cardiovascular outcomes; and sleep disturbance. </a:t>
            </a:r>
          </a:p>
          <a:p>
            <a:r>
              <a:rPr lang="en-GB" sz="1600" dirty="0"/>
              <a:t>Narrative reviews of cognitive impairment; quality of life, wellbeing and mental health; hearing impairment and tinnitus; birth outcomes; and interventions. </a:t>
            </a:r>
          </a:p>
          <a:p>
            <a:r>
              <a:rPr lang="en-GB" sz="1600" dirty="0"/>
              <a:t>Across the board highlights the need for further methodologically robust studies and standardized methodologies, where possible. </a:t>
            </a:r>
          </a:p>
          <a:p>
            <a:r>
              <a:rPr lang="en-GB" sz="1600" dirty="0"/>
              <a:t>Review of interventions - highlights what evidence is available and need for further studies of this nature. </a:t>
            </a:r>
          </a:p>
          <a:p>
            <a:r>
              <a:rPr lang="en-GB" sz="1600" dirty="0"/>
              <a:t>There are still very few papers on combined exposures, yet many people do not live in a one source situation. </a:t>
            </a:r>
          </a:p>
          <a:p>
            <a:endParaRPr lang="en-GB" sz="1600" dirty="0"/>
          </a:p>
          <a:p>
            <a:endParaRPr lang="en-GB" sz="1800" dirty="0"/>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Headlines</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endParaRPr lang="en-GB" dirty="0"/>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8" name="Picture 7" descr="A close up of a logo&#10;&#10;Description generated with very high confidence">
            <a:extLst>
              <a:ext uri="{FF2B5EF4-FFF2-40B4-BE49-F238E27FC236}">
                <a16:creationId xmlns:a16="http://schemas.microsoft.com/office/drawing/2014/main" id="{ABEB471E-FDB5-4838-9FBB-E84BB1BAFCF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66747" y="118981"/>
            <a:ext cx="2381250" cy="1428750"/>
          </a:xfrm>
          <a:prstGeom prst="rect">
            <a:avLst/>
          </a:prstGeom>
        </p:spPr>
      </p:pic>
      <p:sp>
        <p:nvSpPr>
          <p:cNvPr id="9" name="TextBox 8">
            <a:extLst>
              <a:ext uri="{FF2B5EF4-FFF2-40B4-BE49-F238E27FC236}">
                <a16:creationId xmlns:a16="http://schemas.microsoft.com/office/drawing/2014/main" id="{14124461-1F3D-4BB7-9BAF-20F83DF570F7}"/>
              </a:ext>
            </a:extLst>
          </p:cNvPr>
          <p:cNvSpPr txBox="1"/>
          <p:nvPr/>
        </p:nvSpPr>
        <p:spPr>
          <a:xfrm>
            <a:off x="5727468" y="6745518"/>
            <a:ext cx="2381250" cy="369332"/>
          </a:xfrm>
          <a:prstGeom prst="rect">
            <a:avLst/>
          </a:prstGeom>
          <a:noFill/>
        </p:spPr>
        <p:txBody>
          <a:bodyPr wrap="square" rtlCol="0">
            <a:spAutoFit/>
          </a:bodyPr>
          <a:lstStyle/>
          <a:p>
            <a:r>
              <a:rPr lang="en-GB" sz="900" dirty="0">
                <a:hlinkClick r:id="rId3" tooltip="http://www.inedc.com/1-9180.html"/>
              </a:rPr>
              <a:t>This Photo</a:t>
            </a:r>
            <a:r>
              <a:rPr lang="en-GB" sz="900" dirty="0"/>
              <a:t> by Unknown Author is licensed under </a:t>
            </a:r>
            <a:r>
              <a:rPr lang="en-GB" sz="900" dirty="0">
                <a:hlinkClick r:id="rId4" tooltip="https://creativecommons.org/licenses/by-nc-sa/3.0/"/>
              </a:rPr>
              <a:t>CC BY-SA-NC</a:t>
            </a:r>
            <a:endParaRPr lang="en-GB" sz="900" dirty="0"/>
          </a:p>
        </p:txBody>
      </p:sp>
    </p:spTree>
    <p:extLst>
      <p:ext uri="{BB962C8B-B14F-4D97-AF65-F5344CB8AC3E}">
        <p14:creationId xmlns:p14="http://schemas.microsoft.com/office/powerpoint/2010/main" val="2398534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Recommendations for aircraft noise</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7" name="Picture 6">
            <a:extLst>
              <a:ext uri="{FF2B5EF4-FFF2-40B4-BE49-F238E27FC236}">
                <a16:creationId xmlns:a16="http://schemas.microsoft.com/office/drawing/2014/main" id="{B0827048-5F0E-4EE1-BE05-AC3640094FED}"/>
              </a:ext>
            </a:extLst>
          </p:cNvPr>
          <p:cNvPicPr>
            <a:picLocks noChangeAspect="1"/>
          </p:cNvPicPr>
          <p:nvPr/>
        </p:nvPicPr>
        <p:blipFill>
          <a:blip r:embed="rId2"/>
          <a:stretch>
            <a:fillRect/>
          </a:stretch>
        </p:blipFill>
        <p:spPr>
          <a:xfrm>
            <a:off x="1166812" y="1466850"/>
            <a:ext cx="6810375" cy="3924300"/>
          </a:xfrm>
          <a:prstGeom prst="rect">
            <a:avLst/>
          </a:prstGeom>
        </p:spPr>
      </p:pic>
    </p:spTree>
    <p:extLst>
      <p:ext uri="{BB962C8B-B14F-4D97-AF65-F5344CB8AC3E}">
        <p14:creationId xmlns:p14="http://schemas.microsoft.com/office/powerpoint/2010/main" val="386341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5999" y="1392176"/>
            <a:ext cx="5331469" cy="600000"/>
          </a:xfrm>
        </p:spPr>
        <p:txBody>
          <a:bodyPr/>
          <a:lstStyle/>
          <a:p>
            <a:endParaRPr lang="en-GB" sz="1800" dirty="0"/>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Annoyance – aircraft WHO 2017</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r>
              <a:rPr lang="en-GB" sz="1000" dirty="0"/>
              <a:t>Figure from Guski et al, 2017, IJERPH</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7" name="Grafik 25">
            <a:extLst>
              <a:ext uri="{FF2B5EF4-FFF2-40B4-BE49-F238E27FC236}">
                <a16:creationId xmlns:a16="http://schemas.microsoft.com/office/drawing/2014/main" id="{AC1BA4D7-5F9D-46A8-8DEC-A30F97F07C3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51520" y="692065"/>
            <a:ext cx="6768000" cy="3927035"/>
          </a:xfrm>
          <a:prstGeom prst="rect">
            <a:avLst/>
          </a:prstGeom>
          <a:ln>
            <a:noFill/>
          </a:ln>
          <a:extLst>
            <a:ext uri="{53640926-AAD7-44d8-BBD7-CCE9431645EC}">
              <a14:shadowObscured xmlns:a14="http://schemas.microsoft.com/office/drawing/2010/main" xmlns=""/>
            </a:ext>
          </a:extLst>
        </p:spPr>
      </p:pic>
      <p:sp>
        <p:nvSpPr>
          <p:cNvPr id="12" name="Arrow: Left 11">
            <a:extLst>
              <a:ext uri="{FF2B5EF4-FFF2-40B4-BE49-F238E27FC236}">
                <a16:creationId xmlns:a16="http://schemas.microsoft.com/office/drawing/2014/main" id="{8597E826-D408-4B43-95CC-F965826CC494}"/>
              </a:ext>
            </a:extLst>
          </p:cNvPr>
          <p:cNvSpPr/>
          <p:nvPr/>
        </p:nvSpPr>
        <p:spPr>
          <a:xfrm rot="5400000">
            <a:off x="745888" y="4525719"/>
            <a:ext cx="1778969" cy="1034715"/>
          </a:xfrm>
          <a:prstGeom prst="leftArrow">
            <a:avLst>
              <a:gd name="adj1" fmla="val 50000"/>
              <a:gd name="adj2" fmla="val 45349"/>
            </a:avLst>
          </a:prstGeom>
          <a:solidFill>
            <a:schemeClr val="accent5">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WHO 10% HA ~45dB Lden</a:t>
            </a:r>
          </a:p>
        </p:txBody>
      </p:sp>
    </p:spTree>
    <p:extLst>
      <p:ext uri="{BB962C8B-B14F-4D97-AF65-F5344CB8AC3E}">
        <p14:creationId xmlns:p14="http://schemas.microsoft.com/office/powerpoint/2010/main" val="139541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Recommendations for road traffic noise</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7" name="Picture 6">
            <a:extLst>
              <a:ext uri="{FF2B5EF4-FFF2-40B4-BE49-F238E27FC236}">
                <a16:creationId xmlns:a16="http://schemas.microsoft.com/office/drawing/2014/main" id="{DA94B285-FEF2-45FB-9C13-6D16F562E74B}"/>
              </a:ext>
            </a:extLst>
          </p:cNvPr>
          <p:cNvPicPr>
            <a:picLocks noChangeAspect="1"/>
          </p:cNvPicPr>
          <p:nvPr/>
        </p:nvPicPr>
        <p:blipFill>
          <a:blip r:embed="rId2"/>
          <a:stretch>
            <a:fillRect/>
          </a:stretch>
        </p:blipFill>
        <p:spPr>
          <a:xfrm>
            <a:off x="1209675" y="1447800"/>
            <a:ext cx="6724650" cy="3962400"/>
          </a:xfrm>
          <a:prstGeom prst="rect">
            <a:avLst/>
          </a:prstGeom>
        </p:spPr>
      </p:pic>
    </p:spTree>
    <p:extLst>
      <p:ext uri="{BB962C8B-B14F-4D97-AF65-F5344CB8AC3E}">
        <p14:creationId xmlns:p14="http://schemas.microsoft.com/office/powerpoint/2010/main" val="249195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6000" y="1549062"/>
            <a:ext cx="7874060" cy="600000"/>
          </a:xfrm>
        </p:spPr>
        <p:txBody>
          <a:bodyPr/>
          <a:lstStyle/>
          <a:p>
            <a:endParaRPr lang="en-GB" sz="1800" dirty="0"/>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Recommendations for railway noise</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4" name="Picture 3">
            <a:extLst>
              <a:ext uri="{FF2B5EF4-FFF2-40B4-BE49-F238E27FC236}">
                <a16:creationId xmlns:a16="http://schemas.microsoft.com/office/drawing/2014/main" id="{BA2EF616-823A-4FDD-8886-72D69F04EC25}"/>
              </a:ext>
            </a:extLst>
          </p:cNvPr>
          <p:cNvPicPr>
            <a:picLocks noChangeAspect="1"/>
          </p:cNvPicPr>
          <p:nvPr/>
        </p:nvPicPr>
        <p:blipFill>
          <a:blip r:embed="rId2"/>
          <a:stretch>
            <a:fillRect/>
          </a:stretch>
        </p:blipFill>
        <p:spPr>
          <a:xfrm>
            <a:off x="1252537" y="1323975"/>
            <a:ext cx="6638925" cy="4210050"/>
          </a:xfrm>
          <a:prstGeom prst="rect">
            <a:avLst/>
          </a:prstGeom>
        </p:spPr>
      </p:pic>
    </p:spTree>
    <p:extLst>
      <p:ext uri="{BB962C8B-B14F-4D97-AF65-F5344CB8AC3E}">
        <p14:creationId xmlns:p14="http://schemas.microsoft.com/office/powerpoint/2010/main" val="364782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6000" y="1549062"/>
            <a:ext cx="7874060" cy="600000"/>
          </a:xfrm>
        </p:spPr>
        <p:txBody>
          <a:bodyPr/>
          <a:lstStyle/>
          <a:p>
            <a:endParaRPr lang="en-GB" sz="1800" dirty="0"/>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Recommendations for wind turbine noise</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4" name="Picture 3">
            <a:extLst>
              <a:ext uri="{FF2B5EF4-FFF2-40B4-BE49-F238E27FC236}">
                <a16:creationId xmlns:a16="http://schemas.microsoft.com/office/drawing/2014/main" id="{4633BE3C-0EFB-4E1D-9171-23B2D8C44EC6}"/>
              </a:ext>
            </a:extLst>
          </p:cNvPr>
          <p:cNvPicPr>
            <a:picLocks noChangeAspect="1"/>
          </p:cNvPicPr>
          <p:nvPr/>
        </p:nvPicPr>
        <p:blipFill>
          <a:blip r:embed="rId2"/>
          <a:stretch>
            <a:fillRect/>
          </a:stretch>
        </p:blipFill>
        <p:spPr>
          <a:xfrm>
            <a:off x="1200150" y="1309687"/>
            <a:ext cx="6743700" cy="4238625"/>
          </a:xfrm>
          <a:prstGeom prst="rect">
            <a:avLst/>
          </a:prstGeom>
        </p:spPr>
      </p:pic>
    </p:spTree>
    <p:extLst>
      <p:ext uri="{BB962C8B-B14F-4D97-AF65-F5344CB8AC3E}">
        <p14:creationId xmlns:p14="http://schemas.microsoft.com/office/powerpoint/2010/main" val="255965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7494" y="980728"/>
            <a:ext cx="8255517" cy="4007958"/>
          </a:xfrm>
        </p:spPr>
        <p:txBody>
          <a:bodyPr/>
          <a:lstStyle/>
          <a:p>
            <a:r>
              <a:rPr lang="en-GB" dirty="0">
                <a:solidFill>
                  <a:srgbClr val="000000"/>
                </a:solidFill>
              </a:rPr>
              <a:t>Aim of the Guidelines</a:t>
            </a:r>
          </a:p>
          <a:p>
            <a:r>
              <a:rPr lang="en-GB" dirty="0">
                <a:solidFill>
                  <a:srgbClr val="000000"/>
                </a:solidFill>
              </a:rPr>
              <a:t>Methodology used to set the Guidelines</a:t>
            </a:r>
          </a:p>
          <a:p>
            <a:r>
              <a:rPr lang="en-GB" dirty="0">
                <a:solidFill>
                  <a:srgbClr val="000000"/>
                </a:solidFill>
              </a:rPr>
              <a:t>Evidence reviews</a:t>
            </a:r>
          </a:p>
          <a:p>
            <a:r>
              <a:rPr lang="en-GB" dirty="0">
                <a:solidFill>
                  <a:srgbClr val="000000"/>
                </a:solidFill>
              </a:rPr>
              <a:t>What the guidelines say</a:t>
            </a:r>
          </a:p>
          <a:p>
            <a:r>
              <a:rPr lang="en-GB" dirty="0">
                <a:solidFill>
                  <a:srgbClr val="000000"/>
                </a:solidFill>
              </a:rPr>
              <a:t>A few personal thoughts on the guidelines and the evidence review process</a:t>
            </a:r>
          </a:p>
          <a:p>
            <a:endParaRPr lang="en-GB" dirty="0">
              <a:solidFill>
                <a:srgbClr val="000000"/>
              </a:solidFill>
            </a:endParaRPr>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Scope of presentation</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endParaRPr lang="en-GB" dirty="0"/>
          </a:p>
        </p:txBody>
      </p:sp>
    </p:spTree>
    <p:extLst>
      <p:ext uri="{BB962C8B-B14F-4D97-AF65-F5344CB8AC3E}">
        <p14:creationId xmlns:p14="http://schemas.microsoft.com/office/powerpoint/2010/main" val="219961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Recommendations for leisure noise</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7" name="Picture 6">
            <a:extLst>
              <a:ext uri="{FF2B5EF4-FFF2-40B4-BE49-F238E27FC236}">
                <a16:creationId xmlns:a16="http://schemas.microsoft.com/office/drawing/2014/main" id="{C164DE36-7154-471E-AC09-C082F51AB3F5}"/>
              </a:ext>
            </a:extLst>
          </p:cNvPr>
          <p:cNvPicPr>
            <a:picLocks noChangeAspect="1"/>
          </p:cNvPicPr>
          <p:nvPr/>
        </p:nvPicPr>
        <p:blipFill>
          <a:blip r:embed="rId2"/>
          <a:stretch>
            <a:fillRect/>
          </a:stretch>
        </p:blipFill>
        <p:spPr>
          <a:xfrm>
            <a:off x="1190625" y="1138237"/>
            <a:ext cx="6762750" cy="4581525"/>
          </a:xfrm>
          <a:prstGeom prst="rect">
            <a:avLst/>
          </a:prstGeom>
        </p:spPr>
      </p:pic>
    </p:spTree>
    <p:extLst>
      <p:ext uri="{BB962C8B-B14F-4D97-AF65-F5344CB8AC3E}">
        <p14:creationId xmlns:p14="http://schemas.microsoft.com/office/powerpoint/2010/main" val="324152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29497" y="1003504"/>
            <a:ext cx="5734873" cy="600000"/>
          </a:xfrm>
        </p:spPr>
        <p:txBody>
          <a:bodyPr/>
          <a:lstStyle/>
          <a:p>
            <a:r>
              <a:rPr lang="en-GB" sz="1600" dirty="0"/>
              <a:t>Covers publications 1980- 2014</a:t>
            </a:r>
          </a:p>
          <a:p>
            <a:r>
              <a:rPr lang="en-GB" sz="1600" dirty="0"/>
              <a:t>Considers interventions for air, road traffic and railway noise across the range of health outcomes </a:t>
            </a:r>
          </a:p>
          <a:p>
            <a:r>
              <a:rPr lang="en-GB" sz="1600" dirty="0"/>
              <a:t>Many of the interventions were associated with changes in health irrespective of the source type, the outcome or intervention type</a:t>
            </a:r>
          </a:p>
          <a:p>
            <a:r>
              <a:rPr lang="en-GB" sz="1600" dirty="0"/>
              <a:t>Highlights the excess-change response for annoyance</a:t>
            </a:r>
          </a:p>
          <a:p>
            <a:r>
              <a:rPr lang="en-GB" sz="1600" dirty="0"/>
              <a:t>Highlights need for further intervention studies – we have now been saying this for years!!</a:t>
            </a:r>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Interventions</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r>
              <a:rPr lang="en-GB" dirty="0"/>
              <a:t> </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7" name="Picture 6">
            <a:extLst>
              <a:ext uri="{FF2B5EF4-FFF2-40B4-BE49-F238E27FC236}">
                <a16:creationId xmlns:a16="http://schemas.microsoft.com/office/drawing/2014/main" id="{FB6ECD64-18D4-4E8C-B4AC-8A29437AC0B6}"/>
              </a:ext>
            </a:extLst>
          </p:cNvPr>
          <p:cNvPicPr>
            <a:picLocks noChangeAspect="1"/>
          </p:cNvPicPr>
          <p:nvPr/>
        </p:nvPicPr>
        <p:blipFill>
          <a:blip r:embed="rId2"/>
          <a:stretch>
            <a:fillRect/>
          </a:stretch>
        </p:blipFill>
        <p:spPr>
          <a:xfrm>
            <a:off x="6167967" y="1003504"/>
            <a:ext cx="2751189" cy="4270075"/>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3722909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Annoyance</a:t>
            </a:r>
          </a:p>
        </p:txBody>
      </p:sp>
      <p:sp>
        <p:nvSpPr>
          <p:cNvPr id="5" name="Text Placeholder 4">
            <a:extLst>
              <a:ext uri="{FF2B5EF4-FFF2-40B4-BE49-F238E27FC236}">
                <a16:creationId xmlns:a16="http://schemas.microsoft.com/office/drawing/2014/main" id="{01A8F4E2-7916-4365-98EE-C8949803F5AE}"/>
              </a:ext>
            </a:extLst>
          </p:cNvPr>
          <p:cNvSpPr>
            <a:spLocks noGrp="1"/>
          </p:cNvSpPr>
          <p:nvPr>
            <p:ph type="body" sz="quarter" idx="33"/>
          </p:nvPr>
        </p:nvSpPr>
        <p:spPr/>
        <p:txBody>
          <a:bodyPr/>
          <a:lstStyle/>
          <a:p>
            <a:endParaRPr lang="en-GB" dirty="0"/>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8" name="Picture 7">
            <a:extLst>
              <a:ext uri="{FF2B5EF4-FFF2-40B4-BE49-F238E27FC236}">
                <a16:creationId xmlns:a16="http://schemas.microsoft.com/office/drawing/2014/main" id="{724C028B-7FBD-4ADD-B776-09FF924F0178}"/>
              </a:ext>
            </a:extLst>
          </p:cNvPr>
          <p:cNvPicPr>
            <a:picLocks noChangeAspect="1"/>
          </p:cNvPicPr>
          <p:nvPr/>
        </p:nvPicPr>
        <p:blipFill>
          <a:blip r:embed="rId3"/>
          <a:stretch>
            <a:fillRect/>
          </a:stretch>
        </p:blipFill>
        <p:spPr>
          <a:xfrm>
            <a:off x="2936001" y="530085"/>
            <a:ext cx="3945993" cy="6029739"/>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76128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5999" y="1392176"/>
            <a:ext cx="5331469" cy="600000"/>
          </a:xfrm>
        </p:spPr>
        <p:txBody>
          <a:bodyPr/>
          <a:lstStyle/>
          <a:p>
            <a:endParaRPr lang="en-GB" sz="1800" dirty="0"/>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Annoyance – aircraft WHO 2017</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r>
              <a:rPr lang="en-GB" sz="1000" dirty="0"/>
              <a:t>Figure from Guski et al, 2017, IJERPH</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7" name="Grafik 25">
            <a:extLst>
              <a:ext uri="{FF2B5EF4-FFF2-40B4-BE49-F238E27FC236}">
                <a16:creationId xmlns:a16="http://schemas.microsoft.com/office/drawing/2014/main" id="{AC1BA4D7-5F9D-46A8-8DEC-A30F97F07C3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159329" y="1363436"/>
            <a:ext cx="6080941" cy="3415891"/>
          </a:xfrm>
          <a:prstGeom prst="rect">
            <a:avLst/>
          </a:prstGeom>
          <a:ln>
            <a:noFill/>
          </a:ln>
          <a:extLst>
            <a:ext uri="{53640926-AAD7-44d8-BBD7-CCE9431645EC}">
              <a14:shadowObscured xmlns:a14="http://schemas.microsoft.com/office/drawing/2010/main" xmlns=""/>
            </a:ext>
          </a:extLst>
        </p:spPr>
      </p:pic>
      <p:sp>
        <p:nvSpPr>
          <p:cNvPr id="5" name="Rectangle 4">
            <a:extLst>
              <a:ext uri="{FF2B5EF4-FFF2-40B4-BE49-F238E27FC236}">
                <a16:creationId xmlns:a16="http://schemas.microsoft.com/office/drawing/2014/main" id="{F34A6530-38AC-44EF-8CD4-F955B4402417}"/>
              </a:ext>
            </a:extLst>
          </p:cNvPr>
          <p:cNvSpPr/>
          <p:nvPr/>
        </p:nvSpPr>
        <p:spPr>
          <a:xfrm>
            <a:off x="1188000" y="4850562"/>
            <a:ext cx="6767999" cy="646331"/>
          </a:xfrm>
          <a:prstGeom prst="rect">
            <a:avLst/>
          </a:prstGeom>
        </p:spPr>
        <p:txBody>
          <a:bodyPr wrap="square">
            <a:spAutoFit/>
          </a:bodyPr>
          <a:lstStyle/>
          <a:p>
            <a:r>
              <a:rPr lang="en-US" dirty="0"/>
              <a:t>Comparing the studies, a huge range of % highly annoyed is found for the same Lden dB exposure……</a:t>
            </a:r>
          </a:p>
        </p:txBody>
      </p:sp>
      <p:sp>
        <p:nvSpPr>
          <p:cNvPr id="10" name="Arrow: Left 9">
            <a:extLst>
              <a:ext uri="{FF2B5EF4-FFF2-40B4-BE49-F238E27FC236}">
                <a16:creationId xmlns:a16="http://schemas.microsoft.com/office/drawing/2014/main" id="{A7B7A667-7FD7-4192-83E7-C5ABFEBAA9E8}"/>
              </a:ext>
            </a:extLst>
          </p:cNvPr>
          <p:cNvSpPr/>
          <p:nvPr/>
        </p:nvSpPr>
        <p:spPr>
          <a:xfrm>
            <a:off x="3685017" y="3150996"/>
            <a:ext cx="3775832" cy="1403684"/>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%HA is ~10% for study at Ho Chi Minh airport </a:t>
            </a:r>
          </a:p>
        </p:txBody>
      </p:sp>
      <p:sp>
        <p:nvSpPr>
          <p:cNvPr id="11" name="Arrow: Left 10">
            <a:extLst>
              <a:ext uri="{FF2B5EF4-FFF2-40B4-BE49-F238E27FC236}">
                <a16:creationId xmlns:a16="http://schemas.microsoft.com/office/drawing/2014/main" id="{DA76A978-C1FB-4BF9-B8B6-649AA9C56AD4}"/>
              </a:ext>
            </a:extLst>
          </p:cNvPr>
          <p:cNvSpPr/>
          <p:nvPr/>
        </p:nvSpPr>
        <p:spPr>
          <a:xfrm>
            <a:off x="3685017" y="1591679"/>
            <a:ext cx="3775832" cy="1403684"/>
          </a:xfrm>
          <a:prstGeom prst="lef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%HA is ~68% for study Athens airport </a:t>
            </a:r>
          </a:p>
        </p:txBody>
      </p:sp>
      <p:sp>
        <p:nvSpPr>
          <p:cNvPr id="8" name="TextBox 7">
            <a:extLst>
              <a:ext uri="{FF2B5EF4-FFF2-40B4-BE49-F238E27FC236}">
                <a16:creationId xmlns:a16="http://schemas.microsoft.com/office/drawing/2014/main" id="{74BDB0C7-43AE-42C5-A181-D98484EBCF08}"/>
              </a:ext>
            </a:extLst>
          </p:cNvPr>
          <p:cNvSpPr txBox="1"/>
          <p:nvPr/>
        </p:nvSpPr>
        <p:spPr>
          <a:xfrm>
            <a:off x="1331640" y="5589240"/>
            <a:ext cx="6480720" cy="646331"/>
          </a:xfrm>
          <a:prstGeom prst="rect">
            <a:avLst/>
          </a:prstGeom>
          <a:noFill/>
        </p:spPr>
        <p:txBody>
          <a:bodyPr wrap="square" rtlCol="0">
            <a:spAutoFit/>
          </a:bodyPr>
          <a:lstStyle/>
          <a:p>
            <a:r>
              <a:rPr lang="en-US" dirty="0">
                <a:solidFill>
                  <a:schemeClr val="accent1"/>
                </a:solidFill>
              </a:rPr>
              <a:t>……..should we be drawing a line through these data points?</a:t>
            </a:r>
            <a:endParaRPr lang="en-GB" dirty="0">
              <a:solidFill>
                <a:schemeClr val="accent1"/>
              </a:solidFill>
            </a:endParaRPr>
          </a:p>
          <a:p>
            <a:endParaRPr lang="en-GB" dirty="0"/>
          </a:p>
        </p:txBody>
      </p:sp>
    </p:spTree>
    <p:extLst>
      <p:ext uri="{BB962C8B-B14F-4D97-AF65-F5344CB8AC3E}">
        <p14:creationId xmlns:p14="http://schemas.microsoft.com/office/powerpoint/2010/main" val="370693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5999" y="1392176"/>
            <a:ext cx="5331469" cy="600000"/>
          </a:xfrm>
        </p:spPr>
        <p:txBody>
          <a:bodyPr/>
          <a:lstStyle/>
          <a:p>
            <a:endParaRPr lang="en-GB" sz="1800" dirty="0"/>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Annoyance – aircraft WHO 2017</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r>
              <a:rPr lang="en-GB" sz="1000" dirty="0"/>
              <a:t>Figure from Guski et al, 2017, IJERPH</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7" name="Grafik 25">
            <a:extLst>
              <a:ext uri="{FF2B5EF4-FFF2-40B4-BE49-F238E27FC236}">
                <a16:creationId xmlns:a16="http://schemas.microsoft.com/office/drawing/2014/main" id="{AC1BA4D7-5F9D-46A8-8DEC-A30F97F07C38}"/>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251520" y="692065"/>
            <a:ext cx="6768000" cy="3927035"/>
          </a:xfrm>
          <a:prstGeom prst="rect">
            <a:avLst/>
          </a:prstGeom>
          <a:ln>
            <a:noFill/>
          </a:ln>
          <a:extLst>
            <a:ext uri="{53640926-AAD7-44d8-BBD7-CCE9431645EC}">
              <a14:shadowObscured xmlns:a14="http://schemas.microsoft.com/office/drawing/2010/main" xmlns=""/>
            </a:ext>
          </a:extLst>
        </p:spPr>
      </p:pic>
      <p:sp>
        <p:nvSpPr>
          <p:cNvPr id="11" name="Arrow: Left 10">
            <a:extLst>
              <a:ext uri="{FF2B5EF4-FFF2-40B4-BE49-F238E27FC236}">
                <a16:creationId xmlns:a16="http://schemas.microsoft.com/office/drawing/2014/main" id="{C19DF9AF-3A82-4920-93FE-F18851DCB374}"/>
              </a:ext>
            </a:extLst>
          </p:cNvPr>
          <p:cNvSpPr/>
          <p:nvPr/>
        </p:nvSpPr>
        <p:spPr>
          <a:xfrm rot="5400000">
            <a:off x="1619631" y="4541807"/>
            <a:ext cx="1778969" cy="1034715"/>
          </a:xfrm>
          <a:prstGeom prst="leftArrow">
            <a:avLst>
              <a:gd name="adj1" fmla="val 50000"/>
              <a:gd name="adj2" fmla="val 45349"/>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SoNA 10% HA ~54dB LAeq 16h</a:t>
            </a:r>
          </a:p>
        </p:txBody>
      </p:sp>
      <p:sp>
        <p:nvSpPr>
          <p:cNvPr id="12" name="Arrow: Left 11">
            <a:extLst>
              <a:ext uri="{FF2B5EF4-FFF2-40B4-BE49-F238E27FC236}">
                <a16:creationId xmlns:a16="http://schemas.microsoft.com/office/drawing/2014/main" id="{8597E826-D408-4B43-95CC-F965826CC494}"/>
              </a:ext>
            </a:extLst>
          </p:cNvPr>
          <p:cNvSpPr/>
          <p:nvPr/>
        </p:nvSpPr>
        <p:spPr>
          <a:xfrm rot="5400000">
            <a:off x="745888" y="4525719"/>
            <a:ext cx="1778969" cy="1034715"/>
          </a:xfrm>
          <a:prstGeom prst="leftArrow">
            <a:avLst>
              <a:gd name="adj1" fmla="val 50000"/>
              <a:gd name="adj2" fmla="val 45349"/>
            </a:avLst>
          </a:prstGeom>
          <a:solidFill>
            <a:schemeClr val="accent5">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WHO 10% HA ~45dB Lden</a:t>
            </a:r>
          </a:p>
        </p:txBody>
      </p:sp>
    </p:spTree>
    <p:extLst>
      <p:ext uri="{BB962C8B-B14F-4D97-AF65-F5344CB8AC3E}">
        <p14:creationId xmlns:p14="http://schemas.microsoft.com/office/powerpoint/2010/main" val="41651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5999" y="1392176"/>
            <a:ext cx="5331469" cy="600000"/>
          </a:xfrm>
        </p:spPr>
        <p:txBody>
          <a:bodyPr/>
          <a:lstStyle/>
          <a:p>
            <a:endParaRPr lang="en-GB" sz="1800" dirty="0"/>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Annoyance – aircraft Gjestland 2018</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r>
              <a:rPr lang="en-GB" sz="1000" dirty="0"/>
              <a:t>Figure from Gjestland et al, 2018, IJERPH</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sp>
        <p:nvSpPr>
          <p:cNvPr id="10" name="Arrow: Left 4">
            <a:extLst>
              <a:ext uri="{FF2B5EF4-FFF2-40B4-BE49-F238E27FC236}">
                <a16:creationId xmlns:a16="http://schemas.microsoft.com/office/drawing/2014/main" id="{03417128-0BCF-440E-9CF5-EF038D25AE42}"/>
              </a:ext>
            </a:extLst>
          </p:cNvPr>
          <p:cNvSpPr/>
          <p:nvPr/>
        </p:nvSpPr>
        <p:spPr>
          <a:xfrm rot="16200000">
            <a:off x="1317749" y="2613729"/>
            <a:ext cx="1438263" cy="1246629"/>
          </a:xfrm>
          <a:prstGeom prst="leftArrow">
            <a:avLst>
              <a:gd name="adj1" fmla="val 50000"/>
              <a:gd name="adj2" fmla="val 4534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200" dirty="0"/>
              <a:t>10% HA </a:t>
            </a:r>
          </a:p>
        </p:txBody>
      </p:sp>
      <p:pic>
        <p:nvPicPr>
          <p:cNvPr id="8" name="Picture 7">
            <a:extLst>
              <a:ext uri="{FF2B5EF4-FFF2-40B4-BE49-F238E27FC236}">
                <a16:creationId xmlns:a16="http://schemas.microsoft.com/office/drawing/2014/main" id="{C7A8C989-98E5-4D96-87DF-B3608CCEBDDF}"/>
              </a:ext>
            </a:extLst>
          </p:cNvPr>
          <p:cNvPicPr>
            <a:picLocks noChangeAspect="1"/>
          </p:cNvPicPr>
          <p:nvPr/>
        </p:nvPicPr>
        <p:blipFill>
          <a:blip r:embed="rId2"/>
          <a:stretch>
            <a:fillRect/>
          </a:stretch>
        </p:blipFill>
        <p:spPr>
          <a:xfrm>
            <a:off x="139162" y="1392176"/>
            <a:ext cx="6481836" cy="3809302"/>
          </a:xfrm>
          <a:prstGeom prst="rect">
            <a:avLst/>
          </a:prstGeom>
        </p:spPr>
      </p:pic>
      <p:sp>
        <p:nvSpPr>
          <p:cNvPr id="5" name="Rectangle 4">
            <a:extLst>
              <a:ext uri="{FF2B5EF4-FFF2-40B4-BE49-F238E27FC236}">
                <a16:creationId xmlns:a16="http://schemas.microsoft.com/office/drawing/2014/main" id="{4DAF905E-C8E6-4E1E-9718-C2208A21BDAE}"/>
              </a:ext>
            </a:extLst>
          </p:cNvPr>
          <p:cNvSpPr/>
          <p:nvPr/>
        </p:nvSpPr>
        <p:spPr>
          <a:xfrm>
            <a:off x="6632955" y="1709407"/>
            <a:ext cx="2194958" cy="2246769"/>
          </a:xfrm>
          <a:prstGeom prst="rect">
            <a:avLst/>
          </a:prstGeom>
          <a:solidFill>
            <a:schemeClr val="accent6">
              <a:lumMod val="40000"/>
              <a:lumOff val="60000"/>
            </a:schemeClr>
          </a:solidFill>
        </p:spPr>
        <p:txBody>
          <a:bodyPr wrap="square">
            <a:spAutoFit/>
          </a:bodyPr>
          <a:lstStyle/>
          <a:p>
            <a:r>
              <a:rPr lang="en-GB" sz="1400" dirty="0"/>
              <a:t>For this alternative set of data 10% HA corresponds to exposure to aircraft noise at </a:t>
            </a:r>
            <a:r>
              <a:rPr lang="en-GB" sz="1400" b="1" dirty="0"/>
              <a:t>DNL 53.4 dB - </a:t>
            </a:r>
            <a:r>
              <a:rPr lang="en-GB" sz="1400" dirty="0"/>
              <a:t>substantially higher than the WHO guideline value Lden 45 dB.</a:t>
            </a:r>
          </a:p>
          <a:p>
            <a:endParaRPr lang="en-GB" sz="1400" dirty="0"/>
          </a:p>
          <a:p>
            <a:r>
              <a:rPr lang="en-GB" sz="1400" dirty="0"/>
              <a:t>However, this paper is </a:t>
            </a:r>
            <a:r>
              <a:rPr lang="en-GB" sz="1400" b="1" dirty="0"/>
              <a:t>NOT</a:t>
            </a:r>
            <a:r>
              <a:rPr lang="en-GB" sz="1400" dirty="0"/>
              <a:t> a systematic review</a:t>
            </a:r>
          </a:p>
        </p:txBody>
      </p:sp>
      <p:sp>
        <p:nvSpPr>
          <p:cNvPr id="9" name="Arrow: Left 8">
            <a:extLst>
              <a:ext uri="{FF2B5EF4-FFF2-40B4-BE49-F238E27FC236}">
                <a16:creationId xmlns:a16="http://schemas.microsoft.com/office/drawing/2014/main" id="{03417128-0BCF-440E-9CF5-EF038D25AE42}"/>
              </a:ext>
            </a:extLst>
          </p:cNvPr>
          <p:cNvSpPr/>
          <p:nvPr/>
        </p:nvSpPr>
        <p:spPr>
          <a:xfrm rot="16200000">
            <a:off x="1475497" y="2804995"/>
            <a:ext cx="1296465" cy="864096"/>
          </a:xfrm>
          <a:prstGeom prst="leftArrow">
            <a:avLst>
              <a:gd name="adj1" fmla="val 50000"/>
              <a:gd name="adj2" fmla="val 45349"/>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200" dirty="0"/>
              <a:t>10% HA </a:t>
            </a:r>
          </a:p>
        </p:txBody>
      </p:sp>
    </p:spTree>
    <p:extLst>
      <p:ext uri="{BB962C8B-B14F-4D97-AF65-F5344CB8AC3E}">
        <p14:creationId xmlns:p14="http://schemas.microsoft.com/office/powerpoint/2010/main" val="71419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5999" y="1392176"/>
            <a:ext cx="5331469" cy="600000"/>
          </a:xfrm>
        </p:spPr>
        <p:txBody>
          <a:bodyPr/>
          <a:lstStyle/>
          <a:p>
            <a:endParaRPr lang="en-GB" sz="1800" dirty="0"/>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Annoyance</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sp>
        <p:nvSpPr>
          <p:cNvPr id="5" name="Rectangle 4">
            <a:extLst>
              <a:ext uri="{FF2B5EF4-FFF2-40B4-BE49-F238E27FC236}">
                <a16:creationId xmlns:a16="http://schemas.microsoft.com/office/drawing/2014/main" id="{4DAF905E-C8E6-4E1E-9718-C2208A21BDAE}"/>
              </a:ext>
            </a:extLst>
          </p:cNvPr>
          <p:cNvSpPr/>
          <p:nvPr/>
        </p:nvSpPr>
        <p:spPr>
          <a:xfrm>
            <a:off x="283705" y="833356"/>
            <a:ext cx="6880296" cy="5570756"/>
          </a:xfrm>
          <a:prstGeom prst="rect">
            <a:avLst/>
          </a:prstGeom>
        </p:spPr>
        <p:txBody>
          <a:bodyPr wrap="square">
            <a:spAutoFit/>
          </a:bodyPr>
          <a:lstStyle/>
          <a:p>
            <a:pPr marL="285750" indent="-285750">
              <a:buFont typeface="Arial" panose="020B0604020202020204" pitchFamily="34" charset="0"/>
              <a:buChar char="•"/>
            </a:pPr>
            <a:r>
              <a:rPr lang="en-GB" dirty="0"/>
              <a:t>It is a concern that the strength of the relationship between aircraft noise and annoyance varies greatly depending on which studies are included in the meta-analysis.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WHO Guidelines suggests that the wide variation between studies because of situational and contextual differences.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Guidelines state, that for health assessments instead of using the generalised WHO 2017 annoyance ERFs </a:t>
            </a:r>
          </a:p>
          <a:p>
            <a:pPr marL="285750" indent="-285750">
              <a:buFont typeface="Arial" panose="020B0604020202020204" pitchFamily="34" charset="0"/>
              <a:buChar char="•"/>
            </a:pPr>
            <a:endParaRPr lang="en-GB" dirty="0"/>
          </a:p>
          <a:p>
            <a:pPr marL="360000"/>
            <a:r>
              <a:rPr lang="en-GB" dirty="0">
                <a:solidFill>
                  <a:schemeClr val="accent2"/>
                </a:solidFill>
              </a:rPr>
              <a:t>“…data and exposure-response curves derived in a local context should be applied, whenever possible to assess the specific relationship between noise and annoyance in a given particular situation. If, however, local data is not accessible, the general exposure-response relationships can be applied, assuming that the local annoyance follows the generalized average annoyance.” (Section 5.4)</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sz="1400" dirty="0"/>
          </a:p>
        </p:txBody>
      </p:sp>
      <p:pic>
        <p:nvPicPr>
          <p:cNvPr id="10" name="Picture 9">
            <a:extLst>
              <a:ext uri="{FF2B5EF4-FFF2-40B4-BE49-F238E27FC236}">
                <a16:creationId xmlns:a16="http://schemas.microsoft.com/office/drawing/2014/main" id="{F102C2E5-915F-42FC-AB77-CFE8766DF02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36296" y="3717032"/>
            <a:ext cx="1507184" cy="1126620"/>
          </a:xfrm>
          <a:prstGeom prst="rect">
            <a:avLst/>
          </a:prstGeom>
        </p:spPr>
      </p:pic>
      <p:pic>
        <p:nvPicPr>
          <p:cNvPr id="8" name="Picture 7">
            <a:extLst>
              <a:ext uri="{FF2B5EF4-FFF2-40B4-BE49-F238E27FC236}">
                <a16:creationId xmlns:a16="http://schemas.microsoft.com/office/drawing/2014/main" id="{64160727-2BB9-4E9C-A7FC-0292FBC337C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5400000">
            <a:off x="6821244" y="1645815"/>
            <a:ext cx="2488909" cy="933450"/>
          </a:xfrm>
          <a:prstGeom prst="rect">
            <a:avLst/>
          </a:prstGeom>
        </p:spPr>
      </p:pic>
      <p:sp>
        <p:nvSpPr>
          <p:cNvPr id="7" name="Text Placeholder 6"/>
          <p:cNvSpPr>
            <a:spLocks noGrp="1"/>
          </p:cNvSpPr>
          <p:nvPr>
            <p:ph type="body" sz="quarter" idx="33"/>
          </p:nvPr>
        </p:nvSpPr>
        <p:spPr/>
        <p:txBody>
          <a:bodyPr/>
          <a:lstStyle/>
          <a:p>
            <a:endParaRPr lang="en-US" dirty="0"/>
          </a:p>
        </p:txBody>
      </p:sp>
    </p:spTree>
    <p:extLst>
      <p:ext uri="{BB962C8B-B14F-4D97-AF65-F5344CB8AC3E}">
        <p14:creationId xmlns:p14="http://schemas.microsoft.com/office/powerpoint/2010/main" val="1785983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6032835" y="1387766"/>
            <a:ext cx="2547987" cy="4475408"/>
          </a:xfrm>
          <a:solidFill>
            <a:schemeClr val="accent6">
              <a:lumMod val="60000"/>
              <a:lumOff val="40000"/>
            </a:schemeClr>
          </a:solidFill>
        </p:spPr>
        <p:txBody>
          <a:bodyPr/>
          <a:lstStyle/>
          <a:p>
            <a:pPr indent="0">
              <a:buNone/>
            </a:pPr>
            <a:r>
              <a:rPr lang="en-GB" sz="1400" dirty="0"/>
              <a:t>Basner et al., (2014) estimated that risk for cardiovascular outcomes such as high blood pressure, AMI, and stroke, increases by 7 to 17% for a 10dB increase in aircraft or road traffic noise exposure.</a:t>
            </a:r>
          </a:p>
          <a:p>
            <a:pPr indent="0">
              <a:buNone/>
            </a:pPr>
            <a:endParaRPr lang="en-GB" sz="1400" dirty="0"/>
          </a:p>
          <a:p>
            <a:pPr indent="0">
              <a:buNone/>
            </a:pPr>
            <a:r>
              <a:rPr lang="en-GB" sz="1400" dirty="0"/>
              <a:t>Vinneau et al., (2015) found that risk for incident ischaemic heart disease increased by 4% (95%CI 1.00-1.10) per 10dB L</a:t>
            </a:r>
            <a:r>
              <a:rPr lang="en-GB" sz="1400" baseline="-25000" dirty="0"/>
              <a:t>den</a:t>
            </a:r>
            <a:r>
              <a:rPr lang="en-GB" sz="1400" dirty="0"/>
              <a:t> increase in road traffic noise exposure.</a:t>
            </a:r>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Cardiovascular disease</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r>
              <a:rPr lang="en-GB" sz="1000" dirty="0"/>
              <a:t>Figure from van Kempen et al, Cardiovascular and metabolic effects of environmental noise, RIVM Report 2017 </a:t>
            </a:r>
          </a:p>
        </p:txBody>
      </p:sp>
      <p:sp>
        <p:nvSpPr>
          <p:cNvPr id="6" name="Rectangle 5">
            <a:extLst>
              <a:ext uri="{FF2B5EF4-FFF2-40B4-BE49-F238E27FC236}">
                <a16:creationId xmlns:a16="http://schemas.microsoft.com/office/drawing/2014/main" id="{2A15E12E-A563-4CD2-BA77-05F7435A8987}"/>
              </a:ext>
            </a:extLst>
          </p:cNvPr>
          <p:cNvSpPr/>
          <p:nvPr/>
        </p:nvSpPr>
        <p:spPr>
          <a:xfrm>
            <a:off x="850232" y="4729683"/>
            <a:ext cx="4379494" cy="738664"/>
          </a:xfrm>
          <a:prstGeom prst="rect">
            <a:avLst/>
          </a:prstGeom>
          <a:solidFill>
            <a:schemeClr val="accent2"/>
          </a:solidFill>
        </p:spPr>
        <p:txBody>
          <a:bodyPr wrap="square">
            <a:spAutoFit/>
          </a:bodyPr>
          <a:lstStyle/>
          <a:p>
            <a:pPr indent="0">
              <a:buNone/>
            </a:pPr>
            <a:r>
              <a:rPr lang="en-GB" sz="1400" dirty="0"/>
              <a:t>WHO - Relative Risk of </a:t>
            </a:r>
            <a:r>
              <a:rPr lang="en-GB" sz="1400" b="1" dirty="0"/>
              <a:t>1.08 (95% CI: 1.01–1.15) </a:t>
            </a:r>
            <a:r>
              <a:rPr lang="en-GB" sz="1400" dirty="0"/>
              <a:t>per 10 dB (Lden) for the association between road traffic noise and the incidence of Ischaemic Heart Disease. </a:t>
            </a:r>
          </a:p>
        </p:txBody>
      </p:sp>
      <p:pic>
        <p:nvPicPr>
          <p:cNvPr id="7" name="Picture 6">
            <a:extLst>
              <a:ext uri="{FF2B5EF4-FFF2-40B4-BE49-F238E27FC236}">
                <a16:creationId xmlns:a16="http://schemas.microsoft.com/office/drawing/2014/main" id="{CB99A230-715F-40C1-AB57-663AE6E47178}"/>
              </a:ext>
            </a:extLst>
          </p:cNvPr>
          <p:cNvPicPr>
            <a:picLocks noChangeAspect="1"/>
          </p:cNvPicPr>
          <p:nvPr/>
        </p:nvPicPr>
        <p:blipFill>
          <a:blip r:embed="rId3"/>
          <a:stretch>
            <a:fillRect/>
          </a:stretch>
        </p:blipFill>
        <p:spPr>
          <a:xfrm>
            <a:off x="336318" y="1341641"/>
            <a:ext cx="4893408" cy="3242099"/>
          </a:xfrm>
          <a:prstGeom prst="rect">
            <a:avLst/>
          </a:prstGeom>
        </p:spPr>
      </p:pic>
    </p:spTree>
    <p:extLst>
      <p:ext uri="{BB962C8B-B14F-4D97-AF65-F5344CB8AC3E}">
        <p14:creationId xmlns:p14="http://schemas.microsoft.com/office/powerpoint/2010/main" val="124087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29497" y="1003504"/>
            <a:ext cx="5331469" cy="600000"/>
          </a:xfrm>
        </p:spPr>
        <p:txBody>
          <a:bodyPr/>
          <a:lstStyle/>
          <a:p>
            <a:r>
              <a:rPr lang="en-GB" sz="1600" dirty="0"/>
              <a:t>Noise was associated with self-reports of being highly sleep disturbed when the question referred to noise, but not when the question did not refer to noise.</a:t>
            </a:r>
          </a:p>
          <a:p>
            <a:endParaRPr lang="en-GB" sz="1800"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Self-reported sleep disturbance</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r>
              <a:rPr lang="en-GB" dirty="0"/>
              <a:t> </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sp>
        <p:nvSpPr>
          <p:cNvPr id="8" name="TextBox 7">
            <a:extLst>
              <a:ext uri="{FF2B5EF4-FFF2-40B4-BE49-F238E27FC236}">
                <a16:creationId xmlns:a16="http://schemas.microsoft.com/office/drawing/2014/main" id="{15D009E2-2EE1-428D-9A6C-703D6B8A22EF}"/>
              </a:ext>
            </a:extLst>
          </p:cNvPr>
          <p:cNvSpPr txBox="1"/>
          <p:nvPr/>
        </p:nvSpPr>
        <p:spPr>
          <a:xfrm>
            <a:off x="565653" y="5127217"/>
            <a:ext cx="4803716" cy="461665"/>
          </a:xfrm>
          <a:prstGeom prst="rect">
            <a:avLst/>
          </a:prstGeom>
          <a:noFill/>
        </p:spPr>
        <p:txBody>
          <a:bodyPr wrap="square" rtlCol="0">
            <a:spAutoFit/>
          </a:bodyPr>
          <a:lstStyle/>
          <a:p>
            <a:r>
              <a:rPr lang="en-GB" sz="1200" dirty="0"/>
              <a:t>Figure – ERF for self-reports of noise and high sleep disturbance where the questions referred to noise (black= WHO 2018, red=Miedema EU curve)</a:t>
            </a:r>
          </a:p>
        </p:txBody>
      </p:sp>
      <p:sp>
        <p:nvSpPr>
          <p:cNvPr id="9" name="Text Placeholder 3">
            <a:extLst>
              <a:ext uri="{FF2B5EF4-FFF2-40B4-BE49-F238E27FC236}">
                <a16:creationId xmlns:a16="http://schemas.microsoft.com/office/drawing/2014/main" id="{C893EAC5-CD31-4803-BAE6-1DBEFB573FC2}"/>
              </a:ext>
            </a:extLst>
          </p:cNvPr>
          <p:cNvSpPr txBox="1">
            <a:spLocks/>
          </p:cNvSpPr>
          <p:nvPr/>
        </p:nvSpPr>
        <p:spPr>
          <a:xfrm>
            <a:off x="565653"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kern="1200" baseline="0">
                <a:solidFill>
                  <a:schemeClr val="bg1"/>
                </a:solidFill>
                <a:latin typeface="Times New Roman" panose="02020603050405020304" pitchFamily="18" charset="0"/>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000" dirty="0"/>
              <a:t>Figures Basner and McGuire, 2018, IJERPH</a:t>
            </a:r>
          </a:p>
        </p:txBody>
      </p:sp>
      <p:pic>
        <p:nvPicPr>
          <p:cNvPr id="10" name="Picture 9">
            <a:extLst>
              <a:ext uri="{FF2B5EF4-FFF2-40B4-BE49-F238E27FC236}">
                <a16:creationId xmlns:a16="http://schemas.microsoft.com/office/drawing/2014/main" id="{B03FD5E1-B2B8-4F92-8E2E-923FE0CA6BDB}"/>
              </a:ext>
            </a:extLst>
          </p:cNvPr>
          <p:cNvPicPr>
            <a:picLocks noChangeAspect="1"/>
          </p:cNvPicPr>
          <p:nvPr/>
        </p:nvPicPr>
        <p:blipFill>
          <a:blip r:embed="rId2"/>
          <a:stretch>
            <a:fillRect/>
          </a:stretch>
        </p:blipFill>
        <p:spPr>
          <a:xfrm>
            <a:off x="195879" y="2689355"/>
            <a:ext cx="5972175" cy="2409825"/>
          </a:xfrm>
          <a:prstGeom prst="rect">
            <a:avLst/>
          </a:prstGeom>
        </p:spPr>
      </p:pic>
      <p:pic>
        <p:nvPicPr>
          <p:cNvPr id="5" name="Picture 4">
            <a:extLst>
              <a:ext uri="{FF2B5EF4-FFF2-40B4-BE49-F238E27FC236}">
                <a16:creationId xmlns:a16="http://schemas.microsoft.com/office/drawing/2014/main" id="{CA791583-2158-4785-90B0-531F6550CF77}"/>
              </a:ext>
            </a:extLst>
          </p:cNvPr>
          <p:cNvPicPr>
            <a:picLocks noChangeAspect="1"/>
          </p:cNvPicPr>
          <p:nvPr/>
        </p:nvPicPr>
        <p:blipFill>
          <a:blip r:embed="rId3"/>
          <a:stretch>
            <a:fillRect/>
          </a:stretch>
        </p:blipFill>
        <p:spPr>
          <a:xfrm>
            <a:off x="6168054" y="1322591"/>
            <a:ext cx="2502313" cy="4035459"/>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383879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Awakenings - sleep disturbance</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p:txBody>
          <a:bodyPr/>
          <a:lstStyle/>
          <a:p>
            <a:r>
              <a:rPr lang="en-GB" dirty="0"/>
              <a:t> </a:t>
            </a:r>
          </a:p>
        </p:txBody>
      </p:sp>
      <p:sp>
        <p:nvSpPr>
          <p:cNvPr id="6" name="Rectangle 5">
            <a:extLst>
              <a:ext uri="{FF2B5EF4-FFF2-40B4-BE49-F238E27FC236}">
                <a16:creationId xmlns:a16="http://schemas.microsoft.com/office/drawing/2014/main" id="{2A15E12E-A563-4CD2-BA77-05F7435A8987}"/>
              </a:ext>
            </a:extLst>
          </p:cNvPr>
          <p:cNvSpPr/>
          <p:nvPr/>
        </p:nvSpPr>
        <p:spPr>
          <a:xfrm>
            <a:off x="-1428750" y="4729848"/>
            <a:ext cx="4572000" cy="369332"/>
          </a:xfrm>
          <a:prstGeom prst="rect">
            <a:avLst/>
          </a:prstGeom>
        </p:spPr>
        <p:txBody>
          <a:bodyPr>
            <a:spAutoFit/>
          </a:bodyPr>
          <a:lstStyle/>
          <a:p>
            <a:endParaRPr lang="en-GB" dirty="0"/>
          </a:p>
        </p:txBody>
      </p:sp>
      <p:pic>
        <p:nvPicPr>
          <p:cNvPr id="7" name="Picture 6">
            <a:extLst>
              <a:ext uri="{FF2B5EF4-FFF2-40B4-BE49-F238E27FC236}">
                <a16:creationId xmlns:a16="http://schemas.microsoft.com/office/drawing/2014/main" id="{1E451EFE-7D32-424F-9C53-16495479600F}"/>
              </a:ext>
            </a:extLst>
          </p:cNvPr>
          <p:cNvPicPr>
            <a:picLocks noChangeAspect="1"/>
          </p:cNvPicPr>
          <p:nvPr/>
        </p:nvPicPr>
        <p:blipFill>
          <a:blip r:embed="rId2"/>
          <a:stretch>
            <a:fillRect/>
          </a:stretch>
        </p:blipFill>
        <p:spPr>
          <a:xfrm>
            <a:off x="311526" y="1606284"/>
            <a:ext cx="5663448" cy="2369481"/>
          </a:xfrm>
          <a:prstGeom prst="rect">
            <a:avLst/>
          </a:prstGeom>
        </p:spPr>
      </p:pic>
      <p:sp>
        <p:nvSpPr>
          <p:cNvPr id="8" name="Text Placeholder 3">
            <a:extLst>
              <a:ext uri="{FF2B5EF4-FFF2-40B4-BE49-F238E27FC236}">
                <a16:creationId xmlns:a16="http://schemas.microsoft.com/office/drawing/2014/main" id="{4F5BF293-97C3-46F7-9298-F2E2EB681BAE}"/>
              </a:ext>
            </a:extLst>
          </p:cNvPr>
          <p:cNvSpPr txBox="1">
            <a:spLocks/>
          </p:cNvSpPr>
          <p:nvPr/>
        </p:nvSpPr>
        <p:spPr>
          <a:xfrm>
            <a:off x="565653" y="6258000"/>
            <a:ext cx="6768000" cy="600000"/>
          </a:xfrm>
          <a:prstGeom prst="rect">
            <a:avLst/>
          </a:prstGeom>
        </p:spPr>
        <p:txBody>
          <a:bodyPr vert="horz" wrap="square" lIns="0" tIns="93600" rIns="0" bIns="0" anchor="ctr">
            <a:noAutofit/>
          </a:bodyPr>
          <a:lstStyle>
            <a:lvl1pPr marL="0" marR="0" indent="0" algn="l" defTabSz="1197317" rtl="0" eaLnBrk="1" fontAlgn="auto" latinLnBrk="0" hangingPunct="1">
              <a:lnSpc>
                <a:spcPts val="1800"/>
              </a:lnSpc>
              <a:spcBef>
                <a:spcPts val="0"/>
              </a:spcBef>
              <a:spcAft>
                <a:spcPts val="0"/>
              </a:spcAft>
              <a:buClrTx/>
              <a:buSzTx/>
              <a:buFont typeface="Arial" pitchFamily="34" charset="0"/>
              <a:buNone/>
              <a:tabLst/>
              <a:defRPr sz="1600" b="0" i="0" kern="1200" baseline="0">
                <a:solidFill>
                  <a:schemeClr val="bg1"/>
                </a:solidFill>
                <a:latin typeface="Times New Roman" panose="02020603050405020304" pitchFamily="18" charset="0"/>
                <a:ea typeface="+mn-ea"/>
                <a:cs typeface="Times New Roman"/>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000" dirty="0"/>
              <a:t>Figures Basner and McGuire, 2018, IJERPH</a:t>
            </a:r>
          </a:p>
        </p:txBody>
      </p:sp>
      <p:sp>
        <p:nvSpPr>
          <p:cNvPr id="9" name="TextBox 8">
            <a:extLst>
              <a:ext uri="{FF2B5EF4-FFF2-40B4-BE49-F238E27FC236}">
                <a16:creationId xmlns:a16="http://schemas.microsoft.com/office/drawing/2014/main" id="{2F66FA09-C78E-4DE1-89A5-F4B0972D7035}"/>
              </a:ext>
            </a:extLst>
          </p:cNvPr>
          <p:cNvSpPr txBox="1"/>
          <p:nvPr/>
        </p:nvSpPr>
        <p:spPr>
          <a:xfrm>
            <a:off x="565653" y="4214307"/>
            <a:ext cx="5187784" cy="276999"/>
          </a:xfrm>
          <a:prstGeom prst="rect">
            <a:avLst/>
          </a:prstGeom>
          <a:noFill/>
        </p:spPr>
        <p:txBody>
          <a:bodyPr wrap="square" rtlCol="0">
            <a:spAutoFit/>
          </a:bodyPr>
          <a:lstStyle/>
          <a:p>
            <a:r>
              <a:rPr lang="en-GB" sz="1200" dirty="0"/>
              <a:t>Figure – Exposure Response Function for probability of additional awakening </a:t>
            </a:r>
          </a:p>
        </p:txBody>
      </p:sp>
      <p:sp>
        <p:nvSpPr>
          <p:cNvPr id="10" name="Content Placeholder 1">
            <a:extLst>
              <a:ext uri="{FF2B5EF4-FFF2-40B4-BE49-F238E27FC236}">
                <a16:creationId xmlns:a16="http://schemas.microsoft.com/office/drawing/2014/main" id="{8550F2CC-5B91-46DD-98D0-790AB1B2D76A}"/>
              </a:ext>
            </a:extLst>
          </p:cNvPr>
          <p:cNvSpPr txBox="1">
            <a:spLocks/>
          </p:cNvSpPr>
          <p:nvPr/>
        </p:nvSpPr>
        <p:spPr>
          <a:xfrm>
            <a:off x="6054922" y="1133766"/>
            <a:ext cx="2890295" cy="4475408"/>
          </a:xfrm>
          <a:prstGeom prst="rect">
            <a:avLst/>
          </a:prstGeom>
          <a:solidFill>
            <a:schemeClr val="accent6">
              <a:lumMod val="60000"/>
              <a:lumOff val="40000"/>
            </a:schemeClr>
          </a:solidFill>
        </p:spPr>
        <p:txBody>
          <a:bodyPr lIns="0" tIns="0" rIns="0" bIns="0">
            <a:noAutofit/>
          </a:bodyPr>
          <a:lstStyle>
            <a:lvl1pPr marL="0" indent="-236969" algn="l" defTabSz="1197317" rtl="0" eaLnBrk="1" latinLnBrk="0" hangingPunct="1">
              <a:lnSpc>
                <a:spcPts val="2600"/>
              </a:lnSpc>
              <a:spcBef>
                <a:spcPts val="1200"/>
              </a:spcBef>
              <a:buClr>
                <a:schemeClr val="accent2"/>
              </a:buClr>
              <a:buFont typeface="Arial" pitchFamily="34" charset="0"/>
              <a:buChar char="•"/>
              <a:defRPr sz="2400" kern="1200">
                <a:solidFill>
                  <a:schemeClr val="tx1"/>
                </a:solidFill>
                <a:latin typeface="Times New Roman"/>
                <a:ea typeface="+mn-ea"/>
                <a:cs typeface="Times New Roman"/>
              </a:defRPr>
            </a:lvl1pPr>
            <a:lvl2pPr marL="473937" indent="-236969" algn="l" defTabSz="1197317" rtl="0" eaLnBrk="1" latinLnBrk="0" hangingPunct="1">
              <a:lnSpc>
                <a:spcPts val="2600"/>
              </a:lnSpc>
              <a:spcBef>
                <a:spcPts val="288"/>
              </a:spcBef>
              <a:buClr>
                <a:schemeClr val="accent2"/>
              </a:buClr>
              <a:buFont typeface="Lucida Grande"/>
              <a:buChar char="-"/>
              <a:defRPr sz="2400" kern="1200">
                <a:solidFill>
                  <a:schemeClr val="tx1"/>
                </a:solidFill>
                <a:latin typeface="Times New Roman"/>
                <a:ea typeface="+mn-ea"/>
                <a:cs typeface="Times New Roman"/>
              </a:defRPr>
            </a:lvl2pPr>
            <a:lvl3pPr marL="710906" indent="-236969" algn="l" defTabSz="1197317" rtl="0" eaLnBrk="1" latinLnBrk="0" hangingPunct="1">
              <a:lnSpc>
                <a:spcPts val="2200"/>
              </a:lnSpc>
              <a:spcBef>
                <a:spcPts val="261"/>
              </a:spcBef>
              <a:buClr>
                <a:schemeClr val="accent2"/>
              </a:buClr>
              <a:buFont typeface="Lucida Grande"/>
              <a:buChar char="-"/>
              <a:defRPr sz="2200" kern="1200">
                <a:solidFill>
                  <a:schemeClr val="tx1"/>
                </a:solidFill>
                <a:latin typeface="Times New Roman"/>
                <a:ea typeface="+mn-ea"/>
                <a:cs typeface="Times New Roman"/>
              </a:defRPr>
            </a:lvl3pPr>
            <a:lvl4pPr marL="721766" indent="-234945" algn="l" defTabSz="1197317" rtl="0" eaLnBrk="1" latinLnBrk="0" hangingPunct="1">
              <a:lnSpc>
                <a:spcPts val="2200"/>
              </a:lnSpc>
              <a:spcBef>
                <a:spcPts val="261"/>
              </a:spcBef>
              <a:buClr>
                <a:schemeClr val="accent2"/>
              </a:buClr>
              <a:buFont typeface="Lucida Grande"/>
              <a:buChar char="-"/>
              <a:tabLst/>
              <a:defRPr sz="2200" kern="1200">
                <a:solidFill>
                  <a:schemeClr val="tx1"/>
                </a:solidFill>
                <a:latin typeface="Times New Roman"/>
                <a:ea typeface="+mn-ea"/>
                <a:cs typeface="Times New Roman"/>
              </a:defRPr>
            </a:lvl4pPr>
            <a:lvl5pPr marL="721766" indent="-234945" algn="l" defTabSz="1197317" rtl="0" eaLnBrk="1" latinLnBrk="0" hangingPunct="1">
              <a:lnSpc>
                <a:spcPts val="2200"/>
              </a:lnSpc>
              <a:spcBef>
                <a:spcPts val="261"/>
              </a:spcBef>
              <a:buClr>
                <a:schemeClr val="accent2"/>
              </a:buClr>
              <a:buFont typeface="Lucida Grande"/>
              <a:buChar char="-"/>
              <a:tabLst/>
              <a:defRPr sz="2200" kern="1200">
                <a:solidFill>
                  <a:schemeClr val="tx1"/>
                </a:solidFill>
                <a:latin typeface="Times New Roman"/>
                <a:ea typeface="+mn-ea"/>
                <a:cs typeface="Times New Roman"/>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en-GB" sz="1400" dirty="0"/>
              <a:t>The odds ratio for the probability of awakening for a 10 dBA increase in the indoor Lmax was significant for:</a:t>
            </a:r>
          </a:p>
          <a:p>
            <a:r>
              <a:rPr lang="en-GB" sz="1400" dirty="0"/>
              <a:t>aircraft (1.35; </a:t>
            </a:r>
            <a:r>
              <a:rPr lang="it-IT" sz="1400" dirty="0"/>
              <a:t>95% CI 1.22–1.50)</a:t>
            </a:r>
          </a:p>
          <a:p>
            <a:r>
              <a:rPr lang="it-IT" sz="1400" dirty="0"/>
              <a:t>road (1.36; 95% CI 1.19–1.55)</a:t>
            </a:r>
          </a:p>
          <a:p>
            <a:r>
              <a:rPr lang="it-IT" sz="1400" dirty="0" err="1"/>
              <a:t>rail</a:t>
            </a:r>
            <a:r>
              <a:rPr lang="it-IT" sz="1400" dirty="0"/>
              <a:t> (1.35; 95% CI 1.21–1.52)</a:t>
            </a:r>
          </a:p>
          <a:p>
            <a:pPr indent="0">
              <a:buNone/>
            </a:pPr>
            <a:endParaRPr lang="it-IT" sz="1100" dirty="0"/>
          </a:p>
          <a:p>
            <a:pPr marL="285750" indent="-285750"/>
            <a:r>
              <a:rPr lang="it-IT" sz="1400" dirty="0" err="1"/>
              <a:t>Urgent</a:t>
            </a:r>
            <a:r>
              <a:rPr lang="it-IT" sz="1400" dirty="0"/>
              <a:t> </a:t>
            </a:r>
            <a:r>
              <a:rPr lang="it-IT" sz="1400" dirty="0" err="1"/>
              <a:t>need</a:t>
            </a:r>
            <a:r>
              <a:rPr lang="it-IT" sz="1400" dirty="0"/>
              <a:t> for more </a:t>
            </a:r>
            <a:r>
              <a:rPr lang="it-IT" sz="1400" dirty="0" err="1"/>
              <a:t>studies</a:t>
            </a:r>
            <a:r>
              <a:rPr lang="it-IT" sz="1400" dirty="0"/>
              <a:t> of </a:t>
            </a:r>
            <a:r>
              <a:rPr lang="it-IT" sz="1400" dirty="0" err="1"/>
              <a:t>awakenings</a:t>
            </a:r>
            <a:r>
              <a:rPr lang="it-IT" sz="1400" dirty="0"/>
              <a:t> </a:t>
            </a:r>
            <a:r>
              <a:rPr lang="it-IT" sz="1400" dirty="0" err="1"/>
              <a:t>given</a:t>
            </a:r>
            <a:r>
              <a:rPr lang="it-IT" sz="1400" dirty="0"/>
              <a:t> the community </a:t>
            </a:r>
            <a:r>
              <a:rPr lang="it-IT" sz="1400" dirty="0" err="1"/>
              <a:t>importance</a:t>
            </a:r>
            <a:r>
              <a:rPr lang="it-IT" sz="1400" dirty="0"/>
              <a:t> of </a:t>
            </a:r>
            <a:r>
              <a:rPr lang="it-IT" sz="1400" dirty="0" err="1"/>
              <a:t>this</a:t>
            </a:r>
            <a:r>
              <a:rPr lang="it-IT" sz="1400" dirty="0"/>
              <a:t> </a:t>
            </a:r>
            <a:r>
              <a:rPr lang="it-IT" sz="1400" dirty="0" err="1"/>
              <a:t>issue</a:t>
            </a:r>
            <a:r>
              <a:rPr lang="it-IT" sz="1400" dirty="0"/>
              <a:t>. </a:t>
            </a:r>
          </a:p>
          <a:p>
            <a:pPr indent="0">
              <a:buFont typeface="Arial" pitchFamily="34" charset="0"/>
              <a:buNone/>
            </a:pPr>
            <a:endParaRPr lang="en-GB" sz="1400" dirty="0"/>
          </a:p>
        </p:txBody>
      </p:sp>
    </p:spTree>
    <p:extLst>
      <p:ext uri="{BB962C8B-B14F-4D97-AF65-F5344CB8AC3E}">
        <p14:creationId xmlns:p14="http://schemas.microsoft.com/office/powerpoint/2010/main" val="36950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96003" y="1319514"/>
            <a:ext cx="8255517" cy="4007958"/>
          </a:xfrm>
        </p:spPr>
        <p:txBody>
          <a:bodyPr/>
          <a:lstStyle/>
          <a:p>
            <a:r>
              <a:rPr lang="en-GB" dirty="0">
                <a:solidFill>
                  <a:srgbClr val="000000"/>
                </a:solidFill>
              </a:rPr>
              <a:t>To provide recommendations for protecting human health from exposure to environmental noise* </a:t>
            </a:r>
          </a:p>
          <a:p>
            <a:pPr lvl="1"/>
            <a:r>
              <a:rPr lang="en-GB" dirty="0">
                <a:solidFill>
                  <a:srgbClr val="000000"/>
                </a:solidFill>
              </a:rPr>
              <a:t>Road</a:t>
            </a:r>
          </a:p>
          <a:p>
            <a:pPr lvl="1"/>
            <a:r>
              <a:rPr lang="en-GB" dirty="0">
                <a:solidFill>
                  <a:srgbClr val="000000"/>
                </a:solidFill>
              </a:rPr>
              <a:t>Rail</a:t>
            </a:r>
          </a:p>
          <a:p>
            <a:pPr lvl="1"/>
            <a:r>
              <a:rPr lang="en-GB" dirty="0">
                <a:solidFill>
                  <a:srgbClr val="000000"/>
                </a:solidFill>
              </a:rPr>
              <a:t>Aircraft</a:t>
            </a:r>
          </a:p>
          <a:p>
            <a:pPr lvl="1"/>
            <a:r>
              <a:rPr lang="en-GB" dirty="0">
                <a:solidFill>
                  <a:srgbClr val="000000"/>
                </a:solidFill>
              </a:rPr>
              <a:t>Wind turbine</a:t>
            </a:r>
          </a:p>
          <a:p>
            <a:pPr lvl="1"/>
            <a:r>
              <a:rPr lang="en-GB" dirty="0">
                <a:solidFill>
                  <a:srgbClr val="000000"/>
                </a:solidFill>
              </a:rPr>
              <a:t>Leisure noise</a:t>
            </a:r>
          </a:p>
          <a:p>
            <a:endParaRPr lang="en-GB" dirty="0">
              <a:solidFill>
                <a:srgbClr val="000000"/>
              </a:solidFill>
            </a:endParaRPr>
          </a:p>
          <a:p>
            <a:pPr indent="0">
              <a:buNone/>
            </a:pPr>
            <a:endParaRPr lang="en-GB" dirty="0">
              <a:solidFill>
                <a:srgbClr val="000000"/>
              </a:solidFill>
            </a:endParaRPr>
          </a:p>
          <a:p>
            <a:r>
              <a:rPr lang="en-GB" dirty="0">
                <a:solidFill>
                  <a:srgbClr val="000000"/>
                </a:solidFill>
              </a:rPr>
              <a:t>Guidelines focus on the WHO European Region but seen to have global relevance/application</a:t>
            </a:r>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Aim of the Guidelines</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a:xfrm>
            <a:off x="-4361772" y="7469381"/>
            <a:ext cx="13944880" cy="1223207"/>
          </a:xfrm>
        </p:spPr>
        <p:txBody>
          <a:bodyPr/>
          <a:lstStyle/>
          <a:p>
            <a:endParaRPr lang="en-GB" dirty="0"/>
          </a:p>
        </p:txBody>
      </p:sp>
      <p:pic>
        <p:nvPicPr>
          <p:cNvPr id="1028" name="Picture 4" descr="Map">
            <a:extLst>
              <a:ext uri="{FF2B5EF4-FFF2-40B4-BE49-F238E27FC236}">
                <a16:creationId xmlns:a16="http://schemas.microsoft.com/office/drawing/2014/main" id="{BE1DE4DD-5232-44F6-BD7F-F0651F6062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2708920"/>
            <a:ext cx="4317597" cy="2119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25EA49C-B715-4701-A47D-58BDFCAA81CF}"/>
              </a:ext>
            </a:extLst>
          </p:cNvPr>
          <p:cNvSpPr txBox="1"/>
          <p:nvPr/>
        </p:nvSpPr>
        <p:spPr>
          <a:xfrm>
            <a:off x="467544" y="6381328"/>
            <a:ext cx="7344816" cy="307777"/>
          </a:xfrm>
          <a:prstGeom prst="rect">
            <a:avLst/>
          </a:prstGeom>
          <a:noFill/>
        </p:spPr>
        <p:txBody>
          <a:bodyPr wrap="square" rtlCol="0">
            <a:spAutoFit/>
          </a:bodyPr>
          <a:lstStyle/>
          <a:p>
            <a:r>
              <a:rPr lang="en-GB" sz="1400" dirty="0">
                <a:solidFill>
                  <a:schemeClr val="bg1"/>
                </a:solidFill>
              </a:rPr>
              <a:t>* Outdoor noise for all sources, except leisure noise which is indoor and outdoor</a:t>
            </a:r>
          </a:p>
        </p:txBody>
      </p:sp>
    </p:spTree>
    <p:extLst>
      <p:ext uri="{BB962C8B-B14F-4D97-AF65-F5344CB8AC3E}">
        <p14:creationId xmlns:p14="http://schemas.microsoft.com/office/powerpoint/2010/main" val="146842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42378" y="993913"/>
            <a:ext cx="8550101" cy="4884286"/>
          </a:xfrm>
        </p:spPr>
        <p:txBody>
          <a:bodyPr/>
          <a:lstStyle/>
          <a:p>
            <a:r>
              <a:rPr lang="en-GB" sz="2000" dirty="0"/>
              <a:t>The setting of the guidelines are driven by the ‘classic’ health outcomes of annoyance and sleep disturbance </a:t>
            </a:r>
          </a:p>
          <a:p>
            <a:pPr indent="0">
              <a:buNone/>
            </a:pPr>
            <a:endParaRPr lang="en-GB" sz="2000" dirty="0"/>
          </a:p>
          <a:p>
            <a:r>
              <a:rPr lang="en-GB" sz="2000" dirty="0"/>
              <a:t>The metrics used in the guidelines are </a:t>
            </a:r>
            <a:r>
              <a:rPr lang="en-GB" sz="2000" u="sng" dirty="0">
                <a:solidFill>
                  <a:srgbClr val="FF0000"/>
                </a:solidFill>
              </a:rPr>
              <a:t>not</a:t>
            </a:r>
            <a:r>
              <a:rPr lang="en-GB" sz="2000" dirty="0"/>
              <a:t> those we need for noise and health assessment to consider the daytime period (leads to converting metrics – see Brink et al, International Journal of Hygiene and Environmental Health 2018)</a:t>
            </a:r>
          </a:p>
          <a:p>
            <a:pPr indent="0">
              <a:buNone/>
            </a:pPr>
            <a:endParaRPr lang="en-GB" sz="2000" dirty="0"/>
          </a:p>
          <a:p>
            <a:r>
              <a:rPr lang="en-GB" sz="2000" dirty="0"/>
              <a:t>Lden conflates health effects into the metric</a:t>
            </a:r>
          </a:p>
          <a:p>
            <a:pPr indent="0">
              <a:buNone/>
            </a:pPr>
            <a:endParaRPr lang="en-GB" sz="2000" dirty="0"/>
          </a:p>
          <a:p>
            <a:r>
              <a:rPr lang="en-GB" sz="2000" dirty="0"/>
              <a:t>There are benefits of setting guidelines by noise source but this is at the cost of guidelines for specific settings (e.g. is it useful to use Lden for schools?)</a:t>
            </a:r>
          </a:p>
          <a:p>
            <a:endParaRPr lang="en-GB"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Some personal observations</a:t>
            </a:r>
          </a:p>
        </p:txBody>
      </p:sp>
    </p:spTree>
    <p:extLst>
      <p:ext uri="{BB962C8B-B14F-4D97-AF65-F5344CB8AC3E}">
        <p14:creationId xmlns:p14="http://schemas.microsoft.com/office/powerpoint/2010/main" val="338846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342378" y="993913"/>
            <a:ext cx="8550101" cy="4884286"/>
          </a:xfrm>
        </p:spPr>
        <p:txBody>
          <a:bodyPr/>
          <a:lstStyle/>
          <a:p>
            <a:r>
              <a:rPr lang="en-GB" sz="2000" dirty="0"/>
              <a:t>No economic cost-benefit assessment of setting the guidelines at these levels has informed the guidelines. Should we set guidelines for noise and health that ignore the economic and social value of transportation? </a:t>
            </a:r>
          </a:p>
          <a:p>
            <a:pPr indent="0">
              <a:buNone/>
            </a:pPr>
            <a:endParaRPr lang="en-GB" sz="2000" dirty="0"/>
          </a:p>
          <a:p>
            <a:r>
              <a:rPr lang="en-GB" sz="2000" dirty="0"/>
              <a:t>Are there enough people involved in the setting of the Guidelines who </a:t>
            </a:r>
          </a:p>
          <a:p>
            <a:pPr lvl="1"/>
            <a:r>
              <a:rPr lang="en-GB" sz="2000" dirty="0"/>
              <a:t>1) make noise </a:t>
            </a:r>
          </a:p>
          <a:p>
            <a:pPr lvl="1"/>
            <a:r>
              <a:rPr lang="en-GB" sz="2000" dirty="0"/>
              <a:t>2) try and mitigate noise? </a:t>
            </a:r>
          </a:p>
          <a:p>
            <a:pPr indent="0">
              <a:buNone/>
            </a:pPr>
            <a:endParaRPr lang="en-GB" sz="1600" dirty="0"/>
          </a:p>
          <a:p>
            <a:endParaRPr lang="en-GB"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Some personal observations</a:t>
            </a:r>
          </a:p>
        </p:txBody>
      </p:sp>
    </p:spTree>
    <p:extLst>
      <p:ext uri="{BB962C8B-B14F-4D97-AF65-F5344CB8AC3E}">
        <p14:creationId xmlns:p14="http://schemas.microsoft.com/office/powerpoint/2010/main" val="189086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231AB1-CD54-4A49-976D-186DF3DB3729}"/>
              </a:ext>
            </a:extLst>
          </p:cNvPr>
          <p:cNvSpPr>
            <a:spLocks noGrp="1"/>
          </p:cNvSpPr>
          <p:nvPr>
            <p:ph sz="quarter" idx="10"/>
          </p:nvPr>
        </p:nvSpPr>
        <p:spPr/>
        <p:txBody>
          <a:bodyPr/>
          <a:lstStyle/>
          <a:p>
            <a:pPr indent="0" algn="ctr">
              <a:buNone/>
            </a:pPr>
            <a:r>
              <a:rPr lang="en-GB" sz="2800" dirty="0"/>
              <a:t>Thank you</a:t>
            </a:r>
          </a:p>
          <a:p>
            <a:pPr indent="0" algn="ctr">
              <a:buNone/>
            </a:pPr>
            <a:r>
              <a:rPr lang="en-GB" sz="2800" dirty="0"/>
              <a:t>Any questions?</a:t>
            </a:r>
          </a:p>
          <a:p>
            <a:pPr indent="0">
              <a:buNone/>
            </a:pPr>
            <a:endParaRPr lang="en-GB" dirty="0"/>
          </a:p>
          <a:p>
            <a:pPr indent="0">
              <a:buNone/>
            </a:pPr>
            <a:endParaRPr lang="en-GB" dirty="0"/>
          </a:p>
          <a:p>
            <a:pPr indent="0" algn="ctr">
              <a:buNone/>
            </a:pPr>
            <a:r>
              <a:rPr lang="en-GB" sz="1800" dirty="0">
                <a:solidFill>
                  <a:schemeClr val="accent2"/>
                </a:solidFill>
              </a:rPr>
              <a:t>Charlotte.Clark@arup.com</a:t>
            </a:r>
          </a:p>
        </p:txBody>
      </p:sp>
    </p:spTree>
    <p:extLst>
      <p:ext uri="{BB962C8B-B14F-4D97-AF65-F5344CB8AC3E}">
        <p14:creationId xmlns:p14="http://schemas.microsoft.com/office/powerpoint/2010/main" val="283317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782606" y="1425021"/>
            <a:ext cx="7816272" cy="4007958"/>
          </a:xfrm>
        </p:spPr>
        <p:txBody>
          <a:bodyPr/>
          <a:lstStyle/>
          <a:p>
            <a:pPr marL="457200" indent="-457200">
              <a:buFont typeface="+mj-lt"/>
              <a:buAutoNum type="arabicPeriod"/>
            </a:pPr>
            <a:r>
              <a:rPr lang="en-GB" dirty="0">
                <a:latin typeface="+mn-lt"/>
                <a:ea typeface="Arial Unicode MS" panose="020B0604020202020204" pitchFamily="34" charset="-128"/>
                <a:cs typeface="Arial Unicode MS" panose="020B0604020202020204" pitchFamily="34" charset="-128"/>
              </a:rPr>
              <a:t>In the general population exposed to environmental noise, what is the exposure-response relationship between environmental noise (reported as various indicators) and the proportion of people with a validated measure of health outcome, when adjusted for confounders?</a:t>
            </a:r>
          </a:p>
          <a:p>
            <a:pPr marL="457200" indent="-457200">
              <a:buFont typeface="+mj-lt"/>
              <a:buAutoNum type="arabicPeriod"/>
            </a:pPr>
            <a:endParaRPr lang="en-GB" dirty="0">
              <a:latin typeface="+mn-lt"/>
              <a:ea typeface="Arial Unicode MS" panose="020B0604020202020204" pitchFamily="34" charset="-128"/>
              <a:cs typeface="Arial Unicode MS" panose="020B0604020202020204" pitchFamily="34" charset="-128"/>
            </a:endParaRPr>
          </a:p>
          <a:p>
            <a:pPr marL="457200" indent="-457200">
              <a:buFont typeface="+mj-lt"/>
              <a:buAutoNum type="arabicPeriod"/>
            </a:pPr>
            <a:r>
              <a:rPr lang="en-GB" dirty="0">
                <a:latin typeface="+mn-lt"/>
                <a:ea typeface="Arial Unicode MS" panose="020B0604020202020204" pitchFamily="34" charset="-128"/>
                <a:cs typeface="Arial Unicode MS" panose="020B0604020202020204" pitchFamily="34" charset="-128"/>
              </a:rPr>
              <a:t>In the general population exposed to environmental noise, are interventions effective in reducing exposure to and/or health outcomes from environmental noise? </a:t>
            </a:r>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Scope of the Guidelines</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a:xfrm>
            <a:off x="-4361772" y="7469381"/>
            <a:ext cx="13944880" cy="1223207"/>
          </a:xfrm>
        </p:spPr>
        <p:txBody>
          <a:bodyPr/>
          <a:lstStyle/>
          <a:p>
            <a:endParaRPr lang="en-GB" dirty="0"/>
          </a:p>
        </p:txBody>
      </p:sp>
    </p:spTree>
    <p:extLst>
      <p:ext uri="{BB962C8B-B14F-4D97-AF65-F5344CB8AC3E}">
        <p14:creationId xmlns:p14="http://schemas.microsoft.com/office/powerpoint/2010/main" val="235175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782606" y="1425021"/>
            <a:ext cx="7816272" cy="4007958"/>
          </a:xfrm>
        </p:spPr>
        <p:txBody>
          <a:bodyPr/>
          <a:lstStyle/>
          <a:p>
            <a:r>
              <a:rPr lang="en-GB" dirty="0"/>
              <a:t>Guidelines are </a:t>
            </a:r>
            <a:r>
              <a:rPr lang="en-GB" u="sng" dirty="0"/>
              <a:t>source specif</a:t>
            </a:r>
            <a:r>
              <a:rPr lang="en-GB" dirty="0"/>
              <a:t>ic not environment specific</a:t>
            </a:r>
          </a:p>
          <a:p>
            <a:r>
              <a:rPr lang="en-GB" dirty="0"/>
              <a:t>They do </a:t>
            </a:r>
            <a:r>
              <a:rPr lang="en-GB" b="1" dirty="0">
                <a:solidFill>
                  <a:schemeClr val="accent2"/>
                </a:solidFill>
              </a:rPr>
              <a:t>NOT</a:t>
            </a:r>
            <a:r>
              <a:rPr lang="en-GB" dirty="0"/>
              <a:t> include</a:t>
            </a:r>
          </a:p>
          <a:p>
            <a:pPr lvl="1"/>
            <a:r>
              <a:rPr lang="en-GB" dirty="0"/>
              <a:t>occupational and industrial noise</a:t>
            </a:r>
          </a:p>
          <a:p>
            <a:pPr lvl="1"/>
            <a:r>
              <a:rPr lang="en-GB" dirty="0"/>
              <a:t>neighbourhood noise</a:t>
            </a:r>
          </a:p>
          <a:p>
            <a:pPr lvl="1"/>
            <a:r>
              <a:rPr lang="en-GB" dirty="0"/>
              <a:t>combined exposures</a:t>
            </a:r>
          </a:p>
          <a:p>
            <a:pPr lvl="1"/>
            <a:r>
              <a:rPr lang="en-GB" dirty="0"/>
              <a:t>hospital noise</a:t>
            </a:r>
          </a:p>
          <a:p>
            <a:r>
              <a:rPr lang="en-GB" dirty="0"/>
              <a:t>The Community Noise Guidelines (1999) still stand for anything not covered in the new Guidelines</a:t>
            </a:r>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Scope of the Guidelines</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a:xfrm>
            <a:off x="-4361772" y="7469381"/>
            <a:ext cx="13944880" cy="1223207"/>
          </a:xfrm>
        </p:spPr>
        <p:txBody>
          <a:bodyPr/>
          <a:lstStyle/>
          <a:p>
            <a:endParaRPr lang="en-GB" dirty="0"/>
          </a:p>
        </p:txBody>
      </p:sp>
    </p:spTree>
    <p:extLst>
      <p:ext uri="{BB962C8B-B14F-4D97-AF65-F5344CB8AC3E}">
        <p14:creationId xmlns:p14="http://schemas.microsoft.com/office/powerpoint/2010/main" val="74299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50F2CC-5B91-46DD-98D0-790AB1B2D76A}"/>
              </a:ext>
            </a:extLst>
          </p:cNvPr>
          <p:cNvSpPr>
            <a:spLocks noGrp="1"/>
          </p:cNvSpPr>
          <p:nvPr>
            <p:ph sz="quarter" idx="10"/>
          </p:nvPr>
        </p:nvSpPr>
        <p:spPr>
          <a:xfrm>
            <a:off x="782606" y="1425021"/>
            <a:ext cx="7816272" cy="4007958"/>
          </a:xfrm>
        </p:spPr>
        <p:txBody>
          <a:bodyPr/>
          <a:lstStyle/>
          <a:p>
            <a:pPr indent="0">
              <a:buNone/>
            </a:pPr>
            <a:r>
              <a:rPr lang="en-GB" dirty="0"/>
              <a:t>Systematically </a:t>
            </a:r>
            <a:r>
              <a:rPr lang="en-GB" b="1" dirty="0"/>
              <a:t>review scientific evidence </a:t>
            </a:r>
            <a:endParaRPr lang="en-GB" dirty="0"/>
          </a:p>
          <a:p>
            <a:pPr lvl="1"/>
            <a:r>
              <a:rPr lang="en-GB" dirty="0"/>
              <a:t>Health effects of environmental noise</a:t>
            </a:r>
          </a:p>
          <a:p>
            <a:pPr lvl="1"/>
            <a:r>
              <a:rPr lang="en-GB" dirty="0"/>
              <a:t>Effectiveness of interventions to reduce exposure and improve health</a:t>
            </a:r>
          </a:p>
          <a:p>
            <a:pPr lvl="1"/>
            <a:endParaRPr lang="en-GB" dirty="0"/>
          </a:p>
          <a:p>
            <a:pPr marL="57150" indent="0">
              <a:buNone/>
            </a:pPr>
            <a:r>
              <a:rPr lang="en-GB" dirty="0"/>
              <a:t>Provide </a:t>
            </a:r>
            <a:r>
              <a:rPr lang="en-GB" b="1" dirty="0"/>
              <a:t>evidence-based recommendations </a:t>
            </a:r>
          </a:p>
          <a:p>
            <a:pPr marL="914400" lvl="1" indent="-457200"/>
            <a:r>
              <a:rPr lang="en-GB" dirty="0"/>
              <a:t>Exposure - response relationships</a:t>
            </a:r>
          </a:p>
          <a:p>
            <a:pPr marL="914400" lvl="1" indent="-457200"/>
            <a:r>
              <a:rPr lang="en-GB" dirty="0"/>
              <a:t>Effectiveness of interventions</a:t>
            </a:r>
          </a:p>
          <a:p>
            <a:endParaRPr lang="en-GB" dirty="0"/>
          </a:p>
        </p:txBody>
      </p:sp>
      <p:sp>
        <p:nvSpPr>
          <p:cNvPr id="3" name="Title 2">
            <a:extLst>
              <a:ext uri="{FF2B5EF4-FFF2-40B4-BE49-F238E27FC236}">
                <a16:creationId xmlns:a16="http://schemas.microsoft.com/office/drawing/2014/main" id="{EEC672F0-B9B6-4FE5-9252-CDAB67395A2E}"/>
              </a:ext>
            </a:extLst>
          </p:cNvPr>
          <p:cNvSpPr>
            <a:spLocks noGrp="1"/>
          </p:cNvSpPr>
          <p:nvPr>
            <p:ph type="title"/>
          </p:nvPr>
        </p:nvSpPr>
        <p:spPr/>
        <p:txBody>
          <a:bodyPr/>
          <a:lstStyle/>
          <a:p>
            <a:r>
              <a:rPr lang="en-GB" dirty="0"/>
              <a:t>Guideline Development</a:t>
            </a:r>
          </a:p>
        </p:txBody>
      </p:sp>
      <p:sp>
        <p:nvSpPr>
          <p:cNvPr id="4" name="Text Placeholder 3">
            <a:extLst>
              <a:ext uri="{FF2B5EF4-FFF2-40B4-BE49-F238E27FC236}">
                <a16:creationId xmlns:a16="http://schemas.microsoft.com/office/drawing/2014/main" id="{073DF736-8F1F-45F7-843C-9A506F1990ED}"/>
              </a:ext>
            </a:extLst>
          </p:cNvPr>
          <p:cNvSpPr>
            <a:spLocks noGrp="1"/>
          </p:cNvSpPr>
          <p:nvPr>
            <p:ph type="body" sz="quarter" idx="33"/>
          </p:nvPr>
        </p:nvSpPr>
        <p:spPr>
          <a:xfrm>
            <a:off x="-4361772" y="7469381"/>
            <a:ext cx="13944880" cy="1223207"/>
          </a:xfrm>
        </p:spPr>
        <p:txBody>
          <a:bodyPr/>
          <a:lstStyle/>
          <a:p>
            <a:endParaRPr lang="en-GB" dirty="0"/>
          </a:p>
        </p:txBody>
      </p:sp>
    </p:spTree>
    <p:extLst>
      <p:ext uri="{BB962C8B-B14F-4D97-AF65-F5344CB8AC3E}">
        <p14:creationId xmlns:p14="http://schemas.microsoft.com/office/powerpoint/2010/main" val="239679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E947-982F-41C9-A6BB-70904D2645F7}"/>
              </a:ext>
            </a:extLst>
          </p:cNvPr>
          <p:cNvSpPr>
            <a:spLocks noGrp="1"/>
          </p:cNvSpPr>
          <p:nvPr>
            <p:ph type="title"/>
          </p:nvPr>
        </p:nvSpPr>
        <p:spPr/>
        <p:txBody>
          <a:bodyPr/>
          <a:lstStyle/>
          <a:p>
            <a:br>
              <a:rPr lang="en-GB" dirty="0"/>
            </a:br>
            <a:br>
              <a:rPr lang="en-GB" dirty="0"/>
            </a:br>
            <a:endParaRPr lang="en-GB" dirty="0"/>
          </a:p>
        </p:txBody>
      </p:sp>
      <p:sp>
        <p:nvSpPr>
          <p:cNvPr id="4" name="TextBox 3">
            <a:extLst>
              <a:ext uri="{FF2B5EF4-FFF2-40B4-BE49-F238E27FC236}">
                <a16:creationId xmlns:a16="http://schemas.microsoft.com/office/drawing/2014/main" id="{CE2AD0B3-ED7B-400E-80F3-D23A65C111F2}"/>
              </a:ext>
            </a:extLst>
          </p:cNvPr>
          <p:cNvSpPr txBox="1"/>
          <p:nvPr/>
        </p:nvSpPr>
        <p:spPr>
          <a:xfrm>
            <a:off x="558273" y="301031"/>
            <a:ext cx="8085221" cy="584775"/>
          </a:xfrm>
          <a:prstGeom prst="rect">
            <a:avLst/>
          </a:prstGeom>
          <a:noFill/>
        </p:spPr>
        <p:txBody>
          <a:bodyPr wrap="square" rtlCol="0">
            <a:spAutoFit/>
          </a:bodyPr>
          <a:lstStyle/>
          <a:p>
            <a:r>
              <a:rPr lang="en-GB" sz="3200" dirty="0">
                <a:solidFill>
                  <a:schemeClr val="accent2"/>
                </a:solidFill>
              </a:rPr>
              <a:t>Health outcomes reviewed</a:t>
            </a:r>
          </a:p>
        </p:txBody>
      </p:sp>
      <p:sp>
        <p:nvSpPr>
          <p:cNvPr id="5" name="Content Placeholder 2">
            <a:extLst>
              <a:ext uri="{FF2B5EF4-FFF2-40B4-BE49-F238E27FC236}">
                <a16:creationId xmlns:a16="http://schemas.microsoft.com/office/drawing/2014/main" id="{8C95FFE1-AEA0-4127-B1CB-4D8EA54A34C5}"/>
              </a:ext>
            </a:extLst>
          </p:cNvPr>
          <p:cNvSpPr txBox="1">
            <a:spLocks/>
          </p:cNvSpPr>
          <p:nvPr/>
        </p:nvSpPr>
        <p:spPr>
          <a:xfrm>
            <a:off x="195191" y="1456005"/>
            <a:ext cx="7400746" cy="2883767"/>
          </a:xfrm>
        </p:spPr>
        <p:txBody>
          <a:bodyPr>
            <a:noAutofit/>
          </a:bodyPr>
          <a:lstStyle>
            <a:lvl1pPr marL="236969" indent="-236969" algn="l" defTabSz="1197317" rtl="0" eaLnBrk="1" latinLnBrk="0" hangingPunct="1">
              <a:lnSpc>
                <a:spcPct val="85000"/>
              </a:lnSpc>
              <a:spcBef>
                <a:spcPts val="261"/>
              </a:spcBef>
              <a:buFont typeface="Arial" pitchFamily="34" charset="0"/>
              <a:buChar char="•"/>
              <a:defRPr sz="3200" kern="1200">
                <a:solidFill>
                  <a:schemeClr val="tx1"/>
                </a:solidFill>
                <a:latin typeface="+mj-lt"/>
                <a:ea typeface="+mn-ea"/>
                <a:cs typeface="+mn-cs"/>
              </a:defRPr>
            </a:lvl1pPr>
            <a:lvl2pPr marL="473937" indent="-236969" algn="l" defTabSz="1197317" rtl="0" eaLnBrk="1" latinLnBrk="0" hangingPunct="1">
              <a:lnSpc>
                <a:spcPct val="85000"/>
              </a:lnSpc>
              <a:spcBef>
                <a:spcPts val="261"/>
              </a:spcBef>
              <a:buFont typeface="Arial" pitchFamily="34" charset="0"/>
              <a:buChar char="•"/>
              <a:defRPr sz="2667" kern="1200">
                <a:solidFill>
                  <a:schemeClr val="tx1"/>
                </a:solidFill>
                <a:latin typeface="+mj-lt"/>
                <a:ea typeface="+mn-ea"/>
                <a:cs typeface="+mn-cs"/>
              </a:defRPr>
            </a:lvl2pPr>
            <a:lvl3pPr marL="710906" indent="-236969" algn="l" defTabSz="1197317" rtl="0" eaLnBrk="1" latinLnBrk="0" hangingPunct="1">
              <a:lnSpc>
                <a:spcPct val="85000"/>
              </a:lnSpc>
              <a:spcBef>
                <a:spcPts val="261"/>
              </a:spcBef>
              <a:buFont typeface="Arial" pitchFamily="34" charset="0"/>
              <a:buChar char="•"/>
              <a:defRPr sz="2400" kern="1200">
                <a:solidFill>
                  <a:schemeClr val="tx1"/>
                </a:solidFill>
                <a:latin typeface="+mj-lt"/>
                <a:ea typeface="+mn-ea"/>
                <a:cs typeface="+mn-cs"/>
              </a:defRPr>
            </a:lvl3pPr>
            <a:lvl4pPr marL="935403"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4pPr>
            <a:lvl5pPr marL="1172372" indent="-236969" algn="l" defTabSz="1197317" rtl="0" eaLnBrk="1" latinLnBrk="0" hangingPunct="1">
              <a:lnSpc>
                <a:spcPct val="85000"/>
              </a:lnSpc>
              <a:spcBef>
                <a:spcPts val="261"/>
              </a:spcBef>
              <a:buFont typeface="Arial" pitchFamily="34" charset="0"/>
              <a:buChar char="•"/>
              <a:tabLst/>
              <a:defRPr sz="2000" kern="1200">
                <a:solidFill>
                  <a:schemeClr val="tx1"/>
                </a:solidFill>
                <a:latin typeface="+mj-lt"/>
                <a:ea typeface="+mn-ea"/>
                <a:cs typeface="+mn-cs"/>
              </a:defRPr>
            </a:lvl5pPr>
            <a:lvl6pPr marL="3292619"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891277"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489936"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088594" indent="-299330" algn="l" defTabSz="1197317"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971550" lvl="1" indent="-514350">
              <a:lnSpc>
                <a:spcPct val="120000"/>
              </a:lnSpc>
              <a:buFont typeface="+mj-lt"/>
              <a:buAutoNum type="arabicPeriod"/>
            </a:pPr>
            <a:r>
              <a:rPr lang="en-GB" sz="1600" dirty="0">
                <a:latin typeface="+mn-lt"/>
              </a:rPr>
              <a:t>Cardiovascular diseases (including diabetes and metabolic effects)</a:t>
            </a:r>
          </a:p>
          <a:p>
            <a:pPr marL="971550" lvl="1" indent="-514350">
              <a:lnSpc>
                <a:spcPct val="120000"/>
              </a:lnSpc>
              <a:buFont typeface="+mj-lt"/>
              <a:buAutoNum type="arabicPeriod"/>
            </a:pPr>
            <a:r>
              <a:rPr lang="en-GB" sz="1600" dirty="0">
                <a:latin typeface="+mn-lt"/>
              </a:rPr>
              <a:t>Annoyance</a:t>
            </a:r>
          </a:p>
          <a:p>
            <a:pPr marL="971550" lvl="1" indent="-514350">
              <a:lnSpc>
                <a:spcPct val="120000"/>
              </a:lnSpc>
              <a:buFont typeface="+mj-lt"/>
              <a:buAutoNum type="arabicPeriod"/>
            </a:pPr>
            <a:r>
              <a:rPr lang="en-GB" sz="1600" dirty="0">
                <a:latin typeface="+mn-lt"/>
              </a:rPr>
              <a:t>Sleep disturbance</a:t>
            </a:r>
          </a:p>
          <a:p>
            <a:pPr marL="971550" lvl="1" indent="-514350">
              <a:lnSpc>
                <a:spcPct val="120000"/>
              </a:lnSpc>
              <a:buFont typeface="+mj-lt"/>
              <a:buAutoNum type="arabicPeriod"/>
            </a:pPr>
            <a:r>
              <a:rPr lang="en-GB" sz="1600" dirty="0">
                <a:latin typeface="+mn-lt"/>
              </a:rPr>
              <a:t>Cognitive impairment</a:t>
            </a:r>
          </a:p>
          <a:p>
            <a:pPr marL="971550" lvl="1" indent="-514350">
              <a:lnSpc>
                <a:spcPct val="120000"/>
              </a:lnSpc>
              <a:buFont typeface="+mj-lt"/>
              <a:buAutoNum type="arabicPeriod"/>
            </a:pPr>
            <a:r>
              <a:rPr lang="en-GB" sz="1600" dirty="0">
                <a:latin typeface="+mn-lt"/>
              </a:rPr>
              <a:t>Hearing impairment and tinnitus</a:t>
            </a:r>
          </a:p>
          <a:p>
            <a:pPr marL="971550" lvl="1" indent="-514350">
              <a:lnSpc>
                <a:spcPct val="120000"/>
              </a:lnSpc>
              <a:buFont typeface="+mj-lt"/>
              <a:buAutoNum type="arabicPeriod"/>
            </a:pPr>
            <a:r>
              <a:rPr lang="en-GB" sz="1600" dirty="0">
                <a:latin typeface="+mn-lt"/>
              </a:rPr>
              <a:t>Adverse birth outcomes</a:t>
            </a:r>
          </a:p>
          <a:p>
            <a:pPr marL="971550" lvl="1" indent="-514350">
              <a:lnSpc>
                <a:spcPct val="120000"/>
              </a:lnSpc>
              <a:buFont typeface="+mj-lt"/>
              <a:buAutoNum type="arabicPeriod"/>
            </a:pPr>
            <a:r>
              <a:rPr lang="en-GB" sz="1600" dirty="0">
                <a:latin typeface="+mn-lt"/>
              </a:rPr>
              <a:t>Quality of life, mental health and wellbeing</a:t>
            </a:r>
          </a:p>
          <a:p>
            <a:pPr marL="971550" lvl="1" indent="-514350">
              <a:lnSpc>
                <a:spcPct val="120000"/>
              </a:lnSpc>
              <a:buFont typeface="+mj-lt"/>
              <a:buAutoNum type="arabicPeriod"/>
            </a:pPr>
            <a:r>
              <a:rPr lang="en-GB" sz="1600" dirty="0">
                <a:latin typeface="+mn-lt"/>
              </a:rPr>
              <a:t>Interventions to reduce noise and improve health</a:t>
            </a:r>
          </a:p>
          <a:p>
            <a:pPr lvl="1"/>
            <a:endParaRPr lang="en-GB" sz="1600" dirty="0">
              <a:latin typeface="+mn-lt"/>
            </a:endParaRPr>
          </a:p>
          <a:p>
            <a:pPr marL="360000" indent="0">
              <a:lnSpc>
                <a:spcPct val="120000"/>
              </a:lnSpc>
              <a:buNone/>
            </a:pPr>
            <a:r>
              <a:rPr lang="en-GB" sz="1600" dirty="0">
                <a:latin typeface="+mn-lt"/>
              </a:rPr>
              <a:t>All the systematic reviews are </a:t>
            </a:r>
            <a:r>
              <a:rPr lang="en-GB" sz="1600" u="sng" dirty="0">
                <a:solidFill>
                  <a:srgbClr val="FF0000"/>
                </a:solidFill>
                <a:latin typeface="+mn-lt"/>
              </a:rPr>
              <a:t>free</a:t>
            </a:r>
            <a:r>
              <a:rPr lang="en-GB" sz="1600" dirty="0">
                <a:solidFill>
                  <a:srgbClr val="FF0000"/>
                </a:solidFill>
                <a:latin typeface="+mn-lt"/>
              </a:rPr>
              <a:t> </a:t>
            </a:r>
            <a:r>
              <a:rPr lang="en-GB" sz="1600" dirty="0">
                <a:latin typeface="+mn-lt"/>
              </a:rPr>
              <a:t>to download in a special issue of the International Journal of Environmental Research and Public Health</a:t>
            </a:r>
          </a:p>
          <a:p>
            <a:pPr marL="360000" indent="0">
              <a:lnSpc>
                <a:spcPct val="120000"/>
              </a:lnSpc>
              <a:buNone/>
            </a:pPr>
            <a:r>
              <a:rPr lang="en-GB" sz="1600" dirty="0">
                <a:latin typeface="+mn-lt"/>
              </a:rPr>
              <a:t> </a:t>
            </a:r>
            <a:r>
              <a:rPr lang="en-GB" sz="1600" dirty="0">
                <a:latin typeface="+mn-lt"/>
                <a:hlinkClick r:id="rId2"/>
              </a:rPr>
              <a:t>https://www.mdpi.com/journal/ijerph/special_issues/WHO_reviews</a:t>
            </a:r>
            <a:endParaRPr lang="en-GB" sz="1600" dirty="0">
              <a:latin typeface="+mn-lt"/>
            </a:endParaRPr>
          </a:p>
          <a:p>
            <a:pPr marL="0" indent="0">
              <a:lnSpc>
                <a:spcPct val="120000"/>
              </a:lnSpc>
              <a:buNone/>
            </a:pPr>
            <a:endParaRPr lang="en-GB" sz="1800" dirty="0">
              <a:latin typeface="+mn-lt"/>
            </a:endParaRPr>
          </a:p>
        </p:txBody>
      </p:sp>
      <p:pic>
        <p:nvPicPr>
          <p:cNvPr id="6" name="Picture 5">
            <a:extLst>
              <a:ext uri="{FF2B5EF4-FFF2-40B4-BE49-F238E27FC236}">
                <a16:creationId xmlns:a16="http://schemas.microsoft.com/office/drawing/2014/main" id="{7CCD70F5-6624-4803-BB15-2E11048A39ED}"/>
              </a:ext>
            </a:extLst>
          </p:cNvPr>
          <p:cNvPicPr>
            <a:picLocks noChangeAspect="1"/>
          </p:cNvPicPr>
          <p:nvPr/>
        </p:nvPicPr>
        <p:blipFill>
          <a:blip r:embed="rId3"/>
          <a:stretch>
            <a:fillRect/>
          </a:stretch>
        </p:blipFill>
        <p:spPr>
          <a:xfrm>
            <a:off x="6987256" y="342142"/>
            <a:ext cx="1656238" cy="2555746"/>
          </a:xfrm>
          <a:prstGeom prst="rect">
            <a:avLst/>
          </a:prstGeom>
          <a:effectLst>
            <a:glow rad="63500">
              <a:schemeClr val="accent2">
                <a:satMod val="175000"/>
                <a:alpha val="40000"/>
              </a:schemeClr>
            </a:glow>
          </a:effectLst>
        </p:spPr>
      </p:pic>
      <p:pic>
        <p:nvPicPr>
          <p:cNvPr id="7" name="Picture 6">
            <a:extLst>
              <a:ext uri="{FF2B5EF4-FFF2-40B4-BE49-F238E27FC236}">
                <a16:creationId xmlns:a16="http://schemas.microsoft.com/office/drawing/2014/main" id="{7C30E4DD-3812-4A12-832C-82D292D33B7C}"/>
              </a:ext>
            </a:extLst>
          </p:cNvPr>
          <p:cNvPicPr>
            <a:picLocks noChangeAspect="1"/>
          </p:cNvPicPr>
          <p:nvPr/>
        </p:nvPicPr>
        <p:blipFill>
          <a:blip r:embed="rId4"/>
          <a:stretch>
            <a:fillRect/>
          </a:stretch>
        </p:blipFill>
        <p:spPr>
          <a:xfrm>
            <a:off x="6970958" y="3263215"/>
            <a:ext cx="1672536" cy="2555746"/>
          </a:xfrm>
          <a:prstGeom prst="rect">
            <a:avLst/>
          </a:prstGeom>
          <a:effectLst>
            <a:glow rad="63500">
              <a:schemeClr val="accent2">
                <a:satMod val="175000"/>
                <a:alpha val="40000"/>
              </a:schemeClr>
            </a:glow>
          </a:effectLst>
        </p:spPr>
      </p:pic>
    </p:spTree>
    <p:extLst>
      <p:ext uri="{BB962C8B-B14F-4D97-AF65-F5344CB8AC3E}">
        <p14:creationId xmlns:p14="http://schemas.microsoft.com/office/powerpoint/2010/main" val="307181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E947-982F-41C9-A6BB-70904D2645F7}"/>
              </a:ext>
            </a:extLst>
          </p:cNvPr>
          <p:cNvSpPr>
            <a:spLocks noGrp="1"/>
          </p:cNvSpPr>
          <p:nvPr>
            <p:ph type="title"/>
          </p:nvPr>
        </p:nvSpPr>
        <p:spPr/>
        <p:txBody>
          <a:bodyPr/>
          <a:lstStyle/>
          <a:p>
            <a:br>
              <a:rPr lang="en-GB" dirty="0"/>
            </a:br>
            <a:br>
              <a:rPr lang="en-GB" dirty="0"/>
            </a:br>
            <a:endParaRPr lang="en-GB" dirty="0"/>
          </a:p>
        </p:txBody>
      </p:sp>
      <p:sp>
        <p:nvSpPr>
          <p:cNvPr id="4" name="TextBox 3">
            <a:extLst>
              <a:ext uri="{FF2B5EF4-FFF2-40B4-BE49-F238E27FC236}">
                <a16:creationId xmlns:a16="http://schemas.microsoft.com/office/drawing/2014/main" id="{CE2AD0B3-ED7B-400E-80F3-D23A65C111F2}"/>
              </a:ext>
            </a:extLst>
          </p:cNvPr>
          <p:cNvSpPr txBox="1"/>
          <p:nvPr/>
        </p:nvSpPr>
        <p:spPr>
          <a:xfrm>
            <a:off x="558273" y="301031"/>
            <a:ext cx="8085221" cy="584775"/>
          </a:xfrm>
          <a:prstGeom prst="rect">
            <a:avLst/>
          </a:prstGeom>
          <a:noFill/>
        </p:spPr>
        <p:txBody>
          <a:bodyPr wrap="square" rtlCol="0">
            <a:spAutoFit/>
          </a:bodyPr>
          <a:lstStyle/>
          <a:p>
            <a:r>
              <a:rPr lang="en-GB" sz="3200" dirty="0">
                <a:solidFill>
                  <a:schemeClr val="accent2"/>
                </a:solidFill>
              </a:rPr>
              <a:t>Health outcomes reviewed</a:t>
            </a:r>
          </a:p>
        </p:txBody>
      </p:sp>
      <p:graphicFrame>
        <p:nvGraphicFramePr>
          <p:cNvPr id="8" name="Table 7">
            <a:extLst>
              <a:ext uri="{FF2B5EF4-FFF2-40B4-BE49-F238E27FC236}">
                <a16:creationId xmlns:a16="http://schemas.microsoft.com/office/drawing/2014/main" id="{174C7FA4-0050-4C03-8F43-1F33E2B06282}"/>
              </a:ext>
            </a:extLst>
          </p:cNvPr>
          <p:cNvGraphicFramePr>
            <a:graphicFrameLocks noGrp="1"/>
          </p:cNvGraphicFramePr>
          <p:nvPr>
            <p:extLst>
              <p:ext uri="{D42A27DB-BD31-4B8C-83A1-F6EECF244321}">
                <p14:modId xmlns:p14="http://schemas.microsoft.com/office/powerpoint/2010/main" val="178463268"/>
              </p:ext>
            </p:extLst>
          </p:nvPr>
        </p:nvGraphicFramePr>
        <p:xfrm>
          <a:off x="216568" y="993501"/>
          <a:ext cx="5727031" cy="3467313"/>
        </p:xfrm>
        <a:graphic>
          <a:graphicData uri="http://schemas.openxmlformats.org/drawingml/2006/table">
            <a:tbl>
              <a:tblPr firstRow="1" bandRow="1">
                <a:tableStyleId>{5C22544A-7EE6-4342-B048-85BDC9FD1C3A}</a:tableStyleId>
              </a:tblPr>
              <a:tblGrid>
                <a:gridCol w="2881883">
                  <a:extLst>
                    <a:ext uri="{9D8B030D-6E8A-4147-A177-3AD203B41FA5}">
                      <a16:colId xmlns:a16="http://schemas.microsoft.com/office/drawing/2014/main" val="2465499667"/>
                    </a:ext>
                  </a:extLst>
                </a:gridCol>
                <a:gridCol w="1422574">
                  <a:extLst>
                    <a:ext uri="{9D8B030D-6E8A-4147-A177-3AD203B41FA5}">
                      <a16:colId xmlns:a16="http://schemas.microsoft.com/office/drawing/2014/main" val="3754999409"/>
                    </a:ext>
                  </a:extLst>
                </a:gridCol>
                <a:gridCol w="1422574">
                  <a:extLst>
                    <a:ext uri="{9D8B030D-6E8A-4147-A177-3AD203B41FA5}">
                      <a16:colId xmlns:a16="http://schemas.microsoft.com/office/drawing/2014/main" val="3252247390"/>
                    </a:ext>
                  </a:extLst>
                </a:gridCol>
              </a:tblGrid>
              <a:tr h="599626">
                <a:tc>
                  <a:txBody>
                    <a:bodyPr/>
                    <a:lstStyle/>
                    <a:p>
                      <a:endParaRPr lang="en-GB" sz="1400" dirty="0">
                        <a:latin typeface="+mn-lt"/>
                      </a:endParaRPr>
                    </a:p>
                  </a:txBody>
                  <a:tcPr/>
                </a:tc>
                <a:tc>
                  <a:txBody>
                    <a:bodyPr/>
                    <a:lstStyle/>
                    <a:p>
                      <a:pPr algn="ctr"/>
                      <a:r>
                        <a:rPr lang="en-GB" sz="1400" dirty="0">
                          <a:latin typeface="+mn-lt"/>
                        </a:rPr>
                        <a:t>Pages – </a:t>
                      </a:r>
                    </a:p>
                    <a:p>
                      <a:pPr algn="ctr"/>
                      <a:r>
                        <a:rPr lang="en-GB" sz="1400" dirty="0">
                          <a:latin typeface="+mn-lt"/>
                        </a:rPr>
                        <a:t>Main paper</a:t>
                      </a:r>
                    </a:p>
                  </a:txBody>
                  <a:tcPr/>
                </a:tc>
                <a:tc>
                  <a:txBody>
                    <a:bodyPr/>
                    <a:lstStyle/>
                    <a:p>
                      <a:pPr algn="ctr"/>
                      <a:r>
                        <a:rPr lang="en-GB" sz="1400" dirty="0">
                          <a:latin typeface="+mn-lt"/>
                        </a:rPr>
                        <a:t>Pages – </a:t>
                      </a:r>
                    </a:p>
                    <a:p>
                      <a:pPr algn="ctr"/>
                      <a:r>
                        <a:rPr lang="en-GB" sz="1400" dirty="0">
                          <a:latin typeface="+mn-lt"/>
                        </a:rPr>
                        <a:t>Supplementary material</a:t>
                      </a:r>
                    </a:p>
                  </a:txBody>
                  <a:tcPr/>
                </a:tc>
                <a:extLst>
                  <a:ext uri="{0D108BD9-81ED-4DB2-BD59-A6C34878D82A}">
                    <a16:rowId xmlns:a16="http://schemas.microsoft.com/office/drawing/2014/main" val="1067723174"/>
                  </a:ext>
                </a:extLst>
              </a:tr>
              <a:tr h="303977">
                <a:tc>
                  <a:txBody>
                    <a:bodyPr/>
                    <a:lstStyle/>
                    <a:p>
                      <a:pPr algn="l" fontAlgn="b"/>
                      <a:r>
                        <a:rPr lang="en-GB" sz="1400" u="none" strike="noStrike" dirty="0">
                          <a:effectLst/>
                          <a:latin typeface="+mn-lt"/>
                        </a:rPr>
                        <a:t>Cardiovascular diseases inc metabolic</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59</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0*</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128356977"/>
                  </a:ext>
                </a:extLst>
              </a:tr>
              <a:tr h="303977">
                <a:tc>
                  <a:txBody>
                    <a:bodyPr/>
                    <a:lstStyle/>
                    <a:p>
                      <a:pPr algn="l" fontAlgn="b"/>
                      <a:r>
                        <a:rPr lang="en-GB" sz="1400" u="none" strike="noStrike" dirty="0">
                          <a:effectLst/>
                          <a:latin typeface="+mn-lt"/>
                        </a:rPr>
                        <a:t>Sleep disturbance</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45</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31</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903225750"/>
                  </a:ext>
                </a:extLst>
              </a:tr>
              <a:tr h="303977">
                <a:tc>
                  <a:txBody>
                    <a:bodyPr/>
                    <a:lstStyle/>
                    <a:p>
                      <a:pPr algn="l" fontAlgn="b"/>
                      <a:r>
                        <a:rPr lang="en-GB" sz="1400" u="none" strike="noStrike" dirty="0">
                          <a:effectLst/>
                          <a:latin typeface="+mn-lt"/>
                        </a:rPr>
                        <a:t>Annoyance</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39</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73</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888744983"/>
                  </a:ext>
                </a:extLst>
              </a:tr>
              <a:tr h="303977">
                <a:tc>
                  <a:txBody>
                    <a:bodyPr/>
                    <a:lstStyle/>
                    <a:p>
                      <a:pPr algn="l" fontAlgn="b"/>
                      <a:r>
                        <a:rPr lang="en-GB" sz="1400" u="none" strike="noStrike" dirty="0">
                          <a:effectLst/>
                          <a:latin typeface="+mn-lt"/>
                        </a:rPr>
                        <a:t>Cognitive impairment</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23</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64</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600538567"/>
                  </a:ext>
                </a:extLst>
              </a:tr>
              <a:tr h="303977">
                <a:tc>
                  <a:txBody>
                    <a:bodyPr/>
                    <a:lstStyle/>
                    <a:p>
                      <a:pPr algn="l" fontAlgn="b"/>
                      <a:r>
                        <a:rPr lang="en-GB" sz="1400" u="none" strike="noStrike" dirty="0">
                          <a:effectLst/>
                          <a:latin typeface="+mn-lt"/>
                        </a:rPr>
                        <a:t>Hearing impairment and tinnitus</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19</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16</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734213922"/>
                  </a:ext>
                </a:extLst>
              </a:tr>
              <a:tr h="303977">
                <a:tc>
                  <a:txBody>
                    <a:bodyPr/>
                    <a:lstStyle/>
                    <a:p>
                      <a:pPr algn="l" fontAlgn="b"/>
                      <a:r>
                        <a:rPr lang="en-GB" sz="1400" u="none" strike="noStrike" dirty="0">
                          <a:effectLst/>
                          <a:latin typeface="+mn-lt"/>
                        </a:rPr>
                        <a:t>Birth outcomes</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16</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8</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600220553"/>
                  </a:ext>
                </a:extLst>
              </a:tr>
              <a:tr h="303977">
                <a:tc>
                  <a:txBody>
                    <a:bodyPr/>
                    <a:lstStyle/>
                    <a:p>
                      <a:pPr algn="l" fontAlgn="b"/>
                      <a:r>
                        <a:rPr lang="en-GB" sz="1400" u="none" strike="noStrike" dirty="0">
                          <a:effectLst/>
                          <a:latin typeface="+mn-lt"/>
                        </a:rPr>
                        <a:t>Quality of life, wellbeing, mental health</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27</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40</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087970001"/>
                  </a:ext>
                </a:extLst>
              </a:tr>
              <a:tr h="303977">
                <a:tc>
                  <a:txBody>
                    <a:bodyPr/>
                    <a:lstStyle/>
                    <a:p>
                      <a:pPr algn="l" fontAlgn="b"/>
                      <a:r>
                        <a:rPr lang="en-GB" sz="1400" u="none" strike="noStrike" dirty="0">
                          <a:effectLst/>
                          <a:latin typeface="+mn-lt"/>
                        </a:rPr>
                        <a:t>Interventions</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44</a:t>
                      </a:r>
                      <a:endParaRPr lang="en-GB" sz="1400" b="0" i="0" u="none" strike="noStrike" dirty="0">
                        <a:solidFill>
                          <a:srgbClr val="000000"/>
                        </a:solidFill>
                        <a:effectLst/>
                        <a:latin typeface="+mn-lt"/>
                      </a:endParaRPr>
                    </a:p>
                  </a:txBody>
                  <a:tcPr marL="7620" marR="7620" marT="7620" marB="0" anchor="b"/>
                </a:tc>
                <a:tc>
                  <a:txBody>
                    <a:bodyPr/>
                    <a:lstStyle/>
                    <a:p>
                      <a:pPr algn="ctr" fontAlgn="b"/>
                      <a:r>
                        <a:rPr lang="en-GB" sz="1400" u="none" strike="noStrike" dirty="0">
                          <a:effectLst/>
                          <a:latin typeface="+mn-lt"/>
                        </a:rPr>
                        <a:t>27</a:t>
                      </a:r>
                      <a:endParaRPr lang="en-GB" sz="1400" b="0"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905477379"/>
                  </a:ext>
                </a:extLst>
              </a:tr>
              <a:tr h="303977">
                <a:tc>
                  <a:txBody>
                    <a:bodyPr/>
                    <a:lstStyle/>
                    <a:p>
                      <a:pPr algn="r" fontAlgn="b"/>
                      <a:r>
                        <a:rPr lang="en-GB" sz="1200" b="0" i="0" u="none" strike="noStrike" dirty="0">
                          <a:solidFill>
                            <a:srgbClr val="000000"/>
                          </a:solidFill>
                          <a:effectLst/>
                          <a:latin typeface="+mn-lt"/>
                        </a:rPr>
                        <a:t>Page Totals</a:t>
                      </a:r>
                    </a:p>
                  </a:txBody>
                  <a:tcPr marL="7620" marR="7620" marT="7620" marB="0" anchor="b"/>
                </a:tc>
                <a:tc>
                  <a:txBody>
                    <a:bodyPr/>
                    <a:lstStyle/>
                    <a:p>
                      <a:pPr algn="ctr" fontAlgn="b"/>
                      <a:r>
                        <a:rPr lang="en-GB" sz="1400" b="1" u="none" strike="noStrike" dirty="0">
                          <a:effectLst/>
                          <a:latin typeface="+mn-lt"/>
                        </a:rPr>
                        <a:t>272</a:t>
                      </a:r>
                      <a:endParaRPr lang="en-GB" sz="1400" b="1" i="0" u="none" strike="noStrike" dirty="0">
                        <a:solidFill>
                          <a:srgbClr val="000000"/>
                        </a:solidFill>
                        <a:effectLst/>
                        <a:latin typeface="+mn-lt"/>
                      </a:endParaRPr>
                    </a:p>
                  </a:txBody>
                  <a:tcPr marL="7620" marR="7620" marT="7620" marB="0" anchor="b"/>
                </a:tc>
                <a:tc>
                  <a:txBody>
                    <a:bodyPr/>
                    <a:lstStyle/>
                    <a:p>
                      <a:pPr algn="ctr" fontAlgn="b"/>
                      <a:r>
                        <a:rPr lang="en-GB" sz="1400" b="1" u="none" strike="noStrike" dirty="0">
                          <a:effectLst/>
                          <a:latin typeface="+mn-lt"/>
                        </a:rPr>
                        <a:t>259</a:t>
                      </a:r>
                      <a:endParaRPr lang="en-GB" sz="14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400526380"/>
                  </a:ext>
                </a:extLst>
              </a:tr>
            </a:tbl>
          </a:graphicData>
        </a:graphic>
      </p:graphicFrame>
      <p:pic>
        <p:nvPicPr>
          <p:cNvPr id="13" name="Picture 12" descr="A person standing in front of a book shelf&#10;&#10;Description generated with high confidence">
            <a:extLst>
              <a:ext uri="{FF2B5EF4-FFF2-40B4-BE49-F238E27FC236}">
                <a16:creationId xmlns:a16="http://schemas.microsoft.com/office/drawing/2014/main" id="{104BD043-422C-43FC-9094-AAB8F9FE09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160166" y="993501"/>
            <a:ext cx="2907470" cy="1936750"/>
          </a:xfrm>
          <a:prstGeom prst="rect">
            <a:avLst/>
          </a:prstGeom>
        </p:spPr>
      </p:pic>
      <p:pic>
        <p:nvPicPr>
          <p:cNvPr id="16" name="Picture 15" descr="A cup of coffee on a table&#10;&#10;Description generated with high confidence">
            <a:extLst>
              <a:ext uri="{FF2B5EF4-FFF2-40B4-BE49-F238E27FC236}">
                <a16:creationId xmlns:a16="http://schemas.microsoft.com/office/drawing/2014/main" id="{E3AA5760-B76B-439B-9955-F87B9A27F2C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160166" y="3037945"/>
            <a:ext cx="2904463" cy="1936749"/>
          </a:xfrm>
          <a:prstGeom prst="rect">
            <a:avLst/>
          </a:prstGeom>
        </p:spPr>
      </p:pic>
      <p:sp>
        <p:nvSpPr>
          <p:cNvPr id="19" name="Rectangle 18">
            <a:extLst>
              <a:ext uri="{FF2B5EF4-FFF2-40B4-BE49-F238E27FC236}">
                <a16:creationId xmlns:a16="http://schemas.microsoft.com/office/drawing/2014/main" id="{DE16484B-B548-4007-ADC9-6AAC7A523C12}"/>
              </a:ext>
            </a:extLst>
          </p:cNvPr>
          <p:cNvSpPr/>
          <p:nvPr/>
        </p:nvSpPr>
        <p:spPr>
          <a:xfrm>
            <a:off x="1564104" y="4923907"/>
            <a:ext cx="3633537" cy="12121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Over 500 pages</a:t>
            </a:r>
          </a:p>
          <a:p>
            <a:pPr algn="ctr"/>
            <a:r>
              <a:rPr lang="en-GB" sz="1200" dirty="0"/>
              <a:t>and that excludes * the RIVM detailed report of 260  pages on cardiovascular diseases </a:t>
            </a:r>
          </a:p>
        </p:txBody>
      </p:sp>
    </p:spTree>
    <p:extLst>
      <p:ext uri="{BB962C8B-B14F-4D97-AF65-F5344CB8AC3E}">
        <p14:creationId xmlns:p14="http://schemas.microsoft.com/office/powerpoint/2010/main" val="214881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E947-982F-41C9-A6BB-70904D2645F7}"/>
              </a:ext>
            </a:extLst>
          </p:cNvPr>
          <p:cNvSpPr>
            <a:spLocks noGrp="1"/>
          </p:cNvSpPr>
          <p:nvPr>
            <p:ph type="title"/>
          </p:nvPr>
        </p:nvSpPr>
        <p:spPr/>
        <p:txBody>
          <a:bodyPr/>
          <a:lstStyle/>
          <a:p>
            <a:br>
              <a:rPr lang="en-GB" dirty="0"/>
            </a:br>
            <a:br>
              <a:rPr lang="en-GB" dirty="0"/>
            </a:br>
            <a:endParaRPr lang="en-GB" dirty="0"/>
          </a:p>
        </p:txBody>
      </p:sp>
      <p:sp>
        <p:nvSpPr>
          <p:cNvPr id="4" name="TextBox 3">
            <a:extLst>
              <a:ext uri="{FF2B5EF4-FFF2-40B4-BE49-F238E27FC236}">
                <a16:creationId xmlns:a16="http://schemas.microsoft.com/office/drawing/2014/main" id="{CE2AD0B3-ED7B-400E-80F3-D23A65C111F2}"/>
              </a:ext>
            </a:extLst>
          </p:cNvPr>
          <p:cNvSpPr txBox="1"/>
          <p:nvPr/>
        </p:nvSpPr>
        <p:spPr>
          <a:xfrm>
            <a:off x="558273" y="301031"/>
            <a:ext cx="8085221" cy="584775"/>
          </a:xfrm>
          <a:prstGeom prst="rect">
            <a:avLst/>
          </a:prstGeom>
          <a:noFill/>
        </p:spPr>
        <p:txBody>
          <a:bodyPr wrap="square" rtlCol="0">
            <a:spAutoFit/>
          </a:bodyPr>
          <a:lstStyle/>
          <a:p>
            <a:r>
              <a:rPr lang="en-GB" sz="3200" dirty="0">
                <a:solidFill>
                  <a:schemeClr val="accent2"/>
                </a:solidFill>
              </a:rPr>
              <a:t>GRADE evidence</a:t>
            </a:r>
          </a:p>
        </p:txBody>
      </p:sp>
      <p:sp>
        <p:nvSpPr>
          <p:cNvPr id="5" name="Rectangle 4">
            <a:extLst>
              <a:ext uri="{FF2B5EF4-FFF2-40B4-BE49-F238E27FC236}">
                <a16:creationId xmlns:a16="http://schemas.microsoft.com/office/drawing/2014/main" id="{D53F2239-37CA-4568-A2AA-C8279CFAA232}"/>
              </a:ext>
            </a:extLst>
          </p:cNvPr>
          <p:cNvSpPr>
            <a:spLocks noGrp="1" noChangeArrowheads="1"/>
          </p:cNvSpPr>
          <p:nvPr/>
        </p:nvSpPr>
        <p:spPr>
          <a:xfrm>
            <a:off x="448105" y="1518262"/>
            <a:ext cx="8136904" cy="38214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Aft>
                <a:spcPts val="600"/>
              </a:spcAft>
              <a:buNone/>
            </a:pPr>
            <a:r>
              <a:rPr lang="en-GB" sz="1800" dirty="0">
                <a:latin typeface="+mn-lt"/>
              </a:rPr>
              <a:t>For each body of evidence and noise source one evidence rating is provided.</a:t>
            </a:r>
          </a:p>
          <a:p>
            <a:pPr marL="0" indent="0">
              <a:spcAft>
                <a:spcPts val="600"/>
              </a:spcAft>
              <a:buNone/>
            </a:pPr>
            <a:endParaRPr lang="en-GB" sz="1800" dirty="0">
              <a:solidFill>
                <a:schemeClr val="accent2"/>
              </a:solidFill>
              <a:latin typeface="+mn-lt"/>
            </a:endParaRPr>
          </a:p>
          <a:p>
            <a:pPr>
              <a:spcAft>
                <a:spcPts val="600"/>
              </a:spcAft>
            </a:pPr>
            <a:r>
              <a:rPr lang="en-GB" sz="1800" dirty="0">
                <a:solidFill>
                  <a:schemeClr val="accent2"/>
                </a:solidFill>
                <a:latin typeface="+mn-lt"/>
              </a:rPr>
              <a:t>High quality: </a:t>
            </a:r>
            <a:r>
              <a:rPr lang="en-GB" sz="1800" dirty="0">
                <a:latin typeface="+mn-lt"/>
              </a:rPr>
              <a:t>further research very unlikely to change certainty of effect estimate</a:t>
            </a:r>
          </a:p>
          <a:p>
            <a:pPr>
              <a:spcAft>
                <a:spcPts val="600"/>
              </a:spcAft>
            </a:pPr>
            <a:r>
              <a:rPr lang="en-GB" sz="1800" dirty="0">
                <a:solidFill>
                  <a:schemeClr val="accent2"/>
                </a:solidFill>
                <a:latin typeface="+mn-lt"/>
              </a:rPr>
              <a:t>Moderate quality: </a:t>
            </a:r>
            <a:r>
              <a:rPr lang="en-GB" sz="1800" dirty="0">
                <a:latin typeface="+mn-lt"/>
              </a:rPr>
              <a:t>further research is likely to have an important impact on the certainty of the effect estimate and may change the estimate</a:t>
            </a:r>
          </a:p>
          <a:p>
            <a:pPr>
              <a:spcAft>
                <a:spcPts val="600"/>
              </a:spcAft>
            </a:pPr>
            <a:r>
              <a:rPr lang="en-GB" sz="1800" dirty="0">
                <a:solidFill>
                  <a:schemeClr val="accent2"/>
                </a:solidFill>
                <a:latin typeface="+mn-lt"/>
              </a:rPr>
              <a:t>Low quality: </a:t>
            </a:r>
            <a:r>
              <a:rPr lang="en-GB" sz="1800" dirty="0">
                <a:latin typeface="+mn-lt"/>
              </a:rPr>
              <a:t>further research is very likely to have an important impact on the certainty of the effect estimate and is likely to change the estimate</a:t>
            </a:r>
          </a:p>
          <a:p>
            <a:pPr>
              <a:spcAft>
                <a:spcPts val="600"/>
              </a:spcAft>
            </a:pPr>
            <a:r>
              <a:rPr lang="en-GB" sz="1800" dirty="0">
                <a:solidFill>
                  <a:schemeClr val="accent2"/>
                </a:solidFill>
                <a:latin typeface="+mn-lt"/>
              </a:rPr>
              <a:t>Very low quality: </a:t>
            </a:r>
            <a:r>
              <a:rPr lang="en-GB" sz="1800" dirty="0">
                <a:latin typeface="+mn-lt"/>
              </a:rPr>
              <a:t>any effect estimate is uncertain</a:t>
            </a:r>
          </a:p>
          <a:p>
            <a:pPr eaLnBrk="1" hangingPunct="1">
              <a:buFontTx/>
              <a:buChar char="-"/>
            </a:pPr>
            <a:endParaRPr lang="en-GB" altLang="en-US" sz="1800" dirty="0">
              <a:latin typeface="+mn-lt"/>
              <a:cs typeface="Arial" charset="0"/>
            </a:endParaRPr>
          </a:p>
        </p:txBody>
      </p:sp>
      <p:sp>
        <p:nvSpPr>
          <p:cNvPr id="3" name="TextBox 2">
            <a:extLst>
              <a:ext uri="{FF2B5EF4-FFF2-40B4-BE49-F238E27FC236}">
                <a16:creationId xmlns:a16="http://schemas.microsoft.com/office/drawing/2014/main" id="{D560D421-3A69-4CEE-8D95-8F3BE8113AC1}"/>
              </a:ext>
            </a:extLst>
          </p:cNvPr>
          <p:cNvSpPr txBox="1"/>
          <p:nvPr/>
        </p:nvSpPr>
        <p:spPr>
          <a:xfrm>
            <a:off x="1540543" y="4739572"/>
            <a:ext cx="6120680" cy="1200329"/>
          </a:xfrm>
          <a:prstGeom prst="rect">
            <a:avLst/>
          </a:prstGeom>
          <a:solidFill>
            <a:schemeClr val="accent2">
              <a:lumMod val="40000"/>
              <a:lumOff val="60000"/>
            </a:schemeClr>
          </a:solidFill>
        </p:spPr>
        <p:txBody>
          <a:bodyPr wrap="square" rtlCol="0">
            <a:spAutoFit/>
          </a:bodyPr>
          <a:lstStyle/>
          <a:p>
            <a:pPr algn="ctr"/>
            <a:r>
              <a:rPr lang="en-GB" dirty="0"/>
              <a:t>Low quality does not necessarily mean that exposure to noise has no effect on the health outcome, but encourages further research to improve the quality of the evidence.</a:t>
            </a:r>
          </a:p>
          <a:p>
            <a:endParaRPr lang="en-GB" dirty="0"/>
          </a:p>
        </p:txBody>
      </p:sp>
    </p:spTree>
    <p:extLst>
      <p:ext uri="{BB962C8B-B14F-4D97-AF65-F5344CB8AC3E}">
        <p14:creationId xmlns:p14="http://schemas.microsoft.com/office/powerpoint/2010/main" val="105965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arup standard theme test">
  <a:themeElements>
    <a:clrScheme name="arup standard theme test">
      <a:dk1>
        <a:srgbClr val="000000"/>
      </a:dk1>
      <a:lt1>
        <a:srgbClr val="FFFFFF"/>
      </a:lt1>
      <a:dk2>
        <a:srgbClr val="D2D2D2"/>
      </a:dk2>
      <a:lt2>
        <a:srgbClr val="828282"/>
      </a:lt2>
      <a:accent1>
        <a:srgbClr val="D22D7D"/>
      </a:accent1>
      <a:accent2>
        <a:srgbClr val="28AAE1"/>
      </a:accent2>
      <a:accent3>
        <a:srgbClr val="F05023"/>
      </a:accent3>
      <a:accent4>
        <a:srgbClr val="696EB4"/>
      </a:accent4>
      <a:accent5>
        <a:srgbClr val="FA9B1E"/>
      </a:accent5>
      <a:accent6>
        <a:srgbClr val="28AF73"/>
      </a:accent6>
      <a:hlink>
        <a:srgbClr val="7F7F7F"/>
      </a:hlink>
      <a:folHlink>
        <a:srgbClr val="7F7F7F"/>
      </a:folHlink>
    </a:clrScheme>
    <a:fontScheme name="arup standard theme test">
      <a:majorFont>
        <a:latin typeface="Times New Roman"/>
        <a:ea typeface=""/>
        <a:cs typeface=""/>
      </a:majorFont>
      <a:minorFont>
        <a:latin typeface="Times New Roman"/>
        <a:ea typeface=""/>
        <a:cs typeface=""/>
      </a:minorFont>
    </a:fontScheme>
    <a:fmtScheme name="arup standard theme tes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rup standard theme test" id="{98EB6D7F-B9FE-47A6-AB51-66E7B6E5A17A}" vid="{64AB668F-5BDA-4BA2-8D5D-D7C60843F7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2215</TotalTime>
  <Words>2018</Words>
  <Application>Microsoft Office PowerPoint</Application>
  <PresentationFormat>On-screen Show (4:3)</PresentationFormat>
  <Paragraphs>231</Paragraphs>
  <Slides>32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ＭＳ Ｐゴシック</vt:lpstr>
      <vt:lpstr>Arial</vt:lpstr>
      <vt:lpstr>Arial Unicode MS</vt:lpstr>
      <vt:lpstr>Calibri</vt:lpstr>
      <vt:lpstr>Lucida Grande</vt:lpstr>
      <vt:lpstr>Times New Roman</vt:lpstr>
      <vt:lpstr>arup standard theme test</vt:lpstr>
      <vt:lpstr> WHO Environmental Noise Guidelines for the European Region   Charlotte Clark Associate, Acoustics  </vt:lpstr>
      <vt:lpstr>Scope of presentation</vt:lpstr>
      <vt:lpstr>Aim of the Guidelines</vt:lpstr>
      <vt:lpstr>Scope of the Guidelines</vt:lpstr>
      <vt:lpstr>Scope of the Guidelines</vt:lpstr>
      <vt:lpstr>Guideline Development</vt:lpstr>
      <vt:lpstr>  </vt:lpstr>
      <vt:lpstr>  </vt:lpstr>
      <vt:lpstr>  </vt:lpstr>
      <vt:lpstr>  </vt:lpstr>
      <vt:lpstr>  </vt:lpstr>
      <vt:lpstr>Where do the new Guidelines sit in relation to other WHO Guidelines?</vt:lpstr>
      <vt:lpstr>Don’t shoot the messenger….</vt:lpstr>
      <vt:lpstr>Headlines</vt:lpstr>
      <vt:lpstr>Recommendations for aircraft noise</vt:lpstr>
      <vt:lpstr>Annoyance – aircraft WHO 2017</vt:lpstr>
      <vt:lpstr>Recommendations for road traffic noise</vt:lpstr>
      <vt:lpstr>Recommendations for railway noise</vt:lpstr>
      <vt:lpstr>Recommendations for wind turbine noise</vt:lpstr>
      <vt:lpstr>Recommendations for leisure noise</vt:lpstr>
      <vt:lpstr>Interventions</vt:lpstr>
      <vt:lpstr>Annoyance</vt:lpstr>
      <vt:lpstr>Annoyance – aircraft WHO 2017</vt:lpstr>
      <vt:lpstr>Annoyance – aircraft WHO 2017</vt:lpstr>
      <vt:lpstr>Annoyance – aircraft Gjestland 2018</vt:lpstr>
      <vt:lpstr>Annoyance</vt:lpstr>
      <vt:lpstr>Cardiovascular disease</vt:lpstr>
      <vt:lpstr>Self-reported sleep disturbance</vt:lpstr>
      <vt:lpstr>Awakenings - sleep disturbance</vt:lpstr>
      <vt:lpstr>Some personal observations</vt:lpstr>
      <vt:lpstr>Some personal observations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 for the Guidelines:  thoughts on the strength of the evidence for environmental noise effects on health    Charlotte Clark,  Associate, Acoustics, Ove Arup &amp; Partners</dc:title>
  <dc:creator>Charlotte Clark</dc:creator>
  <cp:lastModifiedBy>Charlotte Clark</cp:lastModifiedBy>
  <cp:revision>264</cp:revision>
  <dcterms:created xsi:type="dcterms:W3CDTF">2019-01-03T13:15:49Z</dcterms:created>
  <dcterms:modified xsi:type="dcterms:W3CDTF">2019-06-03T09:53:22Z</dcterms:modified>
</cp:coreProperties>
</file>